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28" r:id="rId3"/>
    <p:sldId id="4829" r:id="rId5"/>
    <p:sldId id="3227" r:id="rId6"/>
    <p:sldId id="3228" r:id="rId7"/>
    <p:sldId id="3229" r:id="rId8"/>
    <p:sldId id="4720" r:id="rId9"/>
    <p:sldId id="4721" r:id="rId10"/>
    <p:sldId id="3230" r:id="rId11"/>
    <p:sldId id="4722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丁亮" initials="丁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A32525"/>
    <a:srgbClr val="B2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18" autoAdjust="0"/>
  </p:normalViewPr>
  <p:slideViewPr>
    <p:cSldViewPr snapToGrid="0">
      <p:cViewPr varScale="1">
        <p:scale>
          <a:sx n="81" d="100"/>
          <a:sy n="81" d="100"/>
        </p:scale>
        <p:origin x="67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3277-CD40-40ED-9C44-F539BFE25C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47813-D77D-47F9-8A50-A93CCF3C3E9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58628" y="64501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855C-C9CE-404D-9516-02768B0B9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0A2B-FFB5-4C27-AAF9-3D9798C812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981" y="43271"/>
            <a:ext cx="12188020" cy="67714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4450" y="973610"/>
            <a:ext cx="8940092" cy="5074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398" y="448970"/>
            <a:ext cx="8425924" cy="6359552"/>
          </a:xfrm>
          <a:prstGeom prst="rect">
            <a:avLst/>
          </a:prstGeom>
        </p:spPr>
      </p:pic>
      <p:sp>
        <p:nvSpPr>
          <p:cNvPr id="73" name="文本框 2"/>
          <p:cNvSpPr txBox="1">
            <a:spLocks noChangeArrowheads="1"/>
          </p:cNvSpPr>
          <p:nvPr/>
        </p:nvSpPr>
        <p:spPr bwMode="auto">
          <a:xfrm>
            <a:off x="5915391" y="2342306"/>
            <a:ext cx="6276608" cy="116141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lIns="121370" tIns="60685" rIns="121370" bIns="606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770" b="1" dirty="0">
                <a:solidFill>
                  <a:srgbClr val="002060"/>
                </a:solidFill>
              </a:rPr>
              <a:t>财务报表分析</a:t>
            </a:r>
            <a:endParaRPr lang="zh-CN" altLang="en-US" sz="4515" dirty="0">
              <a:solidFill>
                <a:srgbClr val="002060"/>
              </a:solidFill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5891625" y="4613321"/>
            <a:ext cx="5712917" cy="775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121370" tIns="60685" rIns="121370" bIns="60685">
            <a:spAutoFit/>
          </a:bodyPr>
          <a:lstStyle/>
          <a:p>
            <a:r>
              <a:rPr lang="zh-CN" altLang="zh-CN" sz="2130" dirty="0">
                <a:solidFill>
                  <a:schemeClr val="bg1"/>
                </a:solidFill>
                <a:ea typeface="微软雅黑" panose="020B0503020204020204" pitchFamily="34" charset="-122"/>
              </a:rPr>
              <a:t>第十四讲 </a:t>
            </a:r>
            <a:r>
              <a:rPr lang="en-US" altLang="zh-CN" sz="2130" dirty="0">
                <a:solidFill>
                  <a:schemeClr val="bg1"/>
                </a:solidFill>
                <a:ea typeface="微软雅黑" panose="020B0503020204020204" pitchFamily="34" charset="-122"/>
              </a:rPr>
              <a:t>    </a:t>
            </a:r>
            <a:r>
              <a:rPr lang="zh-CN" altLang="zh-CN" sz="2130" dirty="0">
                <a:solidFill>
                  <a:schemeClr val="bg1"/>
                </a:solidFill>
                <a:ea typeface="微软雅黑" panose="020B0503020204020204" pitchFamily="34" charset="-122"/>
              </a:rPr>
              <a:t>企业资产营运能力分析</a:t>
            </a:r>
            <a:endParaRPr lang="zh-CN" altLang="zh-CN" sz="213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zh-CN" sz="2130" dirty="0">
                <a:solidFill>
                  <a:schemeClr val="bg1"/>
                </a:solidFill>
                <a:ea typeface="微软雅黑" panose="020B0503020204020204" pitchFamily="34" charset="-122"/>
              </a:rPr>
              <a:t>主 讲人：袁哲茜</a:t>
            </a:r>
            <a:endParaRPr lang="zh-CN" altLang="zh-CN" sz="213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" name="组合 35"/>
          <p:cNvGrpSpPr/>
          <p:nvPr/>
        </p:nvGrpSpPr>
        <p:grpSpPr bwMode="auto">
          <a:xfrm>
            <a:off x="6043404" y="5640149"/>
            <a:ext cx="5109617" cy="407667"/>
            <a:chOff x="817723" y="0"/>
            <a:chExt cx="4554738" cy="360000"/>
          </a:xfrm>
          <a:solidFill>
            <a:srgbClr val="002060"/>
          </a:solidFill>
        </p:grpSpPr>
        <p:grpSp>
          <p:nvGrpSpPr>
            <p:cNvPr id="12" name="组合 12"/>
            <p:cNvGrpSpPr/>
            <p:nvPr/>
          </p:nvGrpSpPr>
          <p:grpSpPr bwMode="auto">
            <a:xfrm>
              <a:off x="1819732" y="0"/>
              <a:ext cx="450372" cy="360000"/>
              <a:chOff x="0" y="0"/>
              <a:chExt cx="1088225" cy="869861"/>
            </a:xfrm>
            <a:grpFill/>
          </p:grpSpPr>
          <p:sp>
            <p:nvSpPr>
              <p:cNvPr id="31" name="Freeform 17"/>
              <p:cNvSpPr>
                <a:spLocks noEditPoints="1" noChangeArrowheads="1"/>
              </p:cNvSpPr>
              <p:nvPr/>
            </p:nvSpPr>
            <p:spPr bwMode="auto">
              <a:xfrm>
                <a:off x="0" y="237562"/>
                <a:ext cx="824268" cy="632299"/>
              </a:xfrm>
              <a:custGeom>
                <a:avLst/>
                <a:gdLst>
                  <a:gd name="T0" fmla="*/ 274 w 291"/>
                  <a:gd name="T1" fmla="*/ 0 h 223"/>
                  <a:gd name="T2" fmla="*/ 17 w 291"/>
                  <a:gd name="T3" fmla="*/ 0 h 223"/>
                  <a:gd name="T4" fmla="*/ 0 w 291"/>
                  <a:gd name="T5" fmla="*/ 16 h 223"/>
                  <a:gd name="T6" fmla="*/ 0 w 291"/>
                  <a:gd name="T7" fmla="*/ 207 h 223"/>
                  <a:gd name="T8" fmla="*/ 17 w 291"/>
                  <a:gd name="T9" fmla="*/ 223 h 223"/>
                  <a:gd name="T10" fmla="*/ 274 w 291"/>
                  <a:gd name="T11" fmla="*/ 223 h 223"/>
                  <a:gd name="T12" fmla="*/ 291 w 291"/>
                  <a:gd name="T13" fmla="*/ 207 h 223"/>
                  <a:gd name="T14" fmla="*/ 291 w 291"/>
                  <a:gd name="T15" fmla="*/ 16 h 223"/>
                  <a:gd name="T16" fmla="*/ 274 w 291"/>
                  <a:gd name="T17" fmla="*/ 0 h 223"/>
                  <a:gd name="T18" fmla="*/ 270 w 291"/>
                  <a:gd name="T19" fmla="*/ 193 h 223"/>
                  <a:gd name="T20" fmla="*/ 256 w 291"/>
                  <a:gd name="T21" fmla="*/ 207 h 223"/>
                  <a:gd name="T22" fmla="*/ 35 w 291"/>
                  <a:gd name="T23" fmla="*/ 207 h 223"/>
                  <a:gd name="T24" fmla="*/ 21 w 291"/>
                  <a:gd name="T25" fmla="*/ 193 h 223"/>
                  <a:gd name="T26" fmla="*/ 21 w 291"/>
                  <a:gd name="T27" fmla="*/ 30 h 223"/>
                  <a:gd name="T28" fmla="*/ 35 w 291"/>
                  <a:gd name="T29" fmla="*/ 16 h 223"/>
                  <a:gd name="T30" fmla="*/ 256 w 291"/>
                  <a:gd name="T31" fmla="*/ 16 h 223"/>
                  <a:gd name="T32" fmla="*/ 270 w 291"/>
                  <a:gd name="T33" fmla="*/ 30 h 223"/>
                  <a:gd name="T34" fmla="*/ 270 w 291"/>
                  <a:gd name="T35" fmla="*/ 19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1"/>
                  <a:gd name="T55" fmla="*/ 0 h 223"/>
                  <a:gd name="T56" fmla="*/ 291 w 291"/>
                  <a:gd name="T57" fmla="*/ 223 h 2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1" h="223">
                    <a:moveTo>
                      <a:pt x="27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5"/>
                      <a:pt x="8" y="223"/>
                      <a:pt x="17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1" y="215"/>
                      <a:pt x="291" y="207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91" y="7"/>
                      <a:pt x="283" y="0"/>
                      <a:pt x="274" y="0"/>
                    </a:cubicBezTo>
                    <a:moveTo>
                      <a:pt x="270" y="193"/>
                    </a:moveTo>
                    <a:cubicBezTo>
                      <a:pt x="270" y="201"/>
                      <a:pt x="264" y="207"/>
                      <a:pt x="256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27" y="207"/>
                      <a:pt x="21" y="201"/>
                      <a:pt x="21" y="193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2"/>
                      <a:pt x="27" y="16"/>
                      <a:pt x="35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64" y="16"/>
                      <a:pt x="270" y="22"/>
                      <a:pt x="270" y="30"/>
                    </a:cubicBezTo>
                    <a:lnTo>
                      <a:pt x="270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Freeform 18"/>
              <p:cNvSpPr>
                <a:spLocks noChangeArrowheads="1"/>
              </p:cNvSpPr>
              <p:nvPr/>
            </p:nvSpPr>
            <p:spPr bwMode="auto">
              <a:xfrm>
                <a:off x="137978" y="110382"/>
                <a:ext cx="821868" cy="632299"/>
              </a:xfrm>
              <a:custGeom>
                <a:avLst/>
                <a:gdLst>
                  <a:gd name="T0" fmla="*/ 274 w 290"/>
                  <a:gd name="T1" fmla="*/ 0 h 223"/>
                  <a:gd name="T2" fmla="*/ 16 w 290"/>
                  <a:gd name="T3" fmla="*/ 0 h 223"/>
                  <a:gd name="T4" fmla="*/ 0 w 290"/>
                  <a:gd name="T5" fmla="*/ 16 h 223"/>
                  <a:gd name="T6" fmla="*/ 0 w 290"/>
                  <a:gd name="T7" fmla="*/ 25 h 223"/>
                  <a:gd name="T8" fmla="*/ 249 w 290"/>
                  <a:gd name="T9" fmla="*/ 25 h 223"/>
                  <a:gd name="T10" fmla="*/ 265 w 290"/>
                  <a:gd name="T11" fmla="*/ 42 h 223"/>
                  <a:gd name="T12" fmla="*/ 265 w 290"/>
                  <a:gd name="T13" fmla="*/ 223 h 223"/>
                  <a:gd name="T14" fmla="*/ 274 w 290"/>
                  <a:gd name="T15" fmla="*/ 223 h 223"/>
                  <a:gd name="T16" fmla="*/ 290 w 290"/>
                  <a:gd name="T17" fmla="*/ 207 h 223"/>
                  <a:gd name="T18" fmla="*/ 290 w 290"/>
                  <a:gd name="T19" fmla="*/ 16 h 223"/>
                  <a:gd name="T20" fmla="*/ 274 w 290"/>
                  <a:gd name="T21" fmla="*/ 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3"/>
                  <a:gd name="T35" fmla="*/ 290 w 290"/>
                  <a:gd name="T36" fmla="*/ 223 h 2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3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3"/>
                      <a:pt x="265" y="42"/>
                    </a:cubicBezTo>
                    <a:cubicBezTo>
                      <a:pt x="265" y="223"/>
                      <a:pt x="265" y="223"/>
                      <a:pt x="265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0" y="216"/>
                      <a:pt x="290" y="207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Freeform 19"/>
              <p:cNvSpPr>
                <a:spLocks noChangeArrowheads="1"/>
              </p:cNvSpPr>
              <p:nvPr/>
            </p:nvSpPr>
            <p:spPr bwMode="auto">
              <a:xfrm>
                <a:off x="266357" y="0"/>
                <a:ext cx="821868" cy="628699"/>
              </a:xfrm>
              <a:custGeom>
                <a:avLst/>
                <a:gdLst>
                  <a:gd name="T0" fmla="*/ 274 w 290"/>
                  <a:gd name="T1" fmla="*/ 0 h 222"/>
                  <a:gd name="T2" fmla="*/ 16 w 290"/>
                  <a:gd name="T3" fmla="*/ 0 h 222"/>
                  <a:gd name="T4" fmla="*/ 0 w 290"/>
                  <a:gd name="T5" fmla="*/ 16 h 222"/>
                  <a:gd name="T6" fmla="*/ 0 w 290"/>
                  <a:gd name="T7" fmla="*/ 25 h 222"/>
                  <a:gd name="T8" fmla="*/ 249 w 290"/>
                  <a:gd name="T9" fmla="*/ 25 h 222"/>
                  <a:gd name="T10" fmla="*/ 265 w 290"/>
                  <a:gd name="T11" fmla="*/ 41 h 222"/>
                  <a:gd name="T12" fmla="*/ 265 w 290"/>
                  <a:gd name="T13" fmla="*/ 222 h 222"/>
                  <a:gd name="T14" fmla="*/ 274 w 290"/>
                  <a:gd name="T15" fmla="*/ 222 h 222"/>
                  <a:gd name="T16" fmla="*/ 290 w 290"/>
                  <a:gd name="T17" fmla="*/ 206 h 222"/>
                  <a:gd name="T18" fmla="*/ 290 w 290"/>
                  <a:gd name="T19" fmla="*/ 16 h 222"/>
                  <a:gd name="T20" fmla="*/ 274 w 290"/>
                  <a:gd name="T21" fmla="*/ 0 h 2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2"/>
                  <a:gd name="T35" fmla="*/ 290 w 290"/>
                  <a:gd name="T36" fmla="*/ 222 h 2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2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2"/>
                      <a:pt x="265" y="41"/>
                    </a:cubicBezTo>
                    <a:cubicBezTo>
                      <a:pt x="265" y="222"/>
                      <a:pt x="265" y="222"/>
                      <a:pt x="265" y="222"/>
                    </a:cubicBezTo>
                    <a:cubicBezTo>
                      <a:pt x="274" y="222"/>
                      <a:pt x="274" y="222"/>
                      <a:pt x="274" y="222"/>
                    </a:cubicBezTo>
                    <a:cubicBezTo>
                      <a:pt x="283" y="222"/>
                      <a:pt x="290" y="215"/>
                      <a:pt x="290" y="206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Freeform 20"/>
              <p:cNvSpPr>
                <a:spLocks noChangeArrowheads="1"/>
              </p:cNvSpPr>
              <p:nvPr/>
            </p:nvSpPr>
            <p:spPr bwMode="auto">
              <a:xfrm>
                <a:off x="110382" y="422332"/>
                <a:ext cx="569909" cy="353943"/>
              </a:xfrm>
              <a:custGeom>
                <a:avLst/>
                <a:gdLst>
                  <a:gd name="T0" fmla="*/ 71 w 201"/>
                  <a:gd name="T1" fmla="*/ 5 h 125"/>
                  <a:gd name="T2" fmla="*/ 11 w 201"/>
                  <a:gd name="T3" fmla="*/ 109 h 125"/>
                  <a:gd name="T4" fmla="*/ 11 w 201"/>
                  <a:gd name="T5" fmla="*/ 124 h 125"/>
                  <a:gd name="T6" fmla="*/ 192 w 201"/>
                  <a:gd name="T7" fmla="*/ 124 h 125"/>
                  <a:gd name="T8" fmla="*/ 192 w 201"/>
                  <a:gd name="T9" fmla="*/ 108 h 125"/>
                  <a:gd name="T10" fmla="*/ 151 w 201"/>
                  <a:gd name="T11" fmla="*/ 47 h 125"/>
                  <a:gd name="T12" fmla="*/ 117 w 201"/>
                  <a:gd name="T13" fmla="*/ 86 h 125"/>
                  <a:gd name="T14" fmla="*/ 110 w 201"/>
                  <a:gd name="T15" fmla="*/ 81 h 125"/>
                  <a:gd name="T16" fmla="*/ 122 w 201"/>
                  <a:gd name="T17" fmla="*/ 65 h 125"/>
                  <a:gd name="T18" fmla="*/ 81 w 201"/>
                  <a:gd name="T19" fmla="*/ 5 h 125"/>
                  <a:gd name="T20" fmla="*/ 71 w 201"/>
                  <a:gd name="T21" fmla="*/ 5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125"/>
                  <a:gd name="T35" fmla="*/ 201 w 201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125">
                    <a:moveTo>
                      <a:pt x="71" y="5"/>
                    </a:moveTo>
                    <a:cubicBezTo>
                      <a:pt x="11" y="109"/>
                      <a:pt x="11" y="109"/>
                      <a:pt x="11" y="109"/>
                    </a:cubicBezTo>
                    <a:cubicBezTo>
                      <a:pt x="11" y="109"/>
                      <a:pt x="0" y="124"/>
                      <a:pt x="11" y="124"/>
                    </a:cubicBezTo>
                    <a:cubicBezTo>
                      <a:pt x="25" y="125"/>
                      <a:pt x="192" y="124"/>
                      <a:pt x="192" y="124"/>
                    </a:cubicBezTo>
                    <a:cubicBezTo>
                      <a:pt x="192" y="124"/>
                      <a:pt x="201" y="121"/>
                      <a:pt x="192" y="108"/>
                    </a:cubicBezTo>
                    <a:cubicBezTo>
                      <a:pt x="182" y="94"/>
                      <a:pt x="158" y="46"/>
                      <a:pt x="151" y="47"/>
                    </a:cubicBezTo>
                    <a:cubicBezTo>
                      <a:pt x="144" y="47"/>
                      <a:pt x="120" y="83"/>
                      <a:pt x="117" y="86"/>
                    </a:cubicBezTo>
                    <a:cubicBezTo>
                      <a:pt x="115" y="89"/>
                      <a:pt x="108" y="84"/>
                      <a:pt x="110" y="81"/>
                    </a:cubicBezTo>
                    <a:cubicBezTo>
                      <a:pt x="116" y="74"/>
                      <a:pt x="122" y="65"/>
                      <a:pt x="122" y="65"/>
                    </a:cubicBezTo>
                    <a:cubicBezTo>
                      <a:pt x="122" y="65"/>
                      <a:pt x="84" y="9"/>
                      <a:pt x="81" y="5"/>
                    </a:cubicBezTo>
                    <a:cubicBezTo>
                      <a:pt x="78" y="0"/>
                      <a:pt x="73" y="1"/>
                      <a:pt x="7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auto">
              <a:xfrm>
                <a:off x="563909" y="331147"/>
                <a:ext cx="101984" cy="995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 bwMode="auto">
            <a:xfrm>
              <a:off x="5012461" y="0"/>
              <a:ext cx="360000" cy="360000"/>
              <a:chOff x="0" y="0"/>
              <a:chExt cx="881859" cy="881859"/>
            </a:xfrm>
            <a:grpFill/>
          </p:grpSpPr>
          <p:sp>
            <p:nvSpPr>
              <p:cNvPr id="29" name="Freeform 2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881859" cy="881859"/>
              </a:xfrm>
              <a:custGeom>
                <a:avLst/>
                <a:gdLst>
                  <a:gd name="T0" fmla="*/ 155 w 311"/>
                  <a:gd name="T1" fmla="*/ 0 h 311"/>
                  <a:gd name="T2" fmla="*/ 0 w 311"/>
                  <a:gd name="T3" fmla="*/ 155 h 311"/>
                  <a:gd name="T4" fmla="*/ 155 w 311"/>
                  <a:gd name="T5" fmla="*/ 311 h 311"/>
                  <a:gd name="T6" fmla="*/ 311 w 311"/>
                  <a:gd name="T7" fmla="*/ 155 h 311"/>
                  <a:gd name="T8" fmla="*/ 155 w 311"/>
                  <a:gd name="T9" fmla="*/ 0 h 311"/>
                  <a:gd name="T10" fmla="*/ 155 w 311"/>
                  <a:gd name="T11" fmla="*/ 289 h 311"/>
                  <a:gd name="T12" fmla="*/ 21 w 311"/>
                  <a:gd name="T13" fmla="*/ 155 h 311"/>
                  <a:gd name="T14" fmla="*/ 155 w 311"/>
                  <a:gd name="T15" fmla="*/ 21 h 311"/>
                  <a:gd name="T16" fmla="*/ 289 w 311"/>
                  <a:gd name="T17" fmla="*/ 155 h 311"/>
                  <a:gd name="T18" fmla="*/ 155 w 311"/>
                  <a:gd name="T19" fmla="*/ 289 h 3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1"/>
                  <a:gd name="T31" fmla="*/ 0 h 311"/>
                  <a:gd name="T32" fmla="*/ 311 w 311"/>
                  <a:gd name="T33" fmla="*/ 311 h 3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1" h="311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1"/>
                      <a:pt x="70" y="311"/>
                      <a:pt x="155" y="311"/>
                    </a:cubicBezTo>
                    <a:cubicBezTo>
                      <a:pt x="241" y="311"/>
                      <a:pt x="311" y="241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moveTo>
                      <a:pt x="155" y="289"/>
                    </a:moveTo>
                    <a:cubicBezTo>
                      <a:pt x="81" y="289"/>
                      <a:pt x="21" y="229"/>
                      <a:pt x="21" y="155"/>
                    </a:cubicBezTo>
                    <a:cubicBezTo>
                      <a:pt x="21" y="81"/>
                      <a:pt x="81" y="21"/>
                      <a:pt x="155" y="21"/>
                    </a:cubicBezTo>
                    <a:cubicBezTo>
                      <a:pt x="229" y="21"/>
                      <a:pt x="289" y="81"/>
                      <a:pt x="289" y="155"/>
                    </a:cubicBezTo>
                    <a:cubicBezTo>
                      <a:pt x="289" y="229"/>
                      <a:pt x="229" y="289"/>
                      <a:pt x="155" y="2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Freeform 23"/>
              <p:cNvSpPr>
                <a:spLocks noChangeArrowheads="1"/>
              </p:cNvSpPr>
              <p:nvPr/>
            </p:nvSpPr>
            <p:spPr bwMode="auto">
              <a:xfrm>
                <a:off x="235162" y="70789"/>
                <a:ext cx="430731" cy="428331"/>
              </a:xfrm>
              <a:custGeom>
                <a:avLst/>
                <a:gdLst>
                  <a:gd name="T0" fmla="*/ 145 w 152"/>
                  <a:gd name="T1" fmla="*/ 53 h 151"/>
                  <a:gd name="T2" fmla="*/ 144 w 152"/>
                  <a:gd name="T3" fmla="*/ 52 h 151"/>
                  <a:gd name="T4" fmla="*/ 125 w 152"/>
                  <a:gd name="T5" fmla="*/ 52 h 151"/>
                  <a:gd name="T6" fmla="*/ 77 w 152"/>
                  <a:gd name="T7" fmla="*/ 106 h 151"/>
                  <a:gd name="T8" fmla="*/ 31 w 152"/>
                  <a:gd name="T9" fmla="*/ 12 h 151"/>
                  <a:gd name="T10" fmla="*/ 11 w 152"/>
                  <a:gd name="T11" fmla="*/ 4 h 151"/>
                  <a:gd name="T12" fmla="*/ 10 w 152"/>
                  <a:gd name="T13" fmla="*/ 4 h 151"/>
                  <a:gd name="T14" fmla="*/ 4 w 152"/>
                  <a:gd name="T15" fmla="*/ 25 h 151"/>
                  <a:gd name="T16" fmla="*/ 60 w 152"/>
                  <a:gd name="T17" fmla="*/ 140 h 151"/>
                  <a:gd name="T18" fmla="*/ 79 w 152"/>
                  <a:gd name="T19" fmla="*/ 148 h 151"/>
                  <a:gd name="T20" fmla="*/ 79 w 152"/>
                  <a:gd name="T21" fmla="*/ 148 h 151"/>
                  <a:gd name="T22" fmla="*/ 80 w 152"/>
                  <a:gd name="T23" fmla="*/ 148 h 151"/>
                  <a:gd name="T24" fmla="*/ 81 w 152"/>
                  <a:gd name="T25" fmla="*/ 147 h 151"/>
                  <a:gd name="T26" fmla="*/ 87 w 152"/>
                  <a:gd name="T27" fmla="*/ 141 h 151"/>
                  <a:gd name="T28" fmla="*/ 148 w 152"/>
                  <a:gd name="T29" fmla="*/ 72 h 151"/>
                  <a:gd name="T30" fmla="*/ 145 w 152"/>
                  <a:gd name="T31" fmla="*/ 53 h 1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2"/>
                  <a:gd name="T49" fmla="*/ 0 h 151"/>
                  <a:gd name="T50" fmla="*/ 152 w 152"/>
                  <a:gd name="T51" fmla="*/ 151 h 1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2" h="151">
                    <a:moveTo>
                      <a:pt x="145" y="53"/>
                    </a:moveTo>
                    <a:cubicBezTo>
                      <a:pt x="144" y="52"/>
                      <a:pt x="144" y="52"/>
                      <a:pt x="144" y="52"/>
                    </a:cubicBezTo>
                    <a:cubicBezTo>
                      <a:pt x="138" y="47"/>
                      <a:pt x="129" y="47"/>
                      <a:pt x="125" y="52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4"/>
                      <a:pt x="18" y="0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3" y="8"/>
                      <a:pt x="0" y="17"/>
                      <a:pt x="4" y="25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3" y="148"/>
                      <a:pt x="72" y="151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80" y="148"/>
                      <a:pt x="80" y="148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4" y="146"/>
                      <a:pt x="86" y="144"/>
                      <a:pt x="87" y="141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52" y="67"/>
                      <a:pt x="151" y="59"/>
                      <a:pt x="145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4" name="组合 21"/>
            <p:cNvGrpSpPr/>
            <p:nvPr/>
          </p:nvGrpSpPr>
          <p:grpSpPr bwMode="auto">
            <a:xfrm>
              <a:off x="2907827" y="0"/>
              <a:ext cx="434277" cy="360000"/>
              <a:chOff x="0" y="0"/>
              <a:chExt cx="961046" cy="796672"/>
            </a:xfrm>
            <a:grpFill/>
          </p:grpSpPr>
          <p:sp>
            <p:nvSpPr>
              <p:cNvPr id="17" name="Freeform 2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961046" cy="796672"/>
              </a:xfrm>
              <a:custGeom>
                <a:avLst/>
                <a:gdLst>
                  <a:gd name="T0" fmla="*/ 321 w 339"/>
                  <a:gd name="T1" fmla="*/ 0 h 281"/>
                  <a:gd name="T2" fmla="*/ 18 w 339"/>
                  <a:gd name="T3" fmla="*/ 0 h 281"/>
                  <a:gd name="T4" fmla="*/ 0 w 339"/>
                  <a:gd name="T5" fmla="*/ 18 h 281"/>
                  <a:gd name="T6" fmla="*/ 0 w 339"/>
                  <a:gd name="T7" fmla="*/ 263 h 281"/>
                  <a:gd name="T8" fmla="*/ 18 w 339"/>
                  <a:gd name="T9" fmla="*/ 281 h 281"/>
                  <a:gd name="T10" fmla="*/ 321 w 339"/>
                  <a:gd name="T11" fmla="*/ 281 h 281"/>
                  <a:gd name="T12" fmla="*/ 339 w 339"/>
                  <a:gd name="T13" fmla="*/ 263 h 281"/>
                  <a:gd name="T14" fmla="*/ 339 w 339"/>
                  <a:gd name="T15" fmla="*/ 18 h 281"/>
                  <a:gd name="T16" fmla="*/ 321 w 339"/>
                  <a:gd name="T17" fmla="*/ 0 h 281"/>
                  <a:gd name="T18" fmla="*/ 316 w 339"/>
                  <a:gd name="T19" fmla="*/ 246 h 281"/>
                  <a:gd name="T20" fmla="*/ 301 w 339"/>
                  <a:gd name="T21" fmla="*/ 262 h 281"/>
                  <a:gd name="T22" fmla="*/ 38 w 339"/>
                  <a:gd name="T23" fmla="*/ 262 h 281"/>
                  <a:gd name="T24" fmla="*/ 23 w 339"/>
                  <a:gd name="T25" fmla="*/ 246 h 281"/>
                  <a:gd name="T26" fmla="*/ 23 w 339"/>
                  <a:gd name="T27" fmla="*/ 35 h 281"/>
                  <a:gd name="T28" fmla="*/ 38 w 339"/>
                  <a:gd name="T29" fmla="*/ 19 h 281"/>
                  <a:gd name="T30" fmla="*/ 301 w 339"/>
                  <a:gd name="T31" fmla="*/ 19 h 281"/>
                  <a:gd name="T32" fmla="*/ 316 w 339"/>
                  <a:gd name="T33" fmla="*/ 35 h 281"/>
                  <a:gd name="T34" fmla="*/ 316 w 339"/>
                  <a:gd name="T35" fmla="*/ 246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9"/>
                  <a:gd name="T55" fmla="*/ 0 h 281"/>
                  <a:gd name="T56" fmla="*/ 339 w 339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9" h="281">
                    <a:moveTo>
                      <a:pt x="3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73"/>
                      <a:pt x="8" y="281"/>
                      <a:pt x="18" y="281"/>
                    </a:cubicBezTo>
                    <a:cubicBezTo>
                      <a:pt x="321" y="281"/>
                      <a:pt x="321" y="281"/>
                      <a:pt x="321" y="281"/>
                    </a:cubicBezTo>
                    <a:cubicBezTo>
                      <a:pt x="331" y="281"/>
                      <a:pt x="339" y="273"/>
                      <a:pt x="339" y="263"/>
                    </a:cubicBezTo>
                    <a:cubicBezTo>
                      <a:pt x="339" y="18"/>
                      <a:pt x="339" y="18"/>
                      <a:pt x="339" y="18"/>
                    </a:cubicBezTo>
                    <a:cubicBezTo>
                      <a:pt x="339" y="8"/>
                      <a:pt x="331" y="0"/>
                      <a:pt x="321" y="0"/>
                    </a:cubicBezTo>
                    <a:moveTo>
                      <a:pt x="316" y="246"/>
                    </a:moveTo>
                    <a:cubicBezTo>
                      <a:pt x="316" y="255"/>
                      <a:pt x="309" y="262"/>
                      <a:pt x="301" y="262"/>
                    </a:cubicBezTo>
                    <a:cubicBezTo>
                      <a:pt x="38" y="262"/>
                      <a:pt x="38" y="262"/>
                      <a:pt x="38" y="262"/>
                    </a:cubicBezTo>
                    <a:cubicBezTo>
                      <a:pt x="30" y="262"/>
                      <a:pt x="23" y="255"/>
                      <a:pt x="23" y="24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26"/>
                      <a:pt x="30" y="19"/>
                      <a:pt x="38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9" y="19"/>
                      <a:pt x="316" y="26"/>
                      <a:pt x="316" y="35"/>
                    </a:cubicBezTo>
                    <a:lnTo>
                      <a:pt x="316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Freeform 25"/>
              <p:cNvSpPr>
                <a:spLocks noChangeArrowheads="1"/>
              </p:cNvSpPr>
              <p:nvPr/>
            </p:nvSpPr>
            <p:spPr bwMode="auto">
              <a:xfrm>
                <a:off x="176371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Freeform 26"/>
              <p:cNvSpPr>
                <a:spLocks noChangeArrowheads="1"/>
              </p:cNvSpPr>
              <p:nvPr/>
            </p:nvSpPr>
            <p:spPr bwMode="auto">
              <a:xfrm>
                <a:off x="176371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Freeform 27"/>
              <p:cNvSpPr>
                <a:spLocks noChangeArrowheads="1"/>
              </p:cNvSpPr>
              <p:nvPr/>
            </p:nvSpPr>
            <p:spPr bwMode="auto">
              <a:xfrm>
                <a:off x="346744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Freeform 28"/>
              <p:cNvSpPr>
                <a:spLocks noChangeArrowheads="1"/>
              </p:cNvSpPr>
              <p:nvPr/>
            </p:nvSpPr>
            <p:spPr bwMode="auto">
              <a:xfrm>
                <a:off x="346744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Freeform 29"/>
              <p:cNvSpPr>
                <a:spLocks noChangeArrowheads="1"/>
              </p:cNvSpPr>
              <p:nvPr/>
            </p:nvSpPr>
            <p:spPr bwMode="auto">
              <a:xfrm>
                <a:off x="346744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Freeform 30"/>
              <p:cNvSpPr>
                <a:spLocks noChangeArrowheads="1"/>
              </p:cNvSpPr>
              <p:nvPr/>
            </p:nvSpPr>
            <p:spPr bwMode="auto">
              <a:xfrm>
                <a:off x="519516" y="116382"/>
                <a:ext cx="83987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5" name="Freeform 31"/>
              <p:cNvSpPr>
                <a:spLocks noChangeArrowheads="1"/>
              </p:cNvSpPr>
              <p:nvPr/>
            </p:nvSpPr>
            <p:spPr bwMode="auto">
              <a:xfrm>
                <a:off x="519516" y="274756"/>
                <a:ext cx="83987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Freeform 32"/>
              <p:cNvSpPr>
                <a:spLocks noChangeArrowheads="1"/>
              </p:cNvSpPr>
              <p:nvPr/>
            </p:nvSpPr>
            <p:spPr bwMode="auto">
              <a:xfrm>
                <a:off x="688689" y="116382"/>
                <a:ext cx="85186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Freeform 33"/>
              <p:cNvSpPr>
                <a:spLocks noChangeArrowheads="1"/>
              </p:cNvSpPr>
              <p:nvPr/>
            </p:nvSpPr>
            <p:spPr bwMode="auto">
              <a:xfrm>
                <a:off x="688689" y="274756"/>
                <a:ext cx="85186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Freeform 34"/>
              <p:cNvSpPr>
                <a:spLocks noChangeArrowheads="1"/>
              </p:cNvSpPr>
              <p:nvPr/>
            </p:nvSpPr>
            <p:spPr bwMode="auto">
              <a:xfrm>
                <a:off x="176371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25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5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817723" y="0"/>
              <a:ext cx="364286" cy="360000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9"/>
            <p:cNvSpPr>
              <a:spLocks noChangeAspect="1" noEditPoints="1" noChangeArrowheads="1"/>
            </p:cNvSpPr>
            <p:nvPr/>
          </p:nvSpPr>
          <p:spPr bwMode="auto">
            <a:xfrm>
              <a:off x="3979827" y="0"/>
              <a:ext cx="394911" cy="360000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25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9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3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758063" y="4179028"/>
            <a:ext cx="838386" cy="838386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80110" y="1903107"/>
            <a:ext cx="12552220" cy="22759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203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18016" y="3779234"/>
            <a:ext cx="677952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6752" y="1270292"/>
            <a:ext cx="3541550" cy="3541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9905" y="2140945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</a:t>
            </a:r>
            <a:endParaRPr lang="zh-CN" altLang="en-US" sz="9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730128" y="2214641"/>
            <a:ext cx="1120554" cy="1120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96203" y="4898492"/>
            <a:ext cx="82260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6474" y="1088400"/>
            <a:ext cx="829826" cy="82982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38140" y="1514139"/>
            <a:ext cx="729411" cy="72941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</a:endParaRPr>
          </a:p>
        </p:txBody>
      </p:sp>
      <p:pic>
        <p:nvPicPr>
          <p:cNvPr id="2" name="图片 1" descr="02482fe6f95223932846c9ed9e3332f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8190" y="1871345"/>
            <a:ext cx="3103880" cy="233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30833 2.96296E-6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0" grpId="1" animBg="1"/>
      <p:bldP spid="18" grpId="0" animBg="1"/>
      <p:bldP spid="4" grpId="0" animBg="1"/>
      <p:bldP spid="4" grpId="1" animBg="1"/>
      <p:bldP spid="4" grpId="2" animBg="1"/>
      <p:bldP spid="16" grpId="0"/>
      <p:bldP spid="16" grpId="1"/>
      <p:bldP spid="16" grpId="2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910630" y="2457065"/>
            <a:ext cx="1943870" cy="1943870"/>
            <a:chOff x="4840752" y="1682588"/>
            <a:chExt cx="1944216" cy="1944216"/>
          </a:xfrm>
        </p:grpSpPr>
        <p:sp>
          <p:nvSpPr>
            <p:cNvPr id="22" name="圆角矩形 21"/>
            <p:cNvSpPr/>
            <p:nvPr/>
          </p:nvSpPr>
          <p:spPr>
            <a:xfrm rot="19460361">
              <a:off x="4840752" y="1682588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5272466" y="2111480"/>
              <a:ext cx="1080788" cy="1086432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05"/>
            </a:p>
          </p:txBody>
        </p:sp>
      </p:grpSp>
      <p:sp>
        <p:nvSpPr>
          <p:cNvPr id="24" name="TextBox 4"/>
          <p:cNvSpPr txBox="1"/>
          <p:nvPr/>
        </p:nvSpPr>
        <p:spPr>
          <a:xfrm>
            <a:off x="4881880" y="2424430"/>
            <a:ext cx="6522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第十三讲   资产营运能力的指标分析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580509" y="1745685"/>
            <a:ext cx="0" cy="31976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117856" y="2970212"/>
            <a:ext cx="6096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影响资产周转率的因素分析</a:t>
            </a:r>
            <a:endParaRPr lang="zh-CN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资产周转率的趋势分析</a:t>
            </a:r>
            <a:endParaRPr lang="zh-CN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资产周转率的同业比较分析</a:t>
            </a:r>
            <a:endParaRPr lang="zh-CN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951169" y="138547"/>
            <a:ext cx="6019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第十四讲</a:t>
            </a:r>
            <a:r>
              <a:rPr lang="en-US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企业资产营运能力分析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89939" y="1863609"/>
            <a:ext cx="609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一、影响资产周转率的因素分析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89939" y="2620313"/>
            <a:ext cx="62324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(</a:t>
            </a:r>
            <a:r>
              <a:rPr lang="zh-CN" altLang="zh-CN" dirty="0"/>
              <a:t>一</a:t>
            </a:r>
            <a:r>
              <a:rPr lang="en-US" altLang="zh-CN" dirty="0"/>
              <a:t>)</a:t>
            </a:r>
            <a:r>
              <a:rPr lang="zh-CN" altLang="zh-CN" dirty="0"/>
              <a:t>影响企业营运能力的外部因素</a:t>
            </a:r>
            <a:endParaRPr lang="en-US" altLang="zh-CN" dirty="0"/>
          </a:p>
          <a:p>
            <a:endParaRPr lang="zh-CN" altLang="zh-CN" dirty="0"/>
          </a:p>
          <a:p>
            <a:r>
              <a:rPr lang="zh-CN" altLang="zh-CN" dirty="0"/>
              <a:t>企业所处行业及经营背景不同</a:t>
            </a:r>
            <a:r>
              <a:rPr lang="en-US" altLang="zh-CN" dirty="0"/>
              <a:t>,</a:t>
            </a:r>
            <a:r>
              <a:rPr lang="zh-CN" altLang="zh-CN" dirty="0"/>
              <a:t>会导致不同的资产周转率。</a:t>
            </a:r>
            <a:endParaRPr lang="zh-CN" altLang="zh-CN" dirty="0"/>
          </a:p>
          <a:p>
            <a:r>
              <a:rPr lang="zh-CN" altLang="zh-CN" dirty="0"/>
              <a:t>不同的行业</a:t>
            </a:r>
            <a:r>
              <a:rPr lang="en-US" altLang="zh-CN" dirty="0"/>
              <a:t>,</a:t>
            </a:r>
            <a:r>
              <a:rPr lang="zh-CN" altLang="zh-CN" dirty="0"/>
              <a:t>有不同的资产占用。制造业可能需要大量的原材料、在产品、产成品、机器、设备、厂房等</a:t>
            </a:r>
            <a:r>
              <a:rPr lang="en-US" altLang="zh-CN" dirty="0"/>
              <a:t>,</a:t>
            </a:r>
            <a:r>
              <a:rPr lang="zh-CN" altLang="zh-CN" dirty="0"/>
              <a:t>其资产占用量较大</a:t>
            </a:r>
            <a:r>
              <a:rPr lang="en-US" altLang="zh-CN" dirty="0"/>
              <a:t>,</a:t>
            </a:r>
            <a:r>
              <a:rPr lang="zh-CN" altLang="zh-CN" dirty="0"/>
              <a:t>资产周转相对较慢</a:t>
            </a:r>
            <a:r>
              <a:rPr lang="en-US" altLang="zh-CN" dirty="0"/>
              <a:t>;</a:t>
            </a:r>
            <a:r>
              <a:rPr lang="zh-CN" altLang="zh-CN" dirty="0"/>
              <a:t>而服务业</a:t>
            </a:r>
            <a:r>
              <a:rPr lang="en-US" altLang="zh-CN" dirty="0"/>
              <a:t>,</a:t>
            </a:r>
            <a:r>
              <a:rPr lang="zh-CN" altLang="zh-CN" dirty="0"/>
              <a:t>尤其是劳动密集型或知识型的服务业</a:t>
            </a:r>
            <a:r>
              <a:rPr lang="en-US" altLang="zh-CN" dirty="0"/>
              <a:t>,</a:t>
            </a:r>
            <a:r>
              <a:rPr lang="zh-CN" altLang="zh-CN" dirty="0"/>
              <a:t>企业除了人力资源</a:t>
            </a:r>
            <a:r>
              <a:rPr lang="en-US" altLang="zh-CN" dirty="0"/>
              <a:t>,</a:t>
            </a:r>
            <a:r>
              <a:rPr lang="zh-CN" altLang="zh-CN" dirty="0"/>
              <a:t>几乎少有其他资产。企业的经营背景不同</a:t>
            </a:r>
            <a:r>
              <a:rPr lang="en-US" altLang="zh-CN" dirty="0"/>
              <a:t>,</a:t>
            </a:r>
            <a:r>
              <a:rPr lang="zh-CN" altLang="zh-CN" dirty="0"/>
              <a:t>其资产周转也会呈现不同趋势。落后的、传统的经营和管理</a:t>
            </a:r>
            <a:r>
              <a:rPr lang="en-US" altLang="zh-CN" dirty="0"/>
              <a:t>,</a:t>
            </a:r>
            <a:r>
              <a:rPr lang="zh-CN" altLang="zh-CN" dirty="0"/>
              <a:t>其资产周转可能相对较慢</a:t>
            </a:r>
            <a:r>
              <a:rPr lang="en-US" altLang="zh-CN" dirty="0"/>
              <a:t>;</a:t>
            </a:r>
            <a:r>
              <a:rPr lang="zh-CN" altLang="zh-CN" dirty="0"/>
              <a:t>相反</a:t>
            </a:r>
            <a:r>
              <a:rPr lang="en-US" altLang="zh-CN" dirty="0"/>
              <a:t>,</a:t>
            </a:r>
            <a:r>
              <a:rPr lang="zh-CN" altLang="zh-CN" dirty="0"/>
              <a:t>在现代经营和管理背景下</a:t>
            </a:r>
            <a:r>
              <a:rPr lang="en-US" altLang="zh-CN" dirty="0"/>
              <a:t>,</a:t>
            </a:r>
            <a:r>
              <a:rPr lang="zh-CN" altLang="zh-CN" dirty="0"/>
              <a:t>各种先进的技术手段和理念的应用可有效地提高资产运用效率</a:t>
            </a:r>
            <a:r>
              <a:rPr lang="en-US" altLang="zh-CN" dirty="0"/>
              <a:t>,</a:t>
            </a:r>
            <a:r>
              <a:rPr lang="zh-CN" altLang="zh-CN" dirty="0"/>
              <a:t>加速资产周转。</a:t>
            </a:r>
            <a:endParaRPr lang="zh-CN" altLang="zh-CN" dirty="0"/>
          </a:p>
        </p:txBody>
      </p:sp>
      <p:grpSp>
        <p:nvGrpSpPr>
          <p:cNvPr id="6" name="组合 1100"/>
          <p:cNvGrpSpPr/>
          <p:nvPr/>
        </p:nvGrpSpPr>
        <p:grpSpPr bwMode="auto">
          <a:xfrm>
            <a:off x="435006" y="1643866"/>
            <a:ext cx="4178423" cy="4115768"/>
            <a:chOff x="4636599" y="5348613"/>
            <a:chExt cx="1108102" cy="1108107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636599" y="5348613"/>
              <a:ext cx="1108102" cy="1108107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22"/>
            <p:cNvSpPr/>
            <p:nvPr/>
          </p:nvSpPr>
          <p:spPr bwMode="auto">
            <a:xfrm>
              <a:off x="5102832" y="5707071"/>
              <a:ext cx="459048" cy="291397"/>
            </a:xfrm>
            <a:custGeom>
              <a:avLst/>
              <a:gdLst>
                <a:gd name="T0" fmla="*/ 459048 w 575"/>
                <a:gd name="T1" fmla="*/ 182023 h 365"/>
                <a:gd name="T2" fmla="*/ 243495 w 575"/>
                <a:gd name="T3" fmla="*/ 0 h 365"/>
                <a:gd name="T4" fmla="*/ 45506 w 575"/>
                <a:gd name="T5" fmla="*/ 104584 h 365"/>
                <a:gd name="T6" fmla="*/ 0 w 575"/>
                <a:gd name="T7" fmla="*/ 244294 h 365"/>
                <a:gd name="T8" fmla="*/ 360852 w 575"/>
                <a:gd name="T9" fmla="*/ 291397 h 365"/>
                <a:gd name="T10" fmla="*/ 459048 w 575"/>
                <a:gd name="T11" fmla="*/ 182023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5" h="365">
                  <a:moveTo>
                    <a:pt x="575" y="228"/>
                  </a:moveTo>
                  <a:lnTo>
                    <a:pt x="305" y="0"/>
                  </a:lnTo>
                  <a:lnTo>
                    <a:pt x="57" y="131"/>
                  </a:lnTo>
                  <a:lnTo>
                    <a:pt x="0" y="306"/>
                  </a:lnTo>
                  <a:lnTo>
                    <a:pt x="452" y="365"/>
                  </a:lnTo>
                  <a:lnTo>
                    <a:pt x="575" y="228"/>
                  </a:lnTo>
                  <a:close/>
                </a:path>
              </a:pathLst>
            </a:custGeom>
            <a:solidFill>
              <a:srgbClr val="FCE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23"/>
            <p:cNvSpPr/>
            <p:nvPr/>
          </p:nvSpPr>
          <p:spPr bwMode="auto">
            <a:xfrm>
              <a:off x="5090059" y="5777326"/>
              <a:ext cx="196393" cy="301776"/>
            </a:xfrm>
            <a:custGeom>
              <a:avLst/>
              <a:gdLst>
                <a:gd name="T0" fmla="*/ 32103 w 104"/>
                <a:gd name="T1" fmla="*/ 292346 h 160"/>
                <a:gd name="T2" fmla="*/ 32103 w 104"/>
                <a:gd name="T3" fmla="*/ 292346 h 160"/>
                <a:gd name="T4" fmla="*/ 9442 w 104"/>
                <a:gd name="T5" fmla="*/ 235763 h 160"/>
                <a:gd name="T6" fmla="*/ 107638 w 104"/>
                <a:gd name="T7" fmla="*/ 32064 h 160"/>
                <a:gd name="T8" fmla="*/ 166179 w 104"/>
                <a:gd name="T9" fmla="*/ 9431 h 160"/>
                <a:gd name="T10" fmla="*/ 166179 w 104"/>
                <a:gd name="T11" fmla="*/ 9431 h 160"/>
                <a:gd name="T12" fmla="*/ 186951 w 104"/>
                <a:gd name="T13" fmla="*/ 67900 h 160"/>
                <a:gd name="T14" fmla="*/ 88755 w 104"/>
                <a:gd name="T15" fmla="*/ 271598 h 160"/>
                <a:gd name="T16" fmla="*/ 32103 w 104"/>
                <a:gd name="T17" fmla="*/ 292346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60">
                  <a:moveTo>
                    <a:pt x="17" y="155"/>
                  </a:moveTo>
                  <a:cubicBezTo>
                    <a:pt x="17" y="155"/>
                    <a:pt x="17" y="155"/>
                    <a:pt x="17" y="155"/>
                  </a:cubicBezTo>
                  <a:cubicBezTo>
                    <a:pt x="5" y="150"/>
                    <a:pt x="0" y="136"/>
                    <a:pt x="5" y="125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3" y="6"/>
                    <a:pt x="76" y="0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9" y="10"/>
                    <a:pt x="104" y="24"/>
                    <a:pt x="99" y="36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2" y="155"/>
                    <a:pt x="28" y="160"/>
                    <a:pt x="17" y="155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24"/>
            <p:cNvSpPr/>
            <p:nvPr/>
          </p:nvSpPr>
          <p:spPr bwMode="auto">
            <a:xfrm>
              <a:off x="5180271" y="5770141"/>
              <a:ext cx="160467" cy="311356"/>
            </a:xfrm>
            <a:custGeom>
              <a:avLst/>
              <a:gdLst>
                <a:gd name="T0" fmla="*/ 37757 w 85"/>
                <a:gd name="T1" fmla="*/ 305695 h 165"/>
                <a:gd name="T2" fmla="*/ 37757 w 85"/>
                <a:gd name="T3" fmla="*/ 305695 h 165"/>
                <a:gd name="T4" fmla="*/ 5664 w 85"/>
                <a:gd name="T5" fmla="*/ 252859 h 165"/>
                <a:gd name="T6" fmla="*/ 71738 w 85"/>
                <a:gd name="T7" fmla="*/ 35853 h 165"/>
                <a:gd name="T8" fmla="*/ 124598 w 85"/>
                <a:gd name="T9" fmla="*/ 5661 h 165"/>
                <a:gd name="T10" fmla="*/ 124598 w 85"/>
                <a:gd name="T11" fmla="*/ 5661 h 165"/>
                <a:gd name="T12" fmla="*/ 154803 w 85"/>
                <a:gd name="T13" fmla="*/ 58497 h 165"/>
                <a:gd name="T14" fmla="*/ 90617 w 85"/>
                <a:gd name="T15" fmla="*/ 275503 h 165"/>
                <a:gd name="T16" fmla="*/ 37757 w 85"/>
                <a:gd name="T17" fmla="*/ 30569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165">
                  <a:moveTo>
                    <a:pt x="20" y="162"/>
                  </a:moveTo>
                  <a:cubicBezTo>
                    <a:pt x="20" y="162"/>
                    <a:pt x="20" y="162"/>
                    <a:pt x="20" y="162"/>
                  </a:cubicBezTo>
                  <a:cubicBezTo>
                    <a:pt x="8" y="159"/>
                    <a:pt x="0" y="146"/>
                    <a:pt x="3" y="134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1" y="7"/>
                    <a:pt x="54" y="0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78" y="6"/>
                    <a:pt x="85" y="19"/>
                    <a:pt x="82" y="31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4" y="158"/>
                    <a:pt x="32" y="165"/>
                    <a:pt x="20" y="162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25"/>
            <p:cNvSpPr/>
            <p:nvPr/>
          </p:nvSpPr>
          <p:spPr bwMode="auto">
            <a:xfrm>
              <a:off x="5275274" y="5760561"/>
              <a:ext cx="90213" cy="312952"/>
            </a:xfrm>
            <a:custGeom>
              <a:avLst/>
              <a:gdLst>
                <a:gd name="T0" fmla="*/ 45107 w 48"/>
                <a:gd name="T1" fmla="*/ 312952 h 166"/>
                <a:gd name="T2" fmla="*/ 45107 w 48"/>
                <a:gd name="T3" fmla="*/ 312952 h 166"/>
                <a:gd name="T4" fmla="*/ 0 w 48"/>
                <a:gd name="T5" fmla="*/ 271476 h 166"/>
                <a:gd name="T6" fmla="*/ 3759 w 48"/>
                <a:gd name="T7" fmla="*/ 45246 h 166"/>
                <a:gd name="T8" fmla="*/ 46986 w 48"/>
                <a:gd name="T9" fmla="*/ 1885 h 166"/>
                <a:gd name="T10" fmla="*/ 46986 w 48"/>
                <a:gd name="T11" fmla="*/ 1885 h 166"/>
                <a:gd name="T12" fmla="*/ 90213 w 48"/>
                <a:gd name="T13" fmla="*/ 43361 h 166"/>
                <a:gd name="T14" fmla="*/ 86454 w 48"/>
                <a:gd name="T15" fmla="*/ 269591 h 166"/>
                <a:gd name="T16" fmla="*/ 45107 w 48"/>
                <a:gd name="T17" fmla="*/ 312952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166">
                  <a:moveTo>
                    <a:pt x="24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11" y="166"/>
                    <a:pt x="0" y="156"/>
                    <a:pt x="0" y="14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"/>
                    <a:pt x="12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7" y="0"/>
                    <a:pt x="48" y="11"/>
                    <a:pt x="48" y="2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56"/>
                    <a:pt x="36" y="166"/>
                    <a:pt x="24" y="16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26"/>
            <p:cNvSpPr/>
            <p:nvPr/>
          </p:nvSpPr>
          <p:spPr bwMode="auto">
            <a:xfrm>
              <a:off x="5343134" y="5830017"/>
              <a:ext cx="326523" cy="279422"/>
            </a:xfrm>
            <a:custGeom>
              <a:avLst/>
              <a:gdLst>
                <a:gd name="T0" fmla="*/ 158543 w 173"/>
                <a:gd name="T1" fmla="*/ 26432 h 148"/>
                <a:gd name="T2" fmla="*/ 317086 w 173"/>
                <a:gd name="T3" fmla="*/ 177471 h 148"/>
                <a:gd name="T4" fmla="*/ 141556 w 173"/>
                <a:gd name="T5" fmla="*/ 269982 h 148"/>
                <a:gd name="T6" fmla="*/ 5662 w 173"/>
                <a:gd name="T7" fmla="*/ 154815 h 148"/>
                <a:gd name="T8" fmla="*/ 158543 w 173"/>
                <a:gd name="T9" fmla="*/ 26432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148">
                  <a:moveTo>
                    <a:pt x="84" y="14"/>
                  </a:moveTo>
                  <a:cubicBezTo>
                    <a:pt x="129" y="0"/>
                    <a:pt x="173" y="60"/>
                    <a:pt x="168" y="94"/>
                  </a:cubicBezTo>
                  <a:cubicBezTo>
                    <a:pt x="163" y="128"/>
                    <a:pt x="122" y="148"/>
                    <a:pt x="75" y="143"/>
                  </a:cubicBezTo>
                  <a:cubicBezTo>
                    <a:pt x="27" y="139"/>
                    <a:pt x="0" y="99"/>
                    <a:pt x="3" y="82"/>
                  </a:cubicBezTo>
                  <a:cubicBezTo>
                    <a:pt x="6" y="64"/>
                    <a:pt x="38" y="28"/>
                    <a:pt x="84" y="1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27"/>
            <p:cNvSpPr/>
            <p:nvPr/>
          </p:nvSpPr>
          <p:spPr bwMode="auto">
            <a:xfrm>
              <a:off x="5299225" y="5648792"/>
              <a:ext cx="313749" cy="294590"/>
            </a:xfrm>
            <a:custGeom>
              <a:avLst/>
              <a:gdLst>
                <a:gd name="T0" fmla="*/ 302409 w 166"/>
                <a:gd name="T1" fmla="*/ 262487 h 156"/>
                <a:gd name="T2" fmla="*/ 302409 w 166"/>
                <a:gd name="T3" fmla="*/ 262487 h 156"/>
                <a:gd name="T4" fmla="*/ 243817 w 166"/>
                <a:gd name="T5" fmla="*/ 279483 h 156"/>
                <a:gd name="T6" fmla="*/ 28351 w 166"/>
                <a:gd name="T7" fmla="*/ 86866 h 156"/>
                <a:gd name="T8" fmla="*/ 11340 w 166"/>
                <a:gd name="T9" fmla="*/ 28326 h 156"/>
                <a:gd name="T10" fmla="*/ 11340 w 166"/>
                <a:gd name="T11" fmla="*/ 28326 h 156"/>
                <a:gd name="T12" fmla="*/ 69932 w 166"/>
                <a:gd name="T13" fmla="*/ 11330 h 156"/>
                <a:gd name="T14" fmla="*/ 287288 w 166"/>
                <a:gd name="T15" fmla="*/ 203947 h 156"/>
                <a:gd name="T16" fmla="*/ 302409 w 166"/>
                <a:gd name="T17" fmla="*/ 262487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156">
                  <a:moveTo>
                    <a:pt x="160" y="139"/>
                  </a:moveTo>
                  <a:cubicBezTo>
                    <a:pt x="160" y="139"/>
                    <a:pt x="160" y="139"/>
                    <a:pt x="160" y="139"/>
                  </a:cubicBezTo>
                  <a:cubicBezTo>
                    <a:pt x="154" y="150"/>
                    <a:pt x="138" y="156"/>
                    <a:pt x="129" y="148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5" y="37"/>
                    <a:pt x="0" y="2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4"/>
                    <a:pt x="27" y="0"/>
                    <a:pt x="37" y="6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61" y="117"/>
                    <a:pt x="166" y="128"/>
                    <a:pt x="160" y="13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28"/>
            <p:cNvSpPr/>
            <p:nvPr/>
          </p:nvSpPr>
          <p:spPr bwMode="auto">
            <a:xfrm>
              <a:off x="5123589" y="5648792"/>
              <a:ext cx="270639" cy="174040"/>
            </a:xfrm>
            <a:custGeom>
              <a:avLst/>
              <a:gdLst>
                <a:gd name="T0" fmla="*/ 9463 w 143"/>
                <a:gd name="T1" fmla="*/ 139989 h 92"/>
                <a:gd name="T2" fmla="*/ 9463 w 143"/>
                <a:gd name="T3" fmla="*/ 139989 h 92"/>
                <a:gd name="T4" fmla="*/ 34066 w 143"/>
                <a:gd name="T5" fmla="*/ 83237 h 92"/>
                <a:gd name="T6" fmla="*/ 206291 w 143"/>
                <a:gd name="T7" fmla="*/ 9459 h 92"/>
                <a:gd name="T8" fmla="*/ 263069 w 143"/>
                <a:gd name="T9" fmla="*/ 35943 h 92"/>
                <a:gd name="T10" fmla="*/ 263069 w 143"/>
                <a:gd name="T11" fmla="*/ 35943 h 92"/>
                <a:gd name="T12" fmla="*/ 236573 w 143"/>
                <a:gd name="T13" fmla="*/ 90803 h 92"/>
                <a:gd name="T14" fmla="*/ 66240 w 143"/>
                <a:gd name="T15" fmla="*/ 164581 h 92"/>
                <a:gd name="T16" fmla="*/ 9463 w 143"/>
                <a:gd name="T17" fmla="*/ 139989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92">
                  <a:moveTo>
                    <a:pt x="5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0" y="62"/>
                    <a:pt x="7" y="49"/>
                    <a:pt x="18" y="44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21" y="0"/>
                    <a:pt x="134" y="7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43" y="30"/>
                    <a:pt x="137" y="44"/>
                    <a:pt x="125" y="48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23" y="92"/>
                    <a:pt x="9" y="85"/>
                    <a:pt x="5" y="7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9"/>
            <p:cNvSpPr/>
            <p:nvPr/>
          </p:nvSpPr>
          <p:spPr bwMode="auto">
            <a:xfrm>
              <a:off x="4997451" y="5728627"/>
              <a:ext cx="218746" cy="290599"/>
            </a:xfrm>
            <a:custGeom>
              <a:avLst/>
              <a:gdLst>
                <a:gd name="T0" fmla="*/ 28286 w 116"/>
                <a:gd name="T1" fmla="*/ 279277 h 154"/>
                <a:gd name="T2" fmla="*/ 28286 w 116"/>
                <a:gd name="T3" fmla="*/ 279277 h 154"/>
                <a:gd name="T4" fmla="*/ 13200 w 116"/>
                <a:gd name="T5" fmla="*/ 218893 h 154"/>
                <a:gd name="T6" fmla="*/ 132002 w 116"/>
                <a:gd name="T7" fmla="*/ 28305 h 154"/>
                <a:gd name="T8" fmla="*/ 190460 w 116"/>
                <a:gd name="T9" fmla="*/ 11322 h 154"/>
                <a:gd name="T10" fmla="*/ 190460 w 116"/>
                <a:gd name="T11" fmla="*/ 11322 h 154"/>
                <a:gd name="T12" fmla="*/ 207432 w 116"/>
                <a:gd name="T13" fmla="*/ 71706 h 154"/>
                <a:gd name="T14" fmla="*/ 86744 w 116"/>
                <a:gd name="T15" fmla="*/ 262294 h 154"/>
                <a:gd name="T16" fmla="*/ 28286 w 116"/>
                <a:gd name="T17" fmla="*/ 279277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54">
                  <a:moveTo>
                    <a:pt x="15" y="148"/>
                  </a:moveTo>
                  <a:cubicBezTo>
                    <a:pt x="15" y="148"/>
                    <a:pt x="15" y="148"/>
                    <a:pt x="15" y="148"/>
                  </a:cubicBezTo>
                  <a:cubicBezTo>
                    <a:pt x="4" y="141"/>
                    <a:pt x="0" y="127"/>
                    <a:pt x="7" y="11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7" y="4"/>
                    <a:pt x="90" y="0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12" y="13"/>
                    <a:pt x="116" y="27"/>
                    <a:pt x="110" y="38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0" y="150"/>
                    <a:pt x="26" y="154"/>
                    <a:pt x="15" y="14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30"/>
            <p:cNvSpPr/>
            <p:nvPr/>
          </p:nvSpPr>
          <p:spPr bwMode="auto">
            <a:xfrm>
              <a:off x="5278468" y="5643204"/>
              <a:ext cx="266647" cy="349676"/>
            </a:xfrm>
            <a:custGeom>
              <a:avLst/>
              <a:gdLst>
                <a:gd name="T0" fmla="*/ 11347 w 141"/>
                <a:gd name="T1" fmla="*/ 130420 h 185"/>
                <a:gd name="T2" fmla="*/ 90773 w 141"/>
                <a:gd name="T3" fmla="*/ 294862 h 185"/>
                <a:gd name="T4" fmla="*/ 266647 w 141"/>
                <a:gd name="T5" fmla="*/ 349676 h 185"/>
                <a:gd name="T6" fmla="*/ 243954 w 141"/>
                <a:gd name="T7" fmla="*/ 181453 h 185"/>
                <a:gd name="T8" fmla="*/ 11347 w 141"/>
                <a:gd name="T9" fmla="*/ 130420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185">
                  <a:moveTo>
                    <a:pt x="6" y="69"/>
                  </a:moveTo>
                  <a:cubicBezTo>
                    <a:pt x="24" y="81"/>
                    <a:pt x="95" y="130"/>
                    <a:pt x="48" y="156"/>
                  </a:cubicBezTo>
                  <a:cubicBezTo>
                    <a:pt x="0" y="183"/>
                    <a:pt x="141" y="185"/>
                    <a:pt x="141" y="185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29" y="96"/>
                    <a:pt x="65" y="0"/>
                    <a:pt x="6" y="6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31"/>
            <p:cNvSpPr/>
            <p:nvPr/>
          </p:nvSpPr>
          <p:spPr bwMode="auto">
            <a:xfrm>
              <a:off x="5482844" y="5828420"/>
              <a:ext cx="196393" cy="262657"/>
            </a:xfrm>
            <a:custGeom>
              <a:avLst/>
              <a:gdLst>
                <a:gd name="T0" fmla="*/ 47102 w 246"/>
                <a:gd name="T1" fmla="*/ 0 h 329"/>
                <a:gd name="T2" fmla="*/ 0 w 246"/>
                <a:gd name="T3" fmla="*/ 214756 h 329"/>
                <a:gd name="T4" fmla="*/ 126139 w 246"/>
                <a:gd name="T5" fmla="*/ 262657 h 329"/>
                <a:gd name="T6" fmla="*/ 196393 w 246"/>
                <a:gd name="T7" fmla="*/ 52691 h 329"/>
                <a:gd name="T8" fmla="*/ 47102 w 246"/>
                <a:gd name="T9" fmla="*/ 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29">
                  <a:moveTo>
                    <a:pt x="59" y="0"/>
                  </a:moveTo>
                  <a:lnTo>
                    <a:pt x="0" y="269"/>
                  </a:lnTo>
                  <a:lnTo>
                    <a:pt x="158" y="329"/>
                  </a:lnTo>
                  <a:lnTo>
                    <a:pt x="246" y="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32"/>
            <p:cNvSpPr/>
            <p:nvPr/>
          </p:nvSpPr>
          <p:spPr bwMode="auto">
            <a:xfrm>
              <a:off x="5575452" y="5853169"/>
              <a:ext cx="169249" cy="303372"/>
            </a:xfrm>
            <a:custGeom>
              <a:avLst/>
              <a:gdLst>
                <a:gd name="T0" fmla="*/ 90266 w 90"/>
                <a:gd name="T1" fmla="*/ 0 h 161"/>
                <a:gd name="T2" fmla="*/ 0 w 90"/>
                <a:gd name="T3" fmla="*/ 265686 h 161"/>
                <a:gd name="T4" fmla="*/ 109072 w 90"/>
                <a:gd name="T5" fmla="*/ 303372 h 161"/>
                <a:gd name="T6" fmla="*/ 169249 w 90"/>
                <a:gd name="T7" fmla="*/ 50876 h 161"/>
                <a:gd name="T8" fmla="*/ 169249 w 90"/>
                <a:gd name="T9" fmla="*/ 28264 h 161"/>
                <a:gd name="T10" fmla="*/ 90266 w 90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61">
                  <a:moveTo>
                    <a:pt x="48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78" y="121"/>
                    <a:pt x="90" y="75"/>
                    <a:pt x="90" y="27"/>
                  </a:cubicBezTo>
                  <a:cubicBezTo>
                    <a:pt x="90" y="23"/>
                    <a:pt x="90" y="19"/>
                    <a:pt x="90" y="15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33"/>
            <p:cNvSpPr/>
            <p:nvPr/>
          </p:nvSpPr>
          <p:spPr bwMode="auto">
            <a:xfrm>
              <a:off x="4697273" y="5590513"/>
              <a:ext cx="657037" cy="737674"/>
            </a:xfrm>
            <a:custGeom>
              <a:avLst/>
              <a:gdLst>
                <a:gd name="T0" fmla="*/ 265849 w 823"/>
                <a:gd name="T1" fmla="*/ 0 h 924"/>
                <a:gd name="T2" fmla="*/ 657037 w 823"/>
                <a:gd name="T3" fmla="*/ 549264 h 924"/>
                <a:gd name="T4" fmla="*/ 390390 w 823"/>
                <a:gd name="T5" fmla="*/ 737674 h 924"/>
                <a:gd name="T6" fmla="*/ 0 w 823"/>
                <a:gd name="T7" fmla="*/ 188410 h 924"/>
                <a:gd name="T8" fmla="*/ 265849 w 823"/>
                <a:gd name="T9" fmla="*/ 0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3" h="924">
                  <a:moveTo>
                    <a:pt x="333" y="0"/>
                  </a:moveTo>
                  <a:lnTo>
                    <a:pt x="823" y="688"/>
                  </a:lnTo>
                  <a:lnTo>
                    <a:pt x="489" y="924"/>
                  </a:lnTo>
                  <a:lnTo>
                    <a:pt x="0" y="236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4"/>
            <p:cNvSpPr/>
            <p:nvPr/>
          </p:nvSpPr>
          <p:spPr bwMode="auto">
            <a:xfrm>
              <a:off x="4761141" y="5630430"/>
              <a:ext cx="529302" cy="658637"/>
            </a:xfrm>
            <a:custGeom>
              <a:avLst/>
              <a:gdLst>
                <a:gd name="T0" fmla="*/ 192817 w 280"/>
                <a:gd name="T1" fmla="*/ 0 h 349"/>
                <a:gd name="T2" fmla="*/ 529302 w 280"/>
                <a:gd name="T3" fmla="*/ 469916 h 349"/>
                <a:gd name="T4" fmla="*/ 529302 w 280"/>
                <a:gd name="T5" fmla="*/ 469916 h 349"/>
                <a:gd name="T6" fmla="*/ 517960 w 280"/>
                <a:gd name="T7" fmla="*/ 528419 h 349"/>
                <a:gd name="T8" fmla="*/ 336485 w 280"/>
                <a:gd name="T9" fmla="*/ 658637 h 349"/>
                <a:gd name="T10" fmla="*/ 0 w 280"/>
                <a:gd name="T11" fmla="*/ 188721 h 349"/>
                <a:gd name="T12" fmla="*/ 11342 w 280"/>
                <a:gd name="T13" fmla="*/ 128330 h 349"/>
                <a:gd name="T14" fmla="*/ 192817 w 280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0" h="349">
                  <a:moveTo>
                    <a:pt x="102" y="0"/>
                  </a:moveTo>
                  <a:cubicBezTo>
                    <a:pt x="280" y="249"/>
                    <a:pt x="280" y="249"/>
                    <a:pt x="280" y="249"/>
                  </a:cubicBezTo>
                  <a:cubicBezTo>
                    <a:pt x="280" y="249"/>
                    <a:pt x="280" y="249"/>
                    <a:pt x="280" y="249"/>
                  </a:cubicBezTo>
                  <a:cubicBezTo>
                    <a:pt x="269" y="256"/>
                    <a:pt x="267" y="270"/>
                    <a:pt x="274" y="280"/>
                  </a:cubicBezTo>
                  <a:cubicBezTo>
                    <a:pt x="178" y="349"/>
                    <a:pt x="178" y="349"/>
                    <a:pt x="178" y="34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1" y="93"/>
                    <a:pt x="13" y="79"/>
                    <a:pt x="6" y="68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5"/>
            <p:cNvSpPr/>
            <p:nvPr/>
          </p:nvSpPr>
          <p:spPr bwMode="auto">
            <a:xfrm>
              <a:off x="4908834" y="5843589"/>
              <a:ext cx="233915" cy="232319"/>
            </a:xfrm>
            <a:custGeom>
              <a:avLst/>
              <a:gdLst>
                <a:gd name="T0" fmla="*/ 199960 w 124"/>
                <a:gd name="T1" fmla="*/ 56663 h 123"/>
                <a:gd name="T2" fmla="*/ 177323 w 124"/>
                <a:gd name="T3" fmla="*/ 200210 h 123"/>
                <a:gd name="T4" fmla="*/ 33955 w 124"/>
                <a:gd name="T5" fmla="*/ 175656 h 123"/>
                <a:gd name="T6" fmla="*/ 56592 w 124"/>
                <a:gd name="T7" fmla="*/ 32109 h 123"/>
                <a:gd name="T8" fmla="*/ 199960 w 124"/>
                <a:gd name="T9" fmla="*/ 5666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123">
                  <a:moveTo>
                    <a:pt x="106" y="30"/>
                  </a:moveTo>
                  <a:cubicBezTo>
                    <a:pt x="124" y="54"/>
                    <a:pt x="118" y="88"/>
                    <a:pt x="94" y="106"/>
                  </a:cubicBezTo>
                  <a:cubicBezTo>
                    <a:pt x="69" y="123"/>
                    <a:pt x="35" y="117"/>
                    <a:pt x="18" y="93"/>
                  </a:cubicBezTo>
                  <a:cubicBezTo>
                    <a:pt x="0" y="68"/>
                    <a:pt x="6" y="34"/>
                    <a:pt x="30" y="17"/>
                  </a:cubicBezTo>
                  <a:cubicBezTo>
                    <a:pt x="55" y="0"/>
                    <a:pt x="89" y="5"/>
                    <a:pt x="106" y="3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4955937" y="5900272"/>
              <a:ext cx="143702" cy="120551"/>
            </a:xfrm>
            <a:custGeom>
              <a:avLst/>
              <a:gdLst>
                <a:gd name="T0" fmla="*/ 98322 w 76"/>
                <a:gd name="T1" fmla="*/ 0 h 64"/>
                <a:gd name="T2" fmla="*/ 103995 w 76"/>
                <a:gd name="T3" fmla="*/ 0 h 64"/>
                <a:gd name="T4" fmla="*/ 128575 w 76"/>
                <a:gd name="T5" fmla="*/ 13185 h 64"/>
                <a:gd name="T6" fmla="*/ 136139 w 76"/>
                <a:gd name="T7" fmla="*/ 9418 h 64"/>
                <a:gd name="T8" fmla="*/ 143702 w 76"/>
                <a:gd name="T9" fmla="*/ 18836 h 64"/>
                <a:gd name="T10" fmla="*/ 136139 w 76"/>
                <a:gd name="T11" fmla="*/ 24487 h 64"/>
                <a:gd name="T12" fmla="*/ 141811 w 76"/>
                <a:gd name="T13" fmla="*/ 48974 h 64"/>
                <a:gd name="T14" fmla="*/ 128575 w 76"/>
                <a:gd name="T15" fmla="*/ 71577 h 64"/>
                <a:gd name="T16" fmla="*/ 113449 w 76"/>
                <a:gd name="T17" fmla="*/ 54625 h 64"/>
                <a:gd name="T18" fmla="*/ 119121 w 76"/>
                <a:gd name="T19" fmla="*/ 35789 h 64"/>
                <a:gd name="T20" fmla="*/ 98322 w 76"/>
                <a:gd name="T21" fmla="*/ 50857 h 64"/>
                <a:gd name="T22" fmla="*/ 98322 w 76"/>
                <a:gd name="T23" fmla="*/ 35789 h 64"/>
                <a:gd name="T24" fmla="*/ 111558 w 76"/>
                <a:gd name="T25" fmla="*/ 26371 h 64"/>
                <a:gd name="T26" fmla="*/ 102104 w 76"/>
                <a:gd name="T27" fmla="*/ 22603 h 64"/>
                <a:gd name="T28" fmla="*/ 98322 w 76"/>
                <a:gd name="T29" fmla="*/ 22603 h 64"/>
                <a:gd name="T30" fmla="*/ 98322 w 76"/>
                <a:gd name="T31" fmla="*/ 0 h 64"/>
                <a:gd name="T32" fmla="*/ 54834 w 76"/>
                <a:gd name="T33" fmla="*/ 65926 h 64"/>
                <a:gd name="T34" fmla="*/ 64288 w 76"/>
                <a:gd name="T35" fmla="*/ 60276 h 64"/>
                <a:gd name="T36" fmla="*/ 62397 w 76"/>
                <a:gd name="T37" fmla="*/ 28254 h 64"/>
                <a:gd name="T38" fmla="*/ 77523 w 76"/>
                <a:gd name="T39" fmla="*/ 7534 h 64"/>
                <a:gd name="T40" fmla="*/ 98322 w 76"/>
                <a:gd name="T41" fmla="*/ 0 h 64"/>
                <a:gd name="T42" fmla="*/ 98322 w 76"/>
                <a:gd name="T43" fmla="*/ 22603 h 64"/>
                <a:gd name="T44" fmla="*/ 90759 w 76"/>
                <a:gd name="T45" fmla="*/ 24487 h 64"/>
                <a:gd name="T46" fmla="*/ 85087 w 76"/>
                <a:gd name="T47" fmla="*/ 32021 h 64"/>
                <a:gd name="T48" fmla="*/ 85087 w 76"/>
                <a:gd name="T49" fmla="*/ 43323 h 64"/>
                <a:gd name="T50" fmla="*/ 98322 w 76"/>
                <a:gd name="T51" fmla="*/ 35789 h 64"/>
                <a:gd name="T52" fmla="*/ 98322 w 76"/>
                <a:gd name="T53" fmla="*/ 50857 h 64"/>
                <a:gd name="T54" fmla="*/ 88868 w 76"/>
                <a:gd name="T55" fmla="*/ 58392 h 64"/>
                <a:gd name="T56" fmla="*/ 94541 w 76"/>
                <a:gd name="T57" fmla="*/ 90413 h 64"/>
                <a:gd name="T58" fmla="*/ 79414 w 76"/>
                <a:gd name="T59" fmla="*/ 111133 h 64"/>
                <a:gd name="T60" fmla="*/ 54834 w 76"/>
                <a:gd name="T61" fmla="*/ 120551 h 64"/>
                <a:gd name="T62" fmla="*/ 54834 w 76"/>
                <a:gd name="T63" fmla="*/ 97948 h 64"/>
                <a:gd name="T64" fmla="*/ 64288 w 76"/>
                <a:gd name="T65" fmla="*/ 96064 h 64"/>
                <a:gd name="T66" fmla="*/ 69960 w 76"/>
                <a:gd name="T67" fmla="*/ 86646 h 64"/>
                <a:gd name="T68" fmla="*/ 68069 w 76"/>
                <a:gd name="T69" fmla="*/ 71577 h 64"/>
                <a:gd name="T70" fmla="*/ 54834 w 76"/>
                <a:gd name="T71" fmla="*/ 82879 h 64"/>
                <a:gd name="T72" fmla="*/ 54834 w 76"/>
                <a:gd name="T73" fmla="*/ 65926 h 64"/>
                <a:gd name="T74" fmla="*/ 32144 w 76"/>
                <a:gd name="T75" fmla="*/ 80995 h 64"/>
                <a:gd name="T76" fmla="*/ 54834 w 76"/>
                <a:gd name="T77" fmla="*/ 65926 h 64"/>
                <a:gd name="T78" fmla="*/ 54834 w 76"/>
                <a:gd name="T79" fmla="*/ 82879 h 64"/>
                <a:gd name="T80" fmla="*/ 39707 w 76"/>
                <a:gd name="T81" fmla="*/ 94180 h 64"/>
                <a:gd name="T82" fmla="*/ 51052 w 76"/>
                <a:gd name="T83" fmla="*/ 97948 h 64"/>
                <a:gd name="T84" fmla="*/ 54834 w 76"/>
                <a:gd name="T85" fmla="*/ 97948 h 64"/>
                <a:gd name="T86" fmla="*/ 54834 w 76"/>
                <a:gd name="T87" fmla="*/ 120551 h 64"/>
                <a:gd name="T88" fmla="*/ 51052 w 76"/>
                <a:gd name="T89" fmla="*/ 120551 h 64"/>
                <a:gd name="T90" fmla="*/ 22690 w 76"/>
                <a:gd name="T91" fmla="*/ 105482 h 64"/>
                <a:gd name="T92" fmla="*/ 9454 w 76"/>
                <a:gd name="T93" fmla="*/ 114900 h 64"/>
                <a:gd name="T94" fmla="*/ 0 w 76"/>
                <a:gd name="T95" fmla="*/ 103599 h 64"/>
                <a:gd name="T96" fmla="*/ 15127 w 76"/>
                <a:gd name="T97" fmla="*/ 94180 h 64"/>
                <a:gd name="T98" fmla="*/ 9454 w 76"/>
                <a:gd name="T99" fmla="*/ 65926 h 64"/>
                <a:gd name="T100" fmla="*/ 24581 w 76"/>
                <a:gd name="T101" fmla="*/ 39556 h 64"/>
                <a:gd name="T102" fmla="*/ 41598 w 76"/>
                <a:gd name="T103" fmla="*/ 58392 h 64"/>
                <a:gd name="T104" fmla="*/ 34035 w 76"/>
                <a:gd name="T105" fmla="*/ 69694 h 64"/>
                <a:gd name="T106" fmla="*/ 32144 w 76"/>
                <a:gd name="T107" fmla="*/ 80995 h 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6" h="64">
                  <a:moveTo>
                    <a:pt x="52" y="0"/>
                  </a:moveTo>
                  <a:cubicBezTo>
                    <a:pt x="53" y="0"/>
                    <a:pt x="54" y="0"/>
                    <a:pt x="55" y="0"/>
                  </a:cubicBezTo>
                  <a:cubicBezTo>
                    <a:pt x="60" y="1"/>
                    <a:pt x="64" y="3"/>
                    <a:pt x="68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4" y="18"/>
                    <a:pt x="75" y="22"/>
                    <a:pt x="75" y="26"/>
                  </a:cubicBezTo>
                  <a:cubicBezTo>
                    <a:pt x="74" y="31"/>
                    <a:pt x="72" y="34"/>
                    <a:pt x="68" y="3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3" y="26"/>
                    <a:pt x="64" y="23"/>
                    <a:pt x="63" y="19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7" y="12"/>
                    <a:pt x="56" y="12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lnTo>
                    <a:pt x="52" y="0"/>
                  </a:lnTo>
                  <a:close/>
                  <a:moveTo>
                    <a:pt x="29" y="35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2" y="25"/>
                    <a:pt x="31" y="20"/>
                    <a:pt x="33" y="15"/>
                  </a:cubicBezTo>
                  <a:cubicBezTo>
                    <a:pt x="34" y="11"/>
                    <a:pt x="37" y="7"/>
                    <a:pt x="41" y="4"/>
                  </a:cubicBezTo>
                  <a:cubicBezTo>
                    <a:pt x="44" y="1"/>
                    <a:pt x="48" y="0"/>
                    <a:pt x="52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0" y="13"/>
                    <a:pt x="48" y="13"/>
                  </a:cubicBezTo>
                  <a:cubicBezTo>
                    <a:pt x="47" y="14"/>
                    <a:pt x="46" y="16"/>
                    <a:pt x="45" y="17"/>
                  </a:cubicBezTo>
                  <a:cubicBezTo>
                    <a:pt x="45" y="19"/>
                    <a:pt x="45" y="21"/>
                    <a:pt x="45" y="2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0" y="38"/>
                    <a:pt x="51" y="44"/>
                    <a:pt x="50" y="48"/>
                  </a:cubicBezTo>
                  <a:cubicBezTo>
                    <a:pt x="49" y="53"/>
                    <a:pt x="46" y="56"/>
                    <a:pt x="42" y="59"/>
                  </a:cubicBezTo>
                  <a:cubicBezTo>
                    <a:pt x="38" y="62"/>
                    <a:pt x="34" y="64"/>
                    <a:pt x="29" y="64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2" y="52"/>
                    <a:pt x="34" y="51"/>
                  </a:cubicBezTo>
                  <a:cubicBezTo>
                    <a:pt x="35" y="49"/>
                    <a:pt x="36" y="48"/>
                    <a:pt x="37" y="46"/>
                  </a:cubicBezTo>
                  <a:cubicBezTo>
                    <a:pt x="38" y="44"/>
                    <a:pt x="37" y="41"/>
                    <a:pt x="36" y="38"/>
                  </a:cubicBezTo>
                  <a:cubicBezTo>
                    <a:pt x="29" y="44"/>
                    <a:pt x="29" y="44"/>
                    <a:pt x="29" y="44"/>
                  </a:cubicBezTo>
                  <a:lnTo>
                    <a:pt x="29" y="35"/>
                  </a:lnTo>
                  <a:close/>
                  <a:moveTo>
                    <a:pt x="17" y="43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51"/>
                    <a:pt x="25" y="52"/>
                    <a:pt x="27" y="52"/>
                  </a:cubicBezTo>
                  <a:cubicBezTo>
                    <a:pt x="28" y="52"/>
                    <a:pt x="28" y="52"/>
                    <a:pt x="29" y="5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4"/>
                    <a:pt x="27" y="64"/>
                    <a:pt x="27" y="64"/>
                  </a:cubicBezTo>
                  <a:cubicBezTo>
                    <a:pt x="21" y="63"/>
                    <a:pt x="16" y="60"/>
                    <a:pt x="12" y="5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5" y="45"/>
                    <a:pt x="4" y="40"/>
                    <a:pt x="5" y="35"/>
                  </a:cubicBezTo>
                  <a:cubicBezTo>
                    <a:pt x="6" y="30"/>
                    <a:pt x="8" y="26"/>
                    <a:pt x="13" y="2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3"/>
                    <a:pt x="19" y="35"/>
                    <a:pt x="18" y="37"/>
                  </a:cubicBezTo>
                  <a:cubicBezTo>
                    <a:pt x="17" y="39"/>
                    <a:pt x="17" y="41"/>
                    <a:pt x="17" y="43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5080478" y="5921029"/>
              <a:ext cx="352868" cy="118954"/>
            </a:xfrm>
            <a:custGeom>
              <a:avLst/>
              <a:gdLst>
                <a:gd name="T0" fmla="*/ 352868 w 187"/>
                <a:gd name="T1" fmla="*/ 66086 h 63"/>
                <a:gd name="T2" fmla="*/ 352868 w 187"/>
                <a:gd name="T3" fmla="*/ 66086 h 63"/>
                <a:gd name="T4" fmla="*/ 301919 w 187"/>
                <a:gd name="T5" fmla="*/ 117066 h 63"/>
                <a:gd name="T6" fmla="*/ 50949 w 187"/>
                <a:gd name="T7" fmla="*/ 101961 h 63"/>
                <a:gd name="T8" fmla="*/ 0 w 187"/>
                <a:gd name="T9" fmla="*/ 52868 h 63"/>
                <a:gd name="T10" fmla="*/ 0 w 187"/>
                <a:gd name="T11" fmla="*/ 52868 h 63"/>
                <a:gd name="T12" fmla="*/ 50949 w 187"/>
                <a:gd name="T13" fmla="*/ 0 h 63"/>
                <a:gd name="T14" fmla="*/ 301919 w 187"/>
                <a:gd name="T15" fmla="*/ 15105 h 63"/>
                <a:gd name="T16" fmla="*/ 352868 w 187"/>
                <a:gd name="T17" fmla="*/ 6608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7" h="63">
                  <a:moveTo>
                    <a:pt x="187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50"/>
                    <a:pt x="175" y="63"/>
                    <a:pt x="160" y="62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12" y="53"/>
                    <a:pt x="0" y="4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1"/>
                    <a:pt x="27" y="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74" y="9"/>
                    <a:pt x="187" y="20"/>
                    <a:pt x="187" y="3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951169" y="138547"/>
            <a:ext cx="601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任务二</a:t>
            </a:r>
            <a:r>
              <a:rPr lang="en-US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企业资产营运能力分析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976" y="1233294"/>
            <a:ext cx="609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一、影响资产周转率的因素分析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4976" y="1989998"/>
            <a:ext cx="72630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(</a:t>
            </a:r>
            <a:r>
              <a:rPr lang="zh-CN" altLang="zh-CN" dirty="0"/>
              <a:t>二</a:t>
            </a:r>
            <a:r>
              <a:rPr lang="en-US" altLang="zh-CN" dirty="0"/>
              <a:t>)</a:t>
            </a:r>
            <a:r>
              <a:rPr lang="zh-CN" altLang="zh-CN" dirty="0"/>
              <a:t>影响企业营运能力的内部因素</a:t>
            </a:r>
            <a:endParaRPr lang="en-US" altLang="zh-CN" dirty="0"/>
          </a:p>
          <a:p>
            <a:pPr algn="just"/>
            <a:endParaRPr lang="zh-CN" altLang="zh-CN" dirty="0"/>
          </a:p>
          <a:p>
            <a:pPr algn="just"/>
            <a:r>
              <a:rPr lang="en-US" altLang="zh-CN" dirty="0"/>
              <a:t>1.</a:t>
            </a:r>
            <a:r>
              <a:rPr lang="zh-CN" altLang="zh-CN" dirty="0"/>
              <a:t>企业资产的构成及质量</a:t>
            </a:r>
            <a:endParaRPr lang="zh-CN" altLang="zh-CN" dirty="0"/>
          </a:p>
          <a:p>
            <a:pPr algn="just"/>
            <a:r>
              <a:rPr lang="zh-CN" altLang="zh-CN" dirty="0"/>
              <a:t>流动资产的周转速度要快于非流动资产</a:t>
            </a:r>
            <a:r>
              <a:rPr lang="en-US" altLang="zh-CN" dirty="0"/>
              <a:t>,</a:t>
            </a:r>
            <a:r>
              <a:rPr lang="zh-CN" altLang="zh-CN" dirty="0"/>
              <a:t>所以</a:t>
            </a:r>
            <a:r>
              <a:rPr lang="en-US" altLang="zh-CN" dirty="0"/>
              <a:t>,</a:t>
            </a:r>
            <a:r>
              <a:rPr lang="zh-CN" altLang="zh-CN" dirty="0"/>
              <a:t>流动资产所占的比重越大</a:t>
            </a:r>
            <a:r>
              <a:rPr lang="en-US" altLang="zh-CN" dirty="0"/>
              <a:t>,</a:t>
            </a:r>
            <a:r>
              <a:rPr lang="zh-CN" altLang="zh-CN" dirty="0"/>
              <a:t>资产周转的速度会越快</a:t>
            </a:r>
            <a:r>
              <a:rPr lang="en-US" altLang="zh-CN" dirty="0"/>
              <a:t>,</a:t>
            </a:r>
            <a:r>
              <a:rPr lang="zh-CN" altLang="zh-CN" dirty="0"/>
              <a:t>营运能力会越强。但在实务中</a:t>
            </a:r>
            <a:r>
              <a:rPr lang="en-US" altLang="zh-CN" dirty="0"/>
              <a:t>,</a:t>
            </a:r>
            <a:r>
              <a:rPr lang="zh-CN" altLang="zh-CN" dirty="0"/>
              <a:t>由于主观或客观的原因</a:t>
            </a:r>
            <a:r>
              <a:rPr lang="en-US" altLang="zh-CN" dirty="0"/>
              <a:t>,</a:t>
            </a:r>
            <a:r>
              <a:rPr lang="zh-CN" altLang="zh-CN" dirty="0"/>
              <a:t>某些流动资产长时间无法改变其占用形态</a:t>
            </a:r>
            <a:r>
              <a:rPr lang="en-US" altLang="zh-CN" dirty="0"/>
              <a:t>,</a:t>
            </a:r>
            <a:r>
              <a:rPr lang="zh-CN" altLang="zh-CN" dirty="0"/>
              <a:t>比如超龄应收账款、超储积压存货等</a:t>
            </a:r>
            <a:r>
              <a:rPr lang="en-US" altLang="zh-CN" dirty="0"/>
              <a:t>,</a:t>
            </a:r>
            <a:r>
              <a:rPr lang="zh-CN" altLang="zh-CN" dirty="0"/>
              <a:t>不再具有较强的流动性</a:t>
            </a:r>
            <a:r>
              <a:rPr lang="en-US" altLang="zh-CN" dirty="0"/>
              <a:t>,</a:t>
            </a:r>
            <a:r>
              <a:rPr lang="zh-CN" altLang="zh-CN" dirty="0"/>
              <a:t>已转化为实质上的长期资产</a:t>
            </a:r>
            <a:r>
              <a:rPr lang="en-US" altLang="zh-CN" dirty="0"/>
              <a:t>,</a:t>
            </a:r>
            <a:r>
              <a:rPr lang="zh-CN" altLang="zh-CN" dirty="0"/>
              <a:t>从而造成资产流动性低下</a:t>
            </a:r>
            <a:r>
              <a:rPr lang="en-US" altLang="zh-CN" dirty="0"/>
              <a:t>,</a:t>
            </a:r>
            <a:r>
              <a:rPr lang="zh-CN" altLang="zh-CN" dirty="0"/>
              <a:t>以致营运资本不足。</a:t>
            </a:r>
            <a:endParaRPr lang="en-US" altLang="zh-CN" dirty="0"/>
          </a:p>
          <a:p>
            <a:pPr algn="just"/>
            <a:endParaRPr lang="zh-CN" altLang="zh-CN" dirty="0"/>
          </a:p>
          <a:p>
            <a:pPr algn="just"/>
            <a:r>
              <a:rPr lang="en-US" altLang="zh-CN" dirty="0"/>
              <a:t>2.</a:t>
            </a:r>
            <a:r>
              <a:rPr lang="zh-CN" altLang="zh-CN" dirty="0"/>
              <a:t>资产管理的力度和企业采用的财务政策</a:t>
            </a:r>
            <a:endParaRPr lang="zh-CN" altLang="zh-CN" dirty="0"/>
          </a:p>
          <a:p>
            <a:pPr algn="just"/>
            <a:r>
              <a:rPr lang="zh-CN" altLang="zh-CN" dirty="0"/>
              <a:t>资产管理力度不同</a:t>
            </a:r>
            <a:r>
              <a:rPr lang="en-US" altLang="zh-CN" dirty="0"/>
              <a:t>,</a:t>
            </a:r>
            <a:r>
              <a:rPr lang="zh-CN" altLang="zh-CN" dirty="0"/>
              <a:t>会有较大的资产构成和资产质量差异。资产的管理力度越大</a:t>
            </a:r>
            <a:r>
              <a:rPr lang="en-US" altLang="zh-CN" dirty="0"/>
              <a:t>,</a:t>
            </a:r>
            <a:r>
              <a:rPr lang="zh-CN" altLang="zh-CN" dirty="0"/>
              <a:t>拥有越合理的资产结构和越优良的资产质量</a:t>
            </a:r>
            <a:r>
              <a:rPr lang="en-US" altLang="zh-CN" dirty="0"/>
              <a:t>,</a:t>
            </a:r>
            <a:r>
              <a:rPr lang="zh-CN" altLang="zh-CN" dirty="0"/>
              <a:t>资产周转越快</a:t>
            </a:r>
            <a:r>
              <a:rPr lang="en-US" altLang="zh-CN" dirty="0"/>
              <a:t>;</a:t>
            </a:r>
            <a:r>
              <a:rPr lang="zh-CN" altLang="zh-CN" dirty="0"/>
              <a:t>反之</a:t>
            </a:r>
            <a:r>
              <a:rPr lang="en-US" altLang="zh-CN" dirty="0"/>
              <a:t>,</a:t>
            </a:r>
            <a:r>
              <a:rPr lang="zh-CN" altLang="zh-CN" dirty="0"/>
              <a:t>越慢。企业所采用的财务政策决定着企业资产的账面占用总量</a:t>
            </a:r>
            <a:r>
              <a:rPr lang="en-US" altLang="zh-CN" dirty="0"/>
              <a:t>,</a:t>
            </a:r>
            <a:r>
              <a:rPr lang="zh-CN" altLang="zh-CN" dirty="0"/>
              <a:t>如折旧政策决定固定资产的账面价值</a:t>
            </a:r>
            <a:r>
              <a:rPr lang="en-US" altLang="zh-CN" dirty="0"/>
              <a:t>,</a:t>
            </a:r>
            <a:r>
              <a:rPr lang="zh-CN" altLang="zh-CN" dirty="0"/>
              <a:t>因此</a:t>
            </a:r>
            <a:r>
              <a:rPr lang="en-US" altLang="zh-CN" dirty="0"/>
              <a:t>,</a:t>
            </a:r>
            <a:r>
              <a:rPr lang="zh-CN" altLang="zh-CN" dirty="0"/>
              <a:t>它自然也会影响资产周转率。</a:t>
            </a:r>
            <a:endParaRPr lang="zh-CN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332289" y="1989998"/>
            <a:ext cx="3276600" cy="38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951169" y="138547"/>
            <a:ext cx="601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任务二</a:t>
            </a:r>
            <a:r>
              <a:rPr lang="en-US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企业资产营运能力分析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976" y="1233294"/>
            <a:ext cx="609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二、资产周转率的趋势分析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4976" y="1989998"/>
            <a:ext cx="6721548" cy="2537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/>
              <a:t>企业的经济现象非常复杂</a:t>
            </a:r>
            <a:r>
              <a:rPr lang="en-US" altLang="zh-CN" dirty="0"/>
              <a:t>,</a:t>
            </a:r>
            <a:r>
              <a:rPr lang="zh-CN" altLang="zh-CN" dirty="0"/>
              <a:t>受多方面因素的影响</a:t>
            </a:r>
            <a:r>
              <a:rPr lang="en-US" altLang="zh-CN" dirty="0"/>
              <a:t>,</a:t>
            </a:r>
            <a:r>
              <a:rPr lang="zh-CN" altLang="zh-CN" dirty="0"/>
              <a:t>只从某一时期或某一时点上很难看清其发展规律和真实面目</a:t>
            </a:r>
            <a:r>
              <a:rPr lang="en-US" altLang="zh-CN" dirty="0"/>
              <a:t>,</a:t>
            </a:r>
            <a:r>
              <a:rPr lang="zh-CN" altLang="zh-CN" dirty="0"/>
              <a:t>尤其是资产周转率指标</a:t>
            </a:r>
            <a:r>
              <a:rPr lang="en-US" altLang="zh-CN" dirty="0"/>
              <a:t>,</a:t>
            </a:r>
            <a:r>
              <a:rPr lang="zh-CN" altLang="zh-CN" dirty="0"/>
              <a:t>其中资产数据是一个时点数</a:t>
            </a:r>
            <a:r>
              <a:rPr lang="en-US" altLang="zh-CN" dirty="0"/>
              <a:t>,</a:t>
            </a:r>
            <a:r>
              <a:rPr lang="zh-CN" altLang="zh-CN" dirty="0"/>
              <a:t>极易受偶然因素的干扰甚至是人为修饰的影响。因此</a:t>
            </a:r>
            <a:r>
              <a:rPr lang="en-US" altLang="zh-CN" dirty="0"/>
              <a:t>,</a:t>
            </a:r>
            <a:r>
              <a:rPr lang="zh-CN" altLang="zh-CN" dirty="0"/>
              <a:t>要弄清企业资产周转率的真实情况</a:t>
            </a:r>
            <a:r>
              <a:rPr lang="en-US" altLang="zh-CN" dirty="0"/>
              <a:t>,</a:t>
            </a:r>
            <a:r>
              <a:rPr lang="zh-CN" altLang="zh-CN" dirty="0"/>
              <a:t>首先应对其进行趋势分析</a:t>
            </a:r>
            <a:r>
              <a:rPr lang="en-US" altLang="zh-CN" dirty="0"/>
              <a:t>,</a:t>
            </a:r>
            <a:r>
              <a:rPr lang="zh-CN" altLang="zh-CN" dirty="0"/>
              <a:t>即对同一企业的各个时期的资产周转率的变化加以对比分析</a:t>
            </a:r>
            <a:r>
              <a:rPr lang="en-US" altLang="zh-CN" dirty="0"/>
              <a:t>,</a:t>
            </a:r>
            <a:r>
              <a:rPr lang="zh-CN" altLang="zh-CN" dirty="0"/>
              <a:t>掌握其发展规律和发展趋势。</a:t>
            </a:r>
            <a:endParaRPr lang="zh-CN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864463" y="1224565"/>
            <a:ext cx="4327537" cy="54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165" y="682625"/>
            <a:ext cx="1082484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330" y="621030"/>
            <a:ext cx="10314305" cy="505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951169" y="138547"/>
            <a:ext cx="601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任务二</a:t>
            </a:r>
            <a:r>
              <a:rPr lang="en-US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zh-CN" altLang="zh-CN" sz="2800" b="1" dirty="0">
                <a:solidFill>
                  <a:srgbClr val="0059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企业资产营运能力分析</a:t>
            </a:r>
            <a:endParaRPr lang="zh-CN" altLang="zh-CN" sz="2800" b="1" dirty="0">
              <a:solidFill>
                <a:srgbClr val="00597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09535" y="2070362"/>
            <a:ext cx="5607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三、资产周转率的同业比较分析</a:t>
            </a:r>
            <a:endParaRPr lang="zh-CN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09535" y="2807693"/>
            <a:ext cx="4289067" cy="2537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/>
              <a:t>同业比较即同行业之间的比较</a:t>
            </a:r>
            <a:r>
              <a:rPr lang="en-US" altLang="zh-CN" dirty="0"/>
              <a:t>,</a:t>
            </a:r>
            <a:r>
              <a:rPr lang="zh-CN" altLang="zh-CN" dirty="0"/>
              <a:t>它可以与同行业平均水平相比</a:t>
            </a:r>
            <a:r>
              <a:rPr lang="en-US" altLang="zh-CN" dirty="0"/>
              <a:t>,</a:t>
            </a:r>
            <a:r>
              <a:rPr lang="zh-CN" altLang="zh-CN" dirty="0"/>
              <a:t>也可以与同行业先进水平相比</a:t>
            </a:r>
            <a:r>
              <a:rPr lang="en-US" altLang="zh-CN" dirty="0"/>
              <a:t>,</a:t>
            </a:r>
            <a:r>
              <a:rPr lang="zh-CN" altLang="zh-CN" dirty="0"/>
              <a:t>前者反映的是在行业中的一般状况</a:t>
            </a:r>
            <a:r>
              <a:rPr lang="en-US" altLang="zh-CN" dirty="0"/>
              <a:t>,</a:t>
            </a:r>
            <a:r>
              <a:rPr lang="zh-CN" altLang="zh-CN" dirty="0"/>
              <a:t>后者反映的是与行业先进水平的距离或者是在行业中的领先地位。企业实际分析时可根据需要选择比较标准。</a:t>
            </a:r>
            <a:endParaRPr lang="zh-CN" altLang="zh-CN" dirty="0"/>
          </a:p>
        </p:txBody>
      </p:sp>
      <p:sp>
        <p:nvSpPr>
          <p:cNvPr id="6" name="Rectangle 2"/>
          <p:cNvSpPr/>
          <p:nvPr/>
        </p:nvSpPr>
        <p:spPr>
          <a:xfrm>
            <a:off x="2150395" y="3470577"/>
            <a:ext cx="3168352" cy="2332788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 w="12700">
            <a:solidFill>
              <a:srgbClr val="4BC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58668" y="1743842"/>
            <a:ext cx="3442990" cy="233278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>
            <a:solidFill>
              <a:srgbClr val="4BC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465" y="588010"/>
            <a:ext cx="10847705" cy="3153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" y="3858895"/>
            <a:ext cx="10861675" cy="2459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262626"/>
      </a:dk1>
      <a:lt1>
        <a:sysClr val="window" lastClr="FFFFFF"/>
      </a:lt1>
      <a:dk2>
        <a:srgbClr val="003366"/>
      </a:dk2>
      <a:lt2>
        <a:srgbClr val="FFFFFF"/>
      </a:lt2>
      <a:accent1>
        <a:srgbClr val="003366"/>
      </a:accent1>
      <a:accent2>
        <a:srgbClr val="24699C"/>
      </a:accent2>
      <a:accent3>
        <a:srgbClr val="003366"/>
      </a:accent3>
      <a:accent4>
        <a:srgbClr val="24699C"/>
      </a:accent4>
      <a:accent5>
        <a:srgbClr val="003366"/>
      </a:accent5>
      <a:accent6>
        <a:srgbClr val="80808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1041</Words>
  <Application>WPS 演示</Application>
  <PresentationFormat>宽屏</PresentationFormat>
  <Paragraphs>50</Paragraphs>
  <Slides>10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黑体</vt:lpstr>
      <vt:lpstr>Times New Roman</vt:lpstr>
      <vt:lpstr>Aharoni</vt:lpstr>
      <vt:lpstr>Yu Gothic UI Semibold</vt:lpstr>
      <vt:lpstr>Arial Unicode MS</vt:lpstr>
      <vt:lpstr>Calibri Light</vt:lpstr>
      <vt:lpstr>等线</vt:lpstr>
      <vt:lpstr>Cambria Math</vt:lpstr>
      <vt:lpstr>MS PGothic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合作共赢</dc:title>
  <dc:creator>第一PPT</dc:creator>
  <cp:keywords>www.1ppt.com</cp:keywords>
  <cp:lastModifiedBy>丁亮1411184057</cp:lastModifiedBy>
  <cp:revision>230</cp:revision>
  <dcterms:created xsi:type="dcterms:W3CDTF">2016-07-09T01:44:00Z</dcterms:created>
  <dcterms:modified xsi:type="dcterms:W3CDTF">2021-11-07T06:13:18Z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27E4DD52154F46A5BA5C13BBDB70F18F</vt:lpwstr>
  </property>
</Properties>
</file>