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26" r:id="rId3"/>
    <p:sldId id="3249" r:id="rId5"/>
    <p:sldId id="3250" r:id="rId6"/>
    <p:sldId id="3252" r:id="rId7"/>
    <p:sldId id="3253" r:id="rId8"/>
    <p:sldId id="3254" r:id="rId9"/>
    <p:sldId id="3255" r:id="rId10"/>
    <p:sldId id="3256" r:id="rId11"/>
    <p:sldId id="3257" r:id="rId12"/>
    <p:sldId id="3258" r:id="rId13"/>
    <p:sldId id="3259" r:id="rId14"/>
    <p:sldId id="3260" r:id="rId15"/>
    <p:sldId id="3261" r:id="rId16"/>
    <p:sldId id="3262" r:id="rId17"/>
    <p:sldId id="3263" r:id="rId18"/>
    <p:sldId id="26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丁亮" initials="丁"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8" autoAdjust="0"/>
  </p:normalViewPr>
  <p:slideViewPr>
    <p:cSldViewPr snapToGrid="0">
      <p:cViewPr varScale="1">
        <p:scale>
          <a:sx n="81" d="100"/>
          <a:sy n="81" d="100"/>
        </p:scale>
        <p:origin x="672" y="67"/>
      </p:cViewPr>
      <p:guideLst>
        <p:guide orient="horz" pos="2160"/>
        <p:guide pos="380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3277-CD40-40ED-9C44-F539BFE25C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47813-D77D-47F9-8A50-A93CCF3C3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
        <p:nvSpPr>
          <p:cNvPr id="9" name="矩形 8"/>
          <p:cNvSpPr/>
          <p:nvPr userDrawn="1"/>
        </p:nvSpPr>
        <p:spPr>
          <a:xfrm>
            <a:off x="8858628" y="64501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6.wdp"/><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3.wdp"/><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tags" Target="../tags/tag2.xml"/><Relationship Id="rId3" Type="http://schemas.openxmlformats.org/officeDocument/2006/relationships/image" Target="../media/image8.emf"/><Relationship Id="rId2" Type="http://schemas.openxmlformats.org/officeDocument/2006/relationships/tags" Target="../tags/tag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emf"/><Relationship Id="rId1" Type="http://schemas.openxmlformats.org/officeDocument/2006/relationships/image" Target="../media/image10.emf"/></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tags" Target="../tags/tag4.xml"/><Relationship Id="rId3" Type="http://schemas.openxmlformats.org/officeDocument/2006/relationships/image" Target="../media/image13.emf"/><Relationship Id="rId2" Type="http://schemas.openxmlformats.org/officeDocument/2006/relationships/tags" Target="../tags/tag3.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81" y="43271"/>
            <a:ext cx="12188020" cy="6771458"/>
          </a:xfrm>
          <a:prstGeom prst="rect">
            <a:avLst/>
          </a:prstGeom>
        </p:spPr>
      </p:pic>
      <p:pic>
        <p:nvPicPr>
          <p:cNvPr id="4" name="图片 3"/>
          <p:cNvPicPr>
            <a:picLocks noChangeAspect="1"/>
          </p:cNvPicPr>
          <p:nvPr/>
        </p:nvPicPr>
        <p:blipFill>
          <a:blip r:embed="rId2" cstate="screen"/>
          <a:stretch>
            <a:fillRect/>
          </a:stretch>
        </p:blipFill>
        <p:spPr>
          <a:xfrm>
            <a:off x="2664450" y="973610"/>
            <a:ext cx="8940092" cy="5074205"/>
          </a:xfrm>
          <a:prstGeom prst="rect">
            <a:avLst/>
          </a:prstGeom>
        </p:spPr>
      </p:pic>
      <p:pic>
        <p:nvPicPr>
          <p:cNvPr id="3" name="图片 2"/>
          <p:cNvPicPr>
            <a:picLocks noChangeAspect="1"/>
          </p:cNvPicPr>
          <p:nvPr/>
        </p:nvPicPr>
        <p:blipFill>
          <a:blip r:embed="rId3" cstate="screen"/>
          <a:stretch>
            <a:fillRect/>
          </a:stretch>
        </p:blipFill>
        <p:spPr>
          <a:xfrm>
            <a:off x="96398" y="448970"/>
            <a:ext cx="8425924" cy="6359552"/>
          </a:xfrm>
          <a:prstGeom prst="rect">
            <a:avLst/>
          </a:prstGeom>
        </p:spPr>
      </p:pic>
      <p:sp>
        <p:nvSpPr>
          <p:cNvPr id="73" name="文本框 2"/>
          <p:cNvSpPr txBox="1">
            <a:spLocks noChangeArrowheads="1"/>
          </p:cNvSpPr>
          <p:nvPr/>
        </p:nvSpPr>
        <p:spPr bwMode="auto">
          <a:xfrm>
            <a:off x="5915391" y="2342306"/>
            <a:ext cx="6276608" cy="1161415"/>
          </a:xfrm>
          <a:prstGeom prst="rect">
            <a:avLst/>
          </a:prstGeom>
          <a:solidFill>
            <a:srgbClr val="FFFFFF">
              <a:alpha val="40000"/>
            </a:srgbClr>
          </a:solidFill>
          <a:ln>
            <a:noFill/>
          </a:ln>
        </p:spPr>
        <p:txBody>
          <a:bodyPr wrap="square" lIns="121370" tIns="60685" rIns="121370" bIns="60685">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770" b="1" dirty="0">
                <a:solidFill>
                  <a:srgbClr val="002060"/>
                </a:solidFill>
              </a:rPr>
              <a:t>财务报表分析</a:t>
            </a:r>
            <a:endParaRPr lang="zh-CN" altLang="en-US" sz="4515" dirty="0">
              <a:solidFill>
                <a:srgbClr val="002060"/>
              </a:solidFill>
            </a:endParaRPr>
          </a:p>
        </p:txBody>
      </p:sp>
      <p:sp>
        <p:nvSpPr>
          <p:cNvPr id="74" name="矩形 73"/>
          <p:cNvSpPr>
            <a:spLocks noChangeArrowheads="1"/>
          </p:cNvSpPr>
          <p:nvPr/>
        </p:nvSpPr>
        <p:spPr bwMode="auto">
          <a:xfrm>
            <a:off x="5891625" y="4613321"/>
            <a:ext cx="5712917" cy="775970"/>
          </a:xfrm>
          <a:prstGeom prst="rect">
            <a:avLst/>
          </a:prstGeom>
          <a:solidFill>
            <a:srgbClr val="00B0F0"/>
          </a:solidFill>
          <a:ln>
            <a:noFill/>
          </a:ln>
        </p:spPr>
        <p:txBody>
          <a:bodyPr wrap="square" lIns="121370" tIns="60685" rIns="121370" bIns="60685">
            <a:spAutoFit/>
          </a:bodyPr>
          <a:lstStyle/>
          <a:p>
            <a:r>
              <a:rPr lang="zh-CN" altLang="zh-CN" sz="2130" dirty="0">
                <a:solidFill>
                  <a:schemeClr val="bg1"/>
                </a:solidFill>
                <a:ea typeface="微软雅黑" panose="020B0503020204020204" pitchFamily="34" charset="-122"/>
              </a:rPr>
              <a:t>第十六讲　企业综合财务分析</a:t>
            </a:r>
            <a:endParaRPr lang="zh-CN" altLang="zh-CN" sz="2130" dirty="0">
              <a:solidFill>
                <a:schemeClr val="bg1"/>
              </a:solidFill>
              <a:ea typeface="微软雅黑" panose="020B0503020204020204" pitchFamily="34" charset="-122"/>
            </a:endParaRPr>
          </a:p>
          <a:p>
            <a:r>
              <a:rPr lang="zh-CN" altLang="zh-CN" sz="2130" dirty="0">
                <a:solidFill>
                  <a:schemeClr val="bg1"/>
                </a:solidFill>
                <a:ea typeface="微软雅黑" panose="020B0503020204020204" pitchFamily="34" charset="-122"/>
              </a:rPr>
              <a:t>主讲人：袁哲茜</a:t>
            </a:r>
            <a:endParaRPr lang="zh-CN" altLang="zh-CN" sz="2130" dirty="0">
              <a:solidFill>
                <a:schemeClr val="bg1"/>
              </a:solidFill>
              <a:ea typeface="微软雅黑" panose="020B0503020204020204" pitchFamily="34" charset="-122"/>
            </a:endParaRPr>
          </a:p>
        </p:txBody>
      </p:sp>
      <p:grpSp>
        <p:nvGrpSpPr>
          <p:cNvPr id="11" name="组合 35"/>
          <p:cNvGrpSpPr/>
          <p:nvPr/>
        </p:nvGrpSpPr>
        <p:grpSpPr bwMode="auto">
          <a:xfrm>
            <a:off x="6043404" y="5640149"/>
            <a:ext cx="5109617" cy="407667"/>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30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400" fill="hold"/>
                                        <p:tgtEl>
                                          <p:spTgt spid="73"/>
                                        </p:tgtEl>
                                        <p:attrNameLst>
                                          <p:attrName>ppt_x</p:attrName>
                                        </p:attrNameLst>
                                      </p:cBhvr>
                                      <p:tavLst>
                                        <p:tav tm="0">
                                          <p:val>
                                            <p:strVal val="1+#ppt_w/2"/>
                                          </p:val>
                                        </p:tav>
                                        <p:tav tm="100000">
                                          <p:val>
                                            <p:strVal val="#ppt_x"/>
                                          </p:val>
                                        </p:tav>
                                      </p:tavLst>
                                    </p:anim>
                                    <p:anim calcmode="lin" valueType="num">
                                      <p:cBhvr additive="base">
                                        <p:cTn id="21" dur="400" fill="hold"/>
                                        <p:tgtEl>
                                          <p:spTgt spid="73"/>
                                        </p:tgtEl>
                                        <p:attrNameLst>
                                          <p:attrName>ppt_y</p:attrName>
                                        </p:attrNameLst>
                                      </p:cBhvr>
                                      <p:tavLst>
                                        <p:tav tm="0">
                                          <p:val>
                                            <p:strVal val="#ppt_y"/>
                                          </p:val>
                                        </p:tav>
                                        <p:tav tm="100000">
                                          <p:val>
                                            <p:strVal val="#ppt_y"/>
                                          </p:val>
                                        </p:tav>
                                      </p:tavLst>
                                    </p:anim>
                                  </p:childTnLst>
                                </p:cTn>
                              </p:par>
                            </p:childTnLst>
                          </p:cTn>
                        </p:par>
                        <p:par>
                          <p:cTn id="22" fill="hold">
                            <p:stCondLst>
                              <p:cond delay="2099"/>
                            </p:stCondLst>
                            <p:childTnLst>
                              <p:par>
                                <p:cTn id="23" presetID="2" presetClass="entr" presetSubtype="4" fill="hold" grpId="0" nodeType="afterEffect">
                                  <p:stCondLst>
                                    <p:cond delay="0"/>
                                  </p:stCondLst>
                                  <p:iterate type="lt">
                                    <p:tmPct val="10000"/>
                                  </p:iterate>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400" fill="hold"/>
                                        <p:tgtEl>
                                          <p:spTgt spid="74"/>
                                        </p:tgtEl>
                                        <p:attrNameLst>
                                          <p:attrName>ppt_x</p:attrName>
                                        </p:attrNameLst>
                                      </p:cBhvr>
                                      <p:tavLst>
                                        <p:tav tm="0">
                                          <p:val>
                                            <p:strVal val="#ppt_x"/>
                                          </p:val>
                                        </p:tav>
                                        <p:tav tm="100000">
                                          <p:val>
                                            <p:strVal val="#ppt_x"/>
                                          </p:val>
                                        </p:tav>
                                      </p:tavLst>
                                    </p:anim>
                                    <p:anim calcmode="lin" valueType="num">
                                      <p:cBhvr additive="base">
                                        <p:cTn id="26" dur="4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3259"/>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24975" y="1688157"/>
            <a:ext cx="11205551" cy="2031325"/>
          </a:xfrm>
          <a:prstGeom prst="rect">
            <a:avLst/>
          </a:prstGeom>
        </p:spPr>
        <p:txBody>
          <a:bodyPr wrap="square">
            <a:spAutoFit/>
          </a:bodyPr>
          <a:lstStyle/>
          <a:p>
            <a:r>
              <a:rPr lang="en-US" altLang="zh-CN" dirty="0"/>
              <a:t>(2)</a:t>
            </a:r>
            <a:r>
              <a:rPr lang="zh-CN" altLang="zh-CN" dirty="0"/>
              <a:t>各项指标的意义。</a:t>
            </a:r>
            <a:endParaRPr lang="zh-CN" altLang="zh-CN" dirty="0"/>
          </a:p>
          <a:p>
            <a:r>
              <a:rPr lang="en-US" altLang="zh-CN" dirty="0"/>
              <a:t>1)</a:t>
            </a:r>
            <a:r>
              <a:rPr lang="zh-CN" altLang="zh-CN" dirty="0"/>
              <a:t>净资产收益率反映所有者投入资金的盈利能力</a:t>
            </a:r>
            <a:r>
              <a:rPr lang="en-US" altLang="zh-CN" dirty="0"/>
              <a:t>,</a:t>
            </a:r>
            <a:r>
              <a:rPr lang="zh-CN" altLang="zh-CN" dirty="0"/>
              <a:t>是杜邦体系中的核心指标</a:t>
            </a:r>
            <a:r>
              <a:rPr lang="en-US" altLang="zh-CN" dirty="0"/>
              <a:t>,</a:t>
            </a:r>
            <a:r>
              <a:rPr lang="zh-CN" altLang="zh-CN" dirty="0"/>
              <a:t>是正指标</a:t>
            </a:r>
            <a:r>
              <a:rPr lang="en-US" altLang="zh-CN" dirty="0"/>
              <a:t>,</a:t>
            </a:r>
            <a:r>
              <a:rPr lang="zh-CN" altLang="zh-CN" dirty="0"/>
              <a:t>数值越大</a:t>
            </a:r>
            <a:r>
              <a:rPr lang="en-US" altLang="zh-CN" dirty="0"/>
              <a:t>,</a:t>
            </a:r>
            <a:r>
              <a:rPr lang="zh-CN" altLang="zh-CN" dirty="0"/>
              <a:t>对所有者资本金的回报越高。</a:t>
            </a:r>
            <a:endParaRPr lang="en-US" altLang="zh-CN" dirty="0"/>
          </a:p>
          <a:p>
            <a:r>
              <a:rPr lang="en-US" altLang="zh-CN" dirty="0"/>
              <a:t>2)</a:t>
            </a:r>
            <a:r>
              <a:rPr lang="zh-CN" altLang="zh-CN" dirty="0"/>
              <a:t>总资产报酬率反映企业所有资产获取报酬的能力</a:t>
            </a:r>
            <a:r>
              <a:rPr lang="en-US" altLang="zh-CN" dirty="0"/>
              <a:t>,</a:t>
            </a:r>
            <a:r>
              <a:rPr lang="zh-CN" altLang="zh-CN" dirty="0"/>
              <a:t>是一个重要的盈利能力指标。</a:t>
            </a:r>
            <a:endParaRPr lang="zh-CN" altLang="zh-CN" dirty="0"/>
          </a:p>
          <a:p>
            <a:r>
              <a:rPr lang="en-US" altLang="zh-CN" dirty="0"/>
              <a:t>3)</a:t>
            </a:r>
            <a:r>
              <a:rPr lang="zh-CN" altLang="zh-CN" dirty="0"/>
              <a:t>营业收入净利率反映企业营业收入的利润率水平</a:t>
            </a:r>
            <a:r>
              <a:rPr lang="en-US" altLang="zh-CN" dirty="0"/>
              <a:t>,</a:t>
            </a:r>
            <a:r>
              <a:rPr lang="zh-CN" altLang="zh-CN" dirty="0"/>
              <a:t>是一个重要的盈利能力指标。</a:t>
            </a:r>
            <a:endParaRPr lang="en-US" altLang="zh-CN" dirty="0"/>
          </a:p>
          <a:p>
            <a:r>
              <a:rPr lang="en-US" altLang="zh-CN" dirty="0"/>
              <a:t>4)</a:t>
            </a:r>
            <a:r>
              <a:rPr lang="zh-CN" altLang="zh-CN" dirty="0"/>
              <a:t>总资产周转率反映企业的资产周转情况</a:t>
            </a:r>
            <a:r>
              <a:rPr lang="en-US" altLang="zh-CN" dirty="0"/>
              <a:t>,</a:t>
            </a:r>
            <a:r>
              <a:rPr lang="zh-CN" altLang="zh-CN" dirty="0"/>
              <a:t>是一个重要的营运能力指标。</a:t>
            </a:r>
            <a:endParaRPr lang="en-US" altLang="zh-CN" dirty="0"/>
          </a:p>
          <a:p>
            <a:r>
              <a:rPr lang="en-US" altLang="zh-CN" dirty="0"/>
              <a:t>5)</a:t>
            </a:r>
            <a:r>
              <a:rPr lang="zh-CN" altLang="zh-CN" dirty="0"/>
              <a:t>权益乘数反映企业的资本结构和长期偿债能力。</a:t>
            </a:r>
            <a:endParaRPr lang="zh-CN" altLang="zh-CN" dirty="0"/>
          </a:p>
        </p:txBody>
      </p:sp>
      <p:sp>
        <p:nvSpPr>
          <p:cNvPr id="6" name="矩形 5"/>
          <p:cNvSpPr/>
          <p:nvPr/>
        </p:nvSpPr>
        <p:spPr>
          <a:xfrm>
            <a:off x="0" y="4034982"/>
            <a:ext cx="12192000" cy="2823018"/>
          </a:xfrm>
          <a:prstGeom prst="rect">
            <a:avLst/>
          </a:prstGeom>
          <a:blipFill dpi="0" rotWithShape="1">
            <a:blip r:embed="rId1" cstate="screen">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5" y="1447666"/>
            <a:ext cx="6094358" cy="46037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五、沃尔评分法</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989998"/>
            <a:ext cx="4937137" cy="3368871"/>
          </a:xfrm>
          <a:prstGeom prst="rect">
            <a:avLst/>
          </a:prstGeom>
        </p:spPr>
        <p:txBody>
          <a:bodyPr wrap="square">
            <a:spAutoFit/>
          </a:bodyPr>
          <a:lstStyle/>
          <a:p>
            <a:pPr algn="just">
              <a:lnSpc>
                <a:spcPct val="150000"/>
              </a:lnSpc>
            </a:pPr>
            <a:r>
              <a:rPr lang="en-US" altLang="zh-CN" dirty="0"/>
              <a:t>(</a:t>
            </a:r>
            <a:r>
              <a:rPr lang="zh-CN" altLang="zh-CN" dirty="0"/>
              <a:t>一</a:t>
            </a:r>
            <a:r>
              <a:rPr lang="en-US" altLang="zh-CN" dirty="0"/>
              <a:t>)</a:t>
            </a:r>
            <a:r>
              <a:rPr lang="zh-CN" altLang="zh-CN" dirty="0"/>
              <a:t>沃尔评分法的含义</a:t>
            </a:r>
            <a:endParaRPr lang="en-US" altLang="zh-CN" dirty="0"/>
          </a:p>
          <a:p>
            <a:pPr algn="just">
              <a:lnSpc>
                <a:spcPct val="150000"/>
              </a:lnSpc>
            </a:pPr>
            <a:endParaRPr lang="zh-CN" altLang="zh-CN" dirty="0"/>
          </a:p>
          <a:p>
            <a:pPr algn="just">
              <a:lnSpc>
                <a:spcPct val="150000"/>
              </a:lnSpc>
            </a:pPr>
            <a:r>
              <a:rPr lang="zh-CN" altLang="zh-CN" dirty="0"/>
              <a:t>沃尔评分法又叫综合评分法</a:t>
            </a:r>
            <a:r>
              <a:rPr lang="en-US" altLang="zh-CN" dirty="0"/>
              <a:t>,</a:t>
            </a:r>
            <a:r>
              <a:rPr lang="zh-CN" altLang="zh-CN" dirty="0"/>
              <a:t>它通过对选定的多项财务比率分别给定各自的分数比重</a:t>
            </a:r>
            <a:r>
              <a:rPr lang="en-US" altLang="zh-CN" dirty="0"/>
              <a:t>,</a:t>
            </a:r>
            <a:r>
              <a:rPr lang="zh-CN" altLang="zh-CN" dirty="0"/>
              <a:t>然后通过与行业标准比率进行比较</a:t>
            </a:r>
            <a:r>
              <a:rPr lang="en-US" altLang="zh-CN" dirty="0"/>
              <a:t>,</a:t>
            </a:r>
            <a:r>
              <a:rPr lang="zh-CN" altLang="zh-CN" dirty="0"/>
              <a:t>确定各项指标的得分及总体指标的累计分数</a:t>
            </a:r>
            <a:r>
              <a:rPr lang="en-US" altLang="zh-CN" dirty="0"/>
              <a:t>,</a:t>
            </a:r>
            <a:r>
              <a:rPr lang="zh-CN" altLang="zh-CN" dirty="0"/>
              <a:t>并据此评价企业综合的财务状况。由于创造这种方法的先驱者之一是亚历山大·沃尔</a:t>
            </a:r>
            <a:r>
              <a:rPr lang="en-US" altLang="zh-CN" dirty="0"/>
              <a:t>,</a:t>
            </a:r>
            <a:r>
              <a:rPr lang="zh-CN" altLang="zh-CN" dirty="0"/>
              <a:t>因此被称作沃尔评分法。</a:t>
            </a:r>
            <a:endParaRPr lang="zh-CN" altLang="zh-CN" dirty="0"/>
          </a:p>
        </p:txBody>
      </p:sp>
      <p:pic>
        <p:nvPicPr>
          <p:cNvPr id="6" name="图片 5"/>
          <p:cNvPicPr>
            <a:picLocks noChangeAspect="1"/>
          </p:cNvPicPr>
          <p:nvPr/>
        </p:nvPicPr>
        <p:blipFill>
          <a:blip r:embed="rId1"/>
          <a:stretch>
            <a:fillRect/>
          </a:stretch>
        </p:blipFill>
        <p:spPr>
          <a:xfrm>
            <a:off x="6462454" y="3271985"/>
            <a:ext cx="3836250" cy="2283750"/>
          </a:xfrm>
          <a:prstGeom prst="rect">
            <a:avLst/>
          </a:prstGeom>
        </p:spPr>
      </p:pic>
      <p:pic>
        <p:nvPicPr>
          <p:cNvPr id="7" name="图片 6"/>
          <p:cNvPicPr>
            <a:picLocks noChangeAspect="1"/>
          </p:cNvPicPr>
          <p:nvPr/>
        </p:nvPicPr>
        <p:blipFill>
          <a:blip r:embed="rId2"/>
          <a:stretch>
            <a:fillRect/>
          </a:stretch>
        </p:blipFill>
        <p:spPr>
          <a:xfrm>
            <a:off x="6000560" y="3240652"/>
            <a:ext cx="3825000" cy="2283750"/>
          </a:xfrm>
          <a:prstGeom prst="rect">
            <a:avLst/>
          </a:prstGeom>
        </p:spPr>
      </p:pic>
      <p:pic>
        <p:nvPicPr>
          <p:cNvPr id="8" name="图片 7"/>
          <p:cNvPicPr>
            <a:picLocks noChangeAspect="1"/>
          </p:cNvPicPr>
          <p:nvPr/>
        </p:nvPicPr>
        <p:blipFill>
          <a:blip r:embed="rId3"/>
          <a:stretch>
            <a:fillRect/>
          </a:stretch>
        </p:blipFill>
        <p:spPr>
          <a:xfrm>
            <a:off x="8948060" y="4030964"/>
            <a:ext cx="877500" cy="900000"/>
          </a:xfrm>
          <a:prstGeom prst="rect">
            <a:avLst/>
          </a:prstGeom>
        </p:spPr>
      </p:pic>
      <p:pic>
        <p:nvPicPr>
          <p:cNvPr id="9" name="图片 8"/>
          <p:cNvPicPr>
            <a:picLocks noChangeAspect="1"/>
          </p:cNvPicPr>
          <p:nvPr/>
        </p:nvPicPr>
        <p:blipFill>
          <a:blip r:embed="rId4"/>
          <a:stretch>
            <a:fillRect/>
          </a:stretch>
        </p:blipFill>
        <p:spPr>
          <a:xfrm>
            <a:off x="9841026" y="4030964"/>
            <a:ext cx="348750" cy="270000"/>
          </a:xfrm>
          <a:prstGeom prst="rect">
            <a:avLst/>
          </a:prstGeom>
        </p:spPr>
      </p:pic>
      <p:pic>
        <p:nvPicPr>
          <p:cNvPr id="10" name="图片 9"/>
          <p:cNvPicPr>
            <a:picLocks noChangeAspect="1"/>
          </p:cNvPicPr>
          <p:nvPr/>
        </p:nvPicPr>
        <p:blipFill>
          <a:blip r:embed="rId5"/>
          <a:stretch>
            <a:fillRect/>
          </a:stretch>
        </p:blipFill>
        <p:spPr>
          <a:xfrm>
            <a:off x="7526926" y="1655834"/>
            <a:ext cx="2392370" cy="2344996"/>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par>
                                <p:cTn id="26" presetID="21"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24975" y="1989998"/>
            <a:ext cx="4501696" cy="4615366"/>
          </a:xfrm>
          <a:prstGeom prst="rect">
            <a:avLst/>
          </a:prstGeom>
        </p:spPr>
        <p:txBody>
          <a:bodyPr wrap="square">
            <a:spAutoFit/>
          </a:bodyPr>
          <a:lstStyle/>
          <a:p>
            <a:pPr algn="just">
              <a:lnSpc>
                <a:spcPct val="150000"/>
              </a:lnSpc>
            </a:pPr>
            <a:r>
              <a:rPr lang="en-US" altLang="zh-CN" dirty="0"/>
              <a:t>(</a:t>
            </a:r>
            <a:r>
              <a:rPr lang="zh-CN" altLang="zh-CN" dirty="0"/>
              <a:t>二</a:t>
            </a:r>
            <a:r>
              <a:rPr lang="en-US" altLang="zh-CN" dirty="0"/>
              <a:t>)</a:t>
            </a:r>
            <a:r>
              <a:rPr lang="zh-CN" altLang="zh-CN" dirty="0"/>
              <a:t>沃尔评分法的雏形</a:t>
            </a:r>
            <a:endParaRPr lang="zh-CN" altLang="zh-CN" dirty="0"/>
          </a:p>
          <a:p>
            <a:pPr algn="just">
              <a:lnSpc>
                <a:spcPct val="150000"/>
              </a:lnSpc>
            </a:pPr>
            <a:r>
              <a:rPr lang="zh-CN" altLang="zh-CN" dirty="0"/>
              <a:t>亚历山大·沃尔在</a:t>
            </a:r>
            <a:r>
              <a:rPr lang="en-US" altLang="zh-CN" dirty="0"/>
              <a:t>1928</a:t>
            </a:r>
            <a:r>
              <a:rPr lang="zh-CN" altLang="zh-CN" dirty="0"/>
              <a:t>年出版的《信用晴雨表研究》和《财务报表比率分析》中提出了信用能力指数的概念</a:t>
            </a:r>
            <a:r>
              <a:rPr lang="en-US" altLang="zh-CN" dirty="0"/>
              <a:t>,</a:t>
            </a:r>
            <a:r>
              <a:rPr lang="zh-CN" altLang="zh-CN" dirty="0"/>
              <a:t>以此来评价企业的信用水平。他选择了 </a:t>
            </a:r>
            <a:r>
              <a:rPr lang="en-US" altLang="zh-CN" dirty="0"/>
              <a:t>7</a:t>
            </a:r>
            <a:r>
              <a:rPr lang="zh-CN" altLang="zh-CN" dirty="0"/>
              <a:t>个财务比率</a:t>
            </a:r>
            <a:r>
              <a:rPr lang="en-US" altLang="zh-CN" dirty="0"/>
              <a:t>,</a:t>
            </a:r>
            <a:r>
              <a:rPr lang="zh-CN" altLang="zh-CN" dirty="0"/>
              <a:t>分别给定各个比率在</a:t>
            </a:r>
            <a:r>
              <a:rPr lang="en-US" altLang="zh-CN" dirty="0"/>
              <a:t>100</a:t>
            </a:r>
            <a:r>
              <a:rPr lang="zh-CN" altLang="zh-CN" dirty="0"/>
              <a:t>分的总分中所占的分数</a:t>
            </a:r>
            <a:r>
              <a:rPr lang="en-US" altLang="zh-CN" dirty="0"/>
              <a:t>,</a:t>
            </a:r>
            <a:r>
              <a:rPr lang="zh-CN" altLang="zh-CN" dirty="0"/>
              <a:t>即权重</a:t>
            </a:r>
            <a:r>
              <a:rPr lang="en-US" altLang="zh-CN" dirty="0"/>
              <a:t>,</a:t>
            </a:r>
            <a:r>
              <a:rPr lang="zh-CN" altLang="zh-CN" dirty="0"/>
              <a:t>然后确定各个比率的标准值</a:t>
            </a:r>
            <a:r>
              <a:rPr lang="en-US" altLang="zh-CN" dirty="0"/>
              <a:t>,</a:t>
            </a:r>
            <a:r>
              <a:rPr lang="zh-CN" altLang="zh-CN" dirty="0"/>
              <a:t>并用比率的实际值与标准值相除得到的相对值乘以权重</a:t>
            </a:r>
            <a:r>
              <a:rPr lang="en-US" altLang="zh-CN" dirty="0"/>
              <a:t>,</a:t>
            </a:r>
            <a:r>
              <a:rPr lang="zh-CN" altLang="zh-CN" dirty="0"/>
              <a:t>计算出各项比率的得分</a:t>
            </a:r>
            <a:r>
              <a:rPr lang="en-US" altLang="zh-CN" dirty="0"/>
              <a:t>,</a:t>
            </a:r>
            <a:r>
              <a:rPr lang="zh-CN" altLang="zh-CN" dirty="0"/>
              <a:t>最后将</a:t>
            </a:r>
            <a:r>
              <a:rPr lang="en-US" altLang="zh-CN" dirty="0"/>
              <a:t>7</a:t>
            </a:r>
            <a:r>
              <a:rPr lang="zh-CN" altLang="zh-CN" dirty="0"/>
              <a:t>个比率的得分加总得到总分</a:t>
            </a:r>
            <a:r>
              <a:rPr lang="en-US" altLang="zh-CN" dirty="0"/>
              <a:t>,</a:t>
            </a:r>
            <a:r>
              <a:rPr lang="zh-CN" altLang="zh-CN" dirty="0"/>
              <a:t>即信用能力指数</a:t>
            </a:r>
            <a:r>
              <a:rPr lang="en-US" altLang="zh-CN" dirty="0"/>
              <a:t>,</a:t>
            </a:r>
            <a:r>
              <a:rPr lang="zh-CN" altLang="zh-CN" dirty="0"/>
              <a:t>这就是沃尔评分法的雏形。</a:t>
            </a:r>
            <a:endParaRPr lang="zh-CN" altLang="zh-CN" dirty="0"/>
          </a:p>
        </p:txBody>
      </p:sp>
      <p:grpSp>
        <p:nvGrpSpPr>
          <p:cNvPr id="6" name="Group 62"/>
          <p:cNvGrpSpPr/>
          <p:nvPr/>
        </p:nvGrpSpPr>
        <p:grpSpPr bwMode="auto">
          <a:xfrm>
            <a:off x="4920917" y="2186172"/>
            <a:ext cx="5975095" cy="4780916"/>
            <a:chOff x="1805736" y="3382152"/>
            <a:chExt cx="5977370" cy="4779624"/>
          </a:xfrm>
        </p:grpSpPr>
        <p:grpSp>
          <p:nvGrpSpPr>
            <p:cNvPr id="7" name="Group 63"/>
            <p:cNvGrpSpPr/>
            <p:nvPr/>
          </p:nvGrpSpPr>
          <p:grpSpPr bwMode="auto">
            <a:xfrm>
              <a:off x="1805736" y="3979465"/>
              <a:ext cx="3087581" cy="4182311"/>
              <a:chOff x="369691" y="2275682"/>
              <a:chExt cx="1838305" cy="2490093"/>
            </a:xfrm>
          </p:grpSpPr>
          <p:sp>
            <p:nvSpPr>
              <p:cNvPr id="19" name="Freeform 5"/>
              <p:cNvSpPr/>
              <p:nvPr/>
            </p:nvSpPr>
            <p:spPr bwMode="auto">
              <a:xfrm>
                <a:off x="1029914" y="3007142"/>
                <a:ext cx="675960" cy="695325"/>
              </a:xfrm>
              <a:custGeom>
                <a:avLst/>
                <a:gdLst>
                  <a:gd name="T0" fmla="*/ 531975 w 615"/>
                  <a:gd name="T1" fmla="*/ 538525 h 643"/>
                  <a:gd name="T2" fmla="*/ 158274 w 615"/>
                  <a:gd name="T3" fmla="*/ 116789 h 643"/>
                  <a:gd name="T4" fmla="*/ 531975 w 615"/>
                  <a:gd name="T5" fmla="*/ 538525 h 643"/>
                  <a:gd name="T6" fmla="*/ 0 60000 65536"/>
                  <a:gd name="T7" fmla="*/ 0 60000 65536"/>
                  <a:gd name="T8" fmla="*/ 0 60000 65536"/>
                </a:gdLst>
                <a:ahLst/>
                <a:cxnLst>
                  <a:cxn ang="T6">
                    <a:pos x="T0" y="T1"/>
                  </a:cxn>
                  <a:cxn ang="T7">
                    <a:pos x="T2" y="T3"/>
                  </a:cxn>
                  <a:cxn ang="T8">
                    <a:pos x="T4" y="T5"/>
                  </a:cxn>
                </a:cxnLst>
                <a:rect l="0" t="0" r="r" b="b"/>
                <a:pathLst>
                  <a:path w="615" h="643">
                    <a:moveTo>
                      <a:pt x="484" y="498"/>
                    </a:moveTo>
                    <a:cubicBezTo>
                      <a:pt x="615" y="363"/>
                      <a:pt x="250" y="0"/>
                      <a:pt x="144" y="108"/>
                    </a:cubicBezTo>
                    <a:cubicBezTo>
                      <a:pt x="0" y="257"/>
                      <a:pt x="342" y="643"/>
                      <a:pt x="484" y="49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20" name="Freeform 6"/>
              <p:cNvSpPr/>
              <p:nvPr/>
            </p:nvSpPr>
            <p:spPr bwMode="auto">
              <a:xfrm>
                <a:off x="1096169" y="2990850"/>
                <a:ext cx="617538" cy="644525"/>
              </a:xfrm>
              <a:custGeom>
                <a:avLst/>
                <a:gdLst>
                  <a:gd name="T0" fmla="*/ 485595 w 571"/>
                  <a:gd name="T1" fmla="*/ 499858 h 597"/>
                  <a:gd name="T2" fmla="*/ 144921 w 571"/>
                  <a:gd name="T3" fmla="*/ 109040 h 597"/>
                  <a:gd name="T4" fmla="*/ 485595 w 571"/>
                  <a:gd name="T5" fmla="*/ 499858 h 597"/>
                  <a:gd name="T6" fmla="*/ 0 60000 65536"/>
                  <a:gd name="T7" fmla="*/ 0 60000 65536"/>
                  <a:gd name="T8" fmla="*/ 0 60000 65536"/>
                </a:gdLst>
                <a:ahLst/>
                <a:cxnLst>
                  <a:cxn ang="T6">
                    <a:pos x="T0" y="T1"/>
                  </a:cxn>
                  <a:cxn ang="T7">
                    <a:pos x="T2" y="T3"/>
                  </a:cxn>
                  <a:cxn ang="T8">
                    <a:pos x="T4" y="T5"/>
                  </a:cxn>
                </a:cxnLst>
                <a:rect l="0" t="0" r="r" b="b"/>
                <a:pathLst>
                  <a:path w="571" h="597">
                    <a:moveTo>
                      <a:pt x="449" y="463"/>
                    </a:moveTo>
                    <a:cubicBezTo>
                      <a:pt x="571" y="337"/>
                      <a:pt x="232" y="0"/>
                      <a:pt x="134" y="101"/>
                    </a:cubicBezTo>
                    <a:cubicBezTo>
                      <a:pt x="0" y="238"/>
                      <a:pt x="318" y="597"/>
                      <a:pt x="449" y="463"/>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21" name="Freeform 7"/>
              <p:cNvSpPr/>
              <p:nvPr/>
            </p:nvSpPr>
            <p:spPr bwMode="auto">
              <a:xfrm>
                <a:off x="1059657" y="2942431"/>
                <a:ext cx="690563" cy="808038"/>
              </a:xfrm>
              <a:custGeom>
                <a:avLst/>
                <a:gdLst>
                  <a:gd name="T0" fmla="*/ 395288 w 435"/>
                  <a:gd name="T1" fmla="*/ 0 h 509"/>
                  <a:gd name="T2" fmla="*/ 0 w 435"/>
                  <a:gd name="T3" fmla="*/ 465138 h 509"/>
                  <a:gd name="T4" fmla="*/ 0 w 435"/>
                  <a:gd name="T5" fmla="*/ 808038 h 509"/>
                  <a:gd name="T6" fmla="*/ 233363 w 435"/>
                  <a:gd name="T7" fmla="*/ 808038 h 509"/>
                  <a:gd name="T8" fmla="*/ 690563 w 435"/>
                  <a:gd name="T9" fmla="*/ 338138 h 509"/>
                  <a:gd name="T10" fmla="*/ 395288 w 435"/>
                  <a:gd name="T11" fmla="*/ 0 h 5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5" h="509">
                    <a:moveTo>
                      <a:pt x="249" y="0"/>
                    </a:moveTo>
                    <a:lnTo>
                      <a:pt x="0" y="293"/>
                    </a:lnTo>
                    <a:lnTo>
                      <a:pt x="0" y="509"/>
                    </a:lnTo>
                    <a:lnTo>
                      <a:pt x="147" y="509"/>
                    </a:lnTo>
                    <a:lnTo>
                      <a:pt x="435" y="213"/>
                    </a:lnTo>
                    <a:lnTo>
                      <a:pt x="249"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22" name="Freeform 8"/>
              <p:cNvSpPr/>
              <p:nvPr/>
            </p:nvSpPr>
            <p:spPr bwMode="auto">
              <a:xfrm>
                <a:off x="1005786" y="2994025"/>
                <a:ext cx="700088" cy="525463"/>
              </a:xfrm>
              <a:custGeom>
                <a:avLst/>
                <a:gdLst>
                  <a:gd name="T0" fmla="*/ 303120 w 649"/>
                  <a:gd name="T1" fmla="*/ 96227 h 486"/>
                  <a:gd name="T2" fmla="*/ 0 w 649"/>
                  <a:gd name="T3" fmla="*/ 418424 h 486"/>
                  <a:gd name="T4" fmla="*/ 0 w 649"/>
                  <a:gd name="T5" fmla="*/ 507083 h 486"/>
                  <a:gd name="T6" fmla="*/ 220058 w 649"/>
                  <a:gd name="T7" fmla="*/ 270300 h 486"/>
                  <a:gd name="T8" fmla="*/ 509155 w 649"/>
                  <a:gd name="T9" fmla="*/ 525463 h 486"/>
                  <a:gd name="T10" fmla="*/ 563091 w 649"/>
                  <a:gd name="T11" fmla="*/ 470322 h 486"/>
                  <a:gd name="T12" fmla="*/ 322537 w 649"/>
                  <a:gd name="T13" fmla="*/ 243270 h 486"/>
                  <a:gd name="T14" fmla="*/ 373236 w 649"/>
                  <a:gd name="T15" fmla="*/ 207590 h 486"/>
                  <a:gd name="T16" fmla="*/ 666648 w 649"/>
                  <a:gd name="T17" fmla="*/ 363283 h 486"/>
                  <a:gd name="T18" fmla="*/ 700088 w 649"/>
                  <a:gd name="T19" fmla="*/ 329766 h 486"/>
                  <a:gd name="T20" fmla="*/ 395890 w 649"/>
                  <a:gd name="T21" fmla="*/ 0 h 486"/>
                  <a:gd name="T22" fmla="*/ 303120 w 649"/>
                  <a:gd name="T23" fmla="*/ 96227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9" h="486">
                    <a:moveTo>
                      <a:pt x="281" y="89"/>
                    </a:moveTo>
                    <a:cubicBezTo>
                      <a:pt x="0" y="387"/>
                      <a:pt x="0" y="387"/>
                      <a:pt x="0" y="387"/>
                    </a:cubicBezTo>
                    <a:cubicBezTo>
                      <a:pt x="0" y="469"/>
                      <a:pt x="0" y="469"/>
                      <a:pt x="0" y="469"/>
                    </a:cubicBezTo>
                    <a:cubicBezTo>
                      <a:pt x="204" y="250"/>
                      <a:pt x="204" y="250"/>
                      <a:pt x="204" y="250"/>
                    </a:cubicBezTo>
                    <a:cubicBezTo>
                      <a:pt x="472" y="486"/>
                      <a:pt x="472" y="486"/>
                      <a:pt x="472" y="486"/>
                    </a:cubicBezTo>
                    <a:cubicBezTo>
                      <a:pt x="522" y="435"/>
                      <a:pt x="522" y="435"/>
                      <a:pt x="522" y="435"/>
                    </a:cubicBezTo>
                    <a:cubicBezTo>
                      <a:pt x="425" y="396"/>
                      <a:pt x="328" y="304"/>
                      <a:pt x="299" y="225"/>
                    </a:cubicBezTo>
                    <a:cubicBezTo>
                      <a:pt x="281" y="172"/>
                      <a:pt x="311" y="151"/>
                      <a:pt x="346" y="192"/>
                    </a:cubicBezTo>
                    <a:cubicBezTo>
                      <a:pt x="424" y="282"/>
                      <a:pt x="496" y="325"/>
                      <a:pt x="618" y="336"/>
                    </a:cubicBezTo>
                    <a:cubicBezTo>
                      <a:pt x="649" y="305"/>
                      <a:pt x="649" y="305"/>
                      <a:pt x="649" y="305"/>
                    </a:cubicBezTo>
                    <a:cubicBezTo>
                      <a:pt x="367" y="0"/>
                      <a:pt x="367" y="0"/>
                      <a:pt x="367" y="0"/>
                    </a:cubicBezTo>
                    <a:lnTo>
                      <a:pt x="281" y="89"/>
                    </a:ln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23" name="Freeform 9"/>
              <p:cNvSpPr/>
              <p:nvPr/>
            </p:nvSpPr>
            <p:spPr bwMode="auto">
              <a:xfrm>
                <a:off x="990600" y="3105150"/>
                <a:ext cx="588963" cy="712788"/>
              </a:xfrm>
              <a:custGeom>
                <a:avLst/>
                <a:gdLst>
                  <a:gd name="T0" fmla="*/ 249177 w 546"/>
                  <a:gd name="T1" fmla="*/ 0 h 660"/>
                  <a:gd name="T2" fmla="*/ 0 w 546"/>
                  <a:gd name="T3" fmla="*/ 282955 h 660"/>
                  <a:gd name="T4" fmla="*/ 0 w 546"/>
                  <a:gd name="T5" fmla="*/ 712788 h 660"/>
                  <a:gd name="T6" fmla="*/ 275065 w 546"/>
                  <a:gd name="T7" fmla="*/ 712788 h 660"/>
                  <a:gd name="T8" fmla="*/ 588963 w 546"/>
                  <a:gd name="T9" fmla="*/ 389873 h 660"/>
                  <a:gd name="T10" fmla="*/ 351652 w 546"/>
                  <a:gd name="T11" fmla="*/ 238676 h 660"/>
                  <a:gd name="T12" fmla="*/ 249177 w 546"/>
                  <a:gd name="T13" fmla="*/ 0 h 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6" h="660">
                    <a:moveTo>
                      <a:pt x="231" y="0"/>
                    </a:moveTo>
                    <a:cubicBezTo>
                      <a:pt x="0" y="262"/>
                      <a:pt x="0" y="262"/>
                      <a:pt x="0" y="262"/>
                    </a:cubicBezTo>
                    <a:cubicBezTo>
                      <a:pt x="0" y="660"/>
                      <a:pt x="0" y="660"/>
                      <a:pt x="0" y="660"/>
                    </a:cubicBezTo>
                    <a:cubicBezTo>
                      <a:pt x="255" y="660"/>
                      <a:pt x="255" y="660"/>
                      <a:pt x="255" y="660"/>
                    </a:cubicBezTo>
                    <a:cubicBezTo>
                      <a:pt x="546" y="361"/>
                      <a:pt x="546" y="361"/>
                      <a:pt x="546" y="361"/>
                    </a:cubicBezTo>
                    <a:cubicBezTo>
                      <a:pt x="451" y="329"/>
                      <a:pt x="378" y="282"/>
                      <a:pt x="326" y="221"/>
                    </a:cubicBezTo>
                    <a:cubicBezTo>
                      <a:pt x="275" y="160"/>
                      <a:pt x="243" y="86"/>
                      <a:pt x="231"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24" name="Freeform 10"/>
              <p:cNvSpPr/>
              <p:nvPr/>
            </p:nvSpPr>
            <p:spPr bwMode="auto">
              <a:xfrm>
                <a:off x="369691" y="3146426"/>
                <a:ext cx="1165421" cy="1619349"/>
              </a:xfrm>
              <a:custGeom>
                <a:avLst/>
                <a:gdLst>
                  <a:gd name="T0" fmla="*/ 798093 w 21403"/>
                  <a:gd name="T1" fmla="*/ 0 h 10000"/>
                  <a:gd name="T2" fmla="*/ 0 w 21403"/>
                  <a:gd name="T3" fmla="*/ 880579 h 10000"/>
                  <a:gd name="T4" fmla="*/ 620908 w 21403"/>
                  <a:gd name="T5" fmla="*/ 887412 h 10000"/>
                  <a:gd name="T6" fmla="*/ 713802 w 21403"/>
                  <a:gd name="T7" fmla="*/ 887412 h 10000"/>
                  <a:gd name="T8" fmla="*/ 1165421 w 21403"/>
                  <a:gd name="T9" fmla="*/ 421521 h 10000"/>
                  <a:gd name="T10" fmla="*/ 909391 w 21403"/>
                  <a:gd name="T11" fmla="*/ 257261 h 10000"/>
                  <a:gd name="T12" fmla="*/ 798093 w 21403"/>
                  <a:gd name="T13" fmla="*/ 0 h 10000"/>
                  <a:gd name="T14" fmla="*/ 0 60000 65536"/>
                  <a:gd name="T15" fmla="*/ 0 60000 65536"/>
                  <a:gd name="T16" fmla="*/ 0 60000 65536"/>
                  <a:gd name="T17" fmla="*/ 0 60000 65536"/>
                  <a:gd name="T18" fmla="*/ 0 60000 65536"/>
                  <a:gd name="T19" fmla="*/ 0 60000 65536"/>
                  <a:gd name="T20" fmla="*/ 0 60000 65536"/>
                  <a:gd name="connsiteX0" fmla="*/ 14657 w 21403"/>
                  <a:gd name="connsiteY0" fmla="*/ 0 h 18248"/>
                  <a:gd name="connsiteX1" fmla="*/ 0 w 21403"/>
                  <a:gd name="connsiteY1" fmla="*/ 9923 h 18248"/>
                  <a:gd name="connsiteX2" fmla="*/ 4160 w 21403"/>
                  <a:gd name="connsiteY2" fmla="*/ 18248 h 18248"/>
                  <a:gd name="connsiteX3" fmla="*/ 13109 w 21403"/>
                  <a:gd name="connsiteY3" fmla="*/ 10000 h 18248"/>
                  <a:gd name="connsiteX4" fmla="*/ 21403 w 21403"/>
                  <a:gd name="connsiteY4" fmla="*/ 4750 h 18248"/>
                  <a:gd name="connsiteX5" fmla="*/ 16701 w 21403"/>
                  <a:gd name="connsiteY5" fmla="*/ 2899 h 18248"/>
                  <a:gd name="connsiteX6" fmla="*/ 14657 w 21403"/>
                  <a:gd name="connsiteY6" fmla="*/ 0 h 18248"/>
                  <a:gd name="connsiteX0-1" fmla="*/ 14657 w 21403"/>
                  <a:gd name="connsiteY0-2" fmla="*/ 0 h 18248"/>
                  <a:gd name="connsiteX1-3" fmla="*/ 0 w 21403"/>
                  <a:gd name="connsiteY1-4" fmla="*/ 9923 h 18248"/>
                  <a:gd name="connsiteX2-5" fmla="*/ 4160 w 21403"/>
                  <a:gd name="connsiteY2-6" fmla="*/ 18248 h 18248"/>
                  <a:gd name="connsiteX3-7" fmla="*/ 13799 w 21403"/>
                  <a:gd name="connsiteY3-8" fmla="*/ 10211 h 18248"/>
                  <a:gd name="connsiteX4-9" fmla="*/ 21403 w 21403"/>
                  <a:gd name="connsiteY4-10" fmla="*/ 4750 h 18248"/>
                  <a:gd name="connsiteX5-11" fmla="*/ 16701 w 21403"/>
                  <a:gd name="connsiteY5-12" fmla="*/ 2899 h 18248"/>
                  <a:gd name="connsiteX6-13" fmla="*/ 14657 w 21403"/>
                  <a:gd name="connsiteY6-14" fmla="*/ 0 h 18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403" h="18248">
                    <a:moveTo>
                      <a:pt x="14657" y="0"/>
                    </a:moveTo>
                    <a:cubicBezTo>
                      <a:pt x="11403" y="2058"/>
                      <a:pt x="0" y="9923"/>
                      <a:pt x="0" y="9923"/>
                    </a:cubicBezTo>
                    <a:lnTo>
                      <a:pt x="4160" y="18248"/>
                    </a:lnTo>
                    <a:lnTo>
                      <a:pt x="13799" y="10211"/>
                    </a:lnTo>
                    <a:lnTo>
                      <a:pt x="21403" y="4750"/>
                    </a:lnTo>
                    <a:cubicBezTo>
                      <a:pt x="19379" y="4336"/>
                      <a:pt x="17812" y="3715"/>
                      <a:pt x="16701" y="2899"/>
                    </a:cubicBezTo>
                    <a:cubicBezTo>
                      <a:pt x="15609" y="2107"/>
                      <a:pt x="14935" y="1145"/>
                      <a:pt x="14657" y="0"/>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25" name="Oval 11"/>
              <p:cNvSpPr>
                <a:spLocks noChangeArrowheads="1"/>
              </p:cNvSpPr>
              <p:nvPr/>
            </p:nvSpPr>
            <p:spPr bwMode="auto">
              <a:xfrm>
                <a:off x="1380908" y="2548732"/>
                <a:ext cx="827088" cy="827088"/>
              </a:xfrm>
              <a:prstGeom prst="ellipse">
                <a:avLst/>
              </a:pr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sz="2485">
                  <a:solidFill>
                    <a:schemeClr val="tx1">
                      <a:lumMod val="75000"/>
                      <a:lumOff val="25000"/>
                    </a:schemeClr>
                  </a:solidFill>
                  <a:latin typeface="Arial" panose="020B0604020202020204" pitchFamily="34" charset="0"/>
                </a:endParaRPr>
              </a:p>
            </p:txBody>
          </p:sp>
          <p:sp>
            <p:nvSpPr>
              <p:cNvPr id="26" name="Freeform 12"/>
              <p:cNvSpPr/>
              <p:nvPr/>
            </p:nvSpPr>
            <p:spPr bwMode="auto">
              <a:xfrm>
                <a:off x="1724311" y="2275682"/>
                <a:ext cx="292100" cy="655638"/>
              </a:xfrm>
              <a:custGeom>
                <a:avLst/>
                <a:gdLst>
                  <a:gd name="T0" fmla="*/ 233680 w 270"/>
                  <a:gd name="T1" fmla="*/ 25966 h 606"/>
                  <a:gd name="T2" fmla="*/ 138477 w 270"/>
                  <a:gd name="T3" fmla="*/ 27048 h 606"/>
                  <a:gd name="T4" fmla="*/ 14064 w 270"/>
                  <a:gd name="T5" fmla="*/ 154713 h 606"/>
                  <a:gd name="T6" fmla="*/ 0 w 270"/>
                  <a:gd name="T7" fmla="*/ 470631 h 606"/>
                  <a:gd name="T8" fmla="*/ 45438 w 270"/>
                  <a:gd name="T9" fmla="*/ 510662 h 606"/>
                  <a:gd name="T10" fmla="*/ 187160 w 270"/>
                  <a:gd name="T11" fmla="*/ 655638 h 606"/>
                  <a:gd name="T12" fmla="*/ 129822 w 270"/>
                  <a:gd name="T13" fmla="*/ 427355 h 606"/>
                  <a:gd name="T14" fmla="*/ 218534 w 270"/>
                  <a:gd name="T15" fmla="*/ 279133 h 606"/>
                  <a:gd name="T16" fmla="*/ 233680 w 270"/>
                  <a:gd name="T17" fmla="*/ 25966 h 6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0" h="606">
                    <a:moveTo>
                      <a:pt x="216" y="24"/>
                    </a:moveTo>
                    <a:cubicBezTo>
                      <a:pt x="191" y="0"/>
                      <a:pt x="152" y="1"/>
                      <a:pt x="128" y="25"/>
                    </a:cubicBezTo>
                    <a:cubicBezTo>
                      <a:pt x="13" y="143"/>
                      <a:pt x="13" y="143"/>
                      <a:pt x="13" y="143"/>
                    </a:cubicBezTo>
                    <a:cubicBezTo>
                      <a:pt x="0" y="435"/>
                      <a:pt x="0" y="435"/>
                      <a:pt x="0" y="435"/>
                    </a:cubicBezTo>
                    <a:cubicBezTo>
                      <a:pt x="0" y="437"/>
                      <a:pt x="41" y="471"/>
                      <a:pt x="42" y="472"/>
                    </a:cubicBezTo>
                    <a:cubicBezTo>
                      <a:pt x="173" y="606"/>
                      <a:pt x="173" y="606"/>
                      <a:pt x="173" y="606"/>
                    </a:cubicBezTo>
                    <a:cubicBezTo>
                      <a:pt x="192" y="465"/>
                      <a:pt x="151" y="414"/>
                      <a:pt x="120" y="395"/>
                    </a:cubicBezTo>
                    <a:cubicBezTo>
                      <a:pt x="202" y="258"/>
                      <a:pt x="202" y="258"/>
                      <a:pt x="202" y="258"/>
                    </a:cubicBezTo>
                    <a:cubicBezTo>
                      <a:pt x="270" y="189"/>
                      <a:pt x="268" y="76"/>
                      <a:pt x="216" y="24"/>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27" name="Freeform 19"/>
              <p:cNvSpPr/>
              <p:nvPr/>
            </p:nvSpPr>
            <p:spPr bwMode="auto">
              <a:xfrm>
                <a:off x="1544203" y="2676525"/>
                <a:ext cx="452438" cy="466725"/>
              </a:xfrm>
              <a:custGeom>
                <a:avLst/>
                <a:gdLst>
                  <a:gd name="T0" fmla="*/ 142534 w 419"/>
                  <a:gd name="T1" fmla="*/ 32411 h 432"/>
                  <a:gd name="T2" fmla="*/ 46432 w 419"/>
                  <a:gd name="T3" fmla="*/ 292784 h 432"/>
                  <a:gd name="T4" fmla="*/ 309904 w 419"/>
                  <a:gd name="T5" fmla="*/ 434314 h 432"/>
                  <a:gd name="T6" fmla="*/ 406006 w 419"/>
                  <a:gd name="T7" fmla="*/ 173941 h 432"/>
                  <a:gd name="T8" fmla="*/ 142534 w 419"/>
                  <a:gd name="T9" fmla="*/ 32411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 h="432">
                    <a:moveTo>
                      <a:pt x="132" y="30"/>
                    </a:moveTo>
                    <a:cubicBezTo>
                      <a:pt x="40" y="60"/>
                      <a:pt x="0" y="168"/>
                      <a:pt x="43" y="271"/>
                    </a:cubicBezTo>
                    <a:cubicBezTo>
                      <a:pt x="85" y="373"/>
                      <a:pt x="195" y="432"/>
                      <a:pt x="287" y="402"/>
                    </a:cubicBezTo>
                    <a:cubicBezTo>
                      <a:pt x="379" y="372"/>
                      <a:pt x="419" y="264"/>
                      <a:pt x="376" y="161"/>
                    </a:cubicBezTo>
                    <a:cubicBezTo>
                      <a:pt x="333" y="59"/>
                      <a:pt x="224" y="0"/>
                      <a:pt x="132" y="3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grpSp>
        <p:grpSp>
          <p:nvGrpSpPr>
            <p:cNvPr id="8" name="Group 64"/>
            <p:cNvGrpSpPr/>
            <p:nvPr/>
          </p:nvGrpSpPr>
          <p:grpSpPr bwMode="auto">
            <a:xfrm>
              <a:off x="4428858" y="3382152"/>
              <a:ext cx="3354248" cy="2263718"/>
              <a:chOff x="3041166" y="2185411"/>
              <a:chExt cx="1997075" cy="1347788"/>
            </a:xfrm>
          </p:grpSpPr>
          <p:sp>
            <p:nvSpPr>
              <p:cNvPr id="13" name="Freeform 13"/>
              <p:cNvSpPr/>
              <p:nvPr/>
            </p:nvSpPr>
            <p:spPr bwMode="auto">
              <a:xfrm>
                <a:off x="3041166" y="2185411"/>
                <a:ext cx="1997075" cy="1347788"/>
              </a:xfrm>
              <a:custGeom>
                <a:avLst/>
                <a:gdLst>
                  <a:gd name="T0" fmla="*/ 1997075 w 1849"/>
                  <a:gd name="T1" fmla="*/ 1159875 h 1248"/>
                  <a:gd name="T2" fmla="*/ 1997075 w 1849"/>
                  <a:gd name="T3" fmla="*/ 187913 h 1248"/>
                  <a:gd name="T4" fmla="*/ 1809140 w 1849"/>
                  <a:gd name="T5" fmla="*/ 0 h 1248"/>
                  <a:gd name="T6" fmla="*/ 187935 w 1849"/>
                  <a:gd name="T7" fmla="*/ 0 h 1248"/>
                  <a:gd name="T8" fmla="*/ 0 w 1849"/>
                  <a:gd name="T9" fmla="*/ 187913 h 1248"/>
                  <a:gd name="T10" fmla="*/ 0 w 1849"/>
                  <a:gd name="T11" fmla="*/ 1159875 h 1248"/>
                  <a:gd name="T12" fmla="*/ 187935 w 1849"/>
                  <a:gd name="T13" fmla="*/ 1347788 h 1248"/>
                  <a:gd name="T14" fmla="*/ 1809140 w 1849"/>
                  <a:gd name="T15" fmla="*/ 1347788 h 1248"/>
                  <a:gd name="T16" fmla="*/ 1997075 w 1849"/>
                  <a:gd name="T17" fmla="*/ 1159875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9" h="1248">
                    <a:moveTo>
                      <a:pt x="1849" y="1074"/>
                    </a:moveTo>
                    <a:cubicBezTo>
                      <a:pt x="1849" y="174"/>
                      <a:pt x="1849" y="174"/>
                      <a:pt x="1849" y="174"/>
                    </a:cubicBezTo>
                    <a:cubicBezTo>
                      <a:pt x="1849" y="78"/>
                      <a:pt x="1771" y="0"/>
                      <a:pt x="1675" y="0"/>
                    </a:cubicBezTo>
                    <a:cubicBezTo>
                      <a:pt x="174" y="0"/>
                      <a:pt x="174" y="0"/>
                      <a:pt x="174" y="0"/>
                    </a:cubicBezTo>
                    <a:cubicBezTo>
                      <a:pt x="79" y="0"/>
                      <a:pt x="0" y="78"/>
                      <a:pt x="0" y="174"/>
                    </a:cubicBezTo>
                    <a:cubicBezTo>
                      <a:pt x="0" y="1074"/>
                      <a:pt x="0" y="1074"/>
                      <a:pt x="0" y="1074"/>
                    </a:cubicBezTo>
                    <a:cubicBezTo>
                      <a:pt x="0" y="1170"/>
                      <a:pt x="79" y="1248"/>
                      <a:pt x="174" y="1248"/>
                    </a:cubicBezTo>
                    <a:cubicBezTo>
                      <a:pt x="1675" y="1248"/>
                      <a:pt x="1675" y="1248"/>
                      <a:pt x="1675" y="1248"/>
                    </a:cubicBezTo>
                    <a:cubicBezTo>
                      <a:pt x="1771" y="1248"/>
                      <a:pt x="1849" y="1170"/>
                      <a:pt x="1849" y="1074"/>
                    </a:cubicBez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14" name="Freeform 14"/>
              <p:cNvSpPr/>
              <p:nvPr/>
            </p:nvSpPr>
            <p:spPr bwMode="auto">
              <a:xfrm>
                <a:off x="3388828" y="2185411"/>
                <a:ext cx="1649413" cy="915988"/>
              </a:xfrm>
              <a:custGeom>
                <a:avLst/>
                <a:gdLst>
                  <a:gd name="T0" fmla="*/ 1649413 w 1527"/>
                  <a:gd name="T1" fmla="*/ 915988 h 848"/>
                  <a:gd name="T2" fmla="*/ 0 w 1527"/>
                  <a:gd name="T3" fmla="*/ 0 h 848"/>
                  <a:gd name="T4" fmla="*/ 1460384 w 1527"/>
                  <a:gd name="T5" fmla="*/ 0 h 848"/>
                  <a:gd name="T6" fmla="*/ 1649413 w 1527"/>
                  <a:gd name="T7" fmla="*/ 187950 h 848"/>
                  <a:gd name="T8" fmla="*/ 1649413 w 1527"/>
                  <a:gd name="T9" fmla="*/ 915988 h 8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7" h="848">
                    <a:moveTo>
                      <a:pt x="1527" y="848"/>
                    </a:moveTo>
                    <a:cubicBezTo>
                      <a:pt x="0" y="0"/>
                      <a:pt x="0" y="0"/>
                      <a:pt x="0" y="0"/>
                    </a:cubicBezTo>
                    <a:cubicBezTo>
                      <a:pt x="1352" y="0"/>
                      <a:pt x="1352" y="0"/>
                      <a:pt x="1352" y="0"/>
                    </a:cubicBezTo>
                    <a:cubicBezTo>
                      <a:pt x="1448" y="0"/>
                      <a:pt x="1527" y="78"/>
                      <a:pt x="1527" y="174"/>
                    </a:cubicBezTo>
                    <a:lnTo>
                      <a:pt x="1527" y="848"/>
                    </a:lnTo>
                    <a:close/>
                  </a:path>
                </a:pathLst>
              </a:cu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15" name="Freeform 15"/>
              <p:cNvSpPr/>
              <p:nvPr/>
            </p:nvSpPr>
            <p:spPr bwMode="auto">
              <a:xfrm>
                <a:off x="3352800" y="2192487"/>
                <a:ext cx="1457325" cy="1236663"/>
              </a:xfrm>
              <a:custGeom>
                <a:avLst/>
                <a:gdLst>
                  <a:gd name="T0" fmla="*/ 1457325 w 918"/>
                  <a:gd name="T1" fmla="*/ 0 h 779"/>
                  <a:gd name="T2" fmla="*/ 1130300 w 918"/>
                  <a:gd name="T3" fmla="*/ 550863 h 779"/>
                  <a:gd name="T4" fmla="*/ 633413 w 918"/>
                  <a:gd name="T5" fmla="*/ 617538 h 779"/>
                  <a:gd name="T6" fmla="*/ 306388 w 918"/>
                  <a:gd name="T7" fmla="*/ 1236663 h 779"/>
                  <a:gd name="T8" fmla="*/ 0 w 918"/>
                  <a:gd name="T9" fmla="*/ 1236663 h 779"/>
                  <a:gd name="T10" fmla="*/ 0 w 918"/>
                  <a:gd name="T11" fmla="*/ 1150938 h 779"/>
                  <a:gd name="T12" fmla="*/ 457200 w 918"/>
                  <a:gd name="T13" fmla="*/ 481013 h 779"/>
                  <a:gd name="T14" fmla="*/ 1012825 w 918"/>
                  <a:gd name="T15" fmla="*/ 419100 h 779"/>
                  <a:gd name="T16" fmla="*/ 1290638 w 918"/>
                  <a:gd name="T17" fmla="*/ 0 h 779"/>
                  <a:gd name="T18" fmla="*/ 1457325 w 918"/>
                  <a:gd name="T19" fmla="*/ 0 h 7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8" h="779">
                    <a:moveTo>
                      <a:pt x="918" y="0"/>
                    </a:moveTo>
                    <a:lnTo>
                      <a:pt x="712" y="347"/>
                    </a:lnTo>
                    <a:lnTo>
                      <a:pt x="399" y="389"/>
                    </a:lnTo>
                    <a:lnTo>
                      <a:pt x="193" y="779"/>
                    </a:lnTo>
                    <a:lnTo>
                      <a:pt x="0" y="779"/>
                    </a:lnTo>
                    <a:lnTo>
                      <a:pt x="0" y="725"/>
                    </a:lnTo>
                    <a:lnTo>
                      <a:pt x="288" y="303"/>
                    </a:lnTo>
                    <a:lnTo>
                      <a:pt x="638" y="264"/>
                    </a:lnTo>
                    <a:lnTo>
                      <a:pt x="813" y="0"/>
                    </a:lnTo>
                    <a:lnTo>
                      <a:pt x="918" y="0"/>
                    </a:ln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16" name="Freeform 16"/>
              <p:cNvSpPr/>
              <p:nvPr/>
            </p:nvSpPr>
            <p:spPr bwMode="auto">
              <a:xfrm>
                <a:off x="3371431" y="2289460"/>
                <a:ext cx="1547813" cy="1139690"/>
              </a:xfrm>
              <a:custGeom>
                <a:avLst/>
                <a:gdLst>
                  <a:gd name="T0" fmla="*/ 1547813 w 1432"/>
                  <a:gd name="T1" fmla="*/ 1135315 h 1042"/>
                  <a:gd name="T2" fmla="*/ 1547813 w 1432"/>
                  <a:gd name="T3" fmla="*/ 4375 h 1042"/>
                  <a:gd name="T4" fmla="*/ 1544570 w 1432"/>
                  <a:gd name="T5" fmla="*/ 0 h 1042"/>
                  <a:gd name="T6" fmla="*/ 4324 w 1432"/>
                  <a:gd name="T7" fmla="*/ 0 h 1042"/>
                  <a:gd name="T8" fmla="*/ 0 w 1432"/>
                  <a:gd name="T9" fmla="*/ 4375 h 1042"/>
                  <a:gd name="T10" fmla="*/ 0 w 1432"/>
                  <a:gd name="T11" fmla="*/ 1135315 h 1042"/>
                  <a:gd name="T12" fmla="*/ 4324 w 1432"/>
                  <a:gd name="T13" fmla="*/ 1139690 h 1042"/>
                  <a:gd name="T14" fmla="*/ 1544570 w 1432"/>
                  <a:gd name="T15" fmla="*/ 1139690 h 1042"/>
                  <a:gd name="T16" fmla="*/ 1547813 w 1432"/>
                  <a:gd name="T17" fmla="*/ 1135315 h 10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2" h="1042">
                    <a:moveTo>
                      <a:pt x="1432" y="1038"/>
                    </a:moveTo>
                    <a:cubicBezTo>
                      <a:pt x="1432" y="4"/>
                      <a:pt x="1432" y="4"/>
                      <a:pt x="1432" y="4"/>
                    </a:cubicBezTo>
                    <a:cubicBezTo>
                      <a:pt x="1432" y="2"/>
                      <a:pt x="1431" y="0"/>
                      <a:pt x="1429" y="0"/>
                    </a:cubicBezTo>
                    <a:cubicBezTo>
                      <a:pt x="4" y="0"/>
                      <a:pt x="4" y="0"/>
                      <a:pt x="4" y="0"/>
                    </a:cubicBezTo>
                    <a:cubicBezTo>
                      <a:pt x="2" y="0"/>
                      <a:pt x="0" y="2"/>
                      <a:pt x="0" y="4"/>
                    </a:cubicBezTo>
                    <a:cubicBezTo>
                      <a:pt x="0" y="1038"/>
                      <a:pt x="0" y="1038"/>
                      <a:pt x="0" y="1038"/>
                    </a:cubicBezTo>
                    <a:cubicBezTo>
                      <a:pt x="0" y="1040"/>
                      <a:pt x="2" y="1042"/>
                      <a:pt x="4" y="1042"/>
                    </a:cubicBezTo>
                    <a:cubicBezTo>
                      <a:pt x="1429" y="1042"/>
                      <a:pt x="1429" y="1042"/>
                      <a:pt x="1429" y="1042"/>
                    </a:cubicBezTo>
                    <a:cubicBezTo>
                      <a:pt x="1431" y="1042"/>
                      <a:pt x="1432" y="1040"/>
                      <a:pt x="1432" y="10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17" name="Oval 18"/>
              <p:cNvSpPr>
                <a:spLocks noChangeArrowheads="1"/>
              </p:cNvSpPr>
              <p:nvPr/>
            </p:nvSpPr>
            <p:spPr bwMode="auto">
              <a:xfrm>
                <a:off x="3124200" y="2810093"/>
                <a:ext cx="96838" cy="98425"/>
              </a:xfrm>
              <a:prstGeom prst="ellipse">
                <a:avLst/>
              </a:pr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sz="2485">
                  <a:solidFill>
                    <a:schemeClr val="tx1">
                      <a:lumMod val="75000"/>
                      <a:lumOff val="25000"/>
                    </a:schemeClr>
                  </a:solidFill>
                  <a:latin typeface="Arial" panose="020B0604020202020204" pitchFamily="34" charset="0"/>
                </a:endParaRPr>
              </a:p>
            </p:txBody>
          </p:sp>
        </p:grpSp>
        <p:grpSp>
          <p:nvGrpSpPr>
            <p:cNvPr id="9" name="Group 65"/>
            <p:cNvGrpSpPr/>
            <p:nvPr/>
          </p:nvGrpSpPr>
          <p:grpSpPr bwMode="auto">
            <a:xfrm>
              <a:off x="3663004" y="3957760"/>
              <a:ext cx="922882" cy="1493147"/>
              <a:chOff x="1463764" y="2275682"/>
              <a:chExt cx="549472" cy="889000"/>
            </a:xfrm>
          </p:grpSpPr>
          <p:sp>
            <p:nvSpPr>
              <p:cNvPr id="10" name="Freeform 66"/>
              <p:cNvSpPr/>
              <p:nvPr/>
            </p:nvSpPr>
            <p:spPr bwMode="auto">
              <a:xfrm>
                <a:off x="1470311" y="2275682"/>
                <a:ext cx="542925" cy="592138"/>
              </a:xfrm>
              <a:custGeom>
                <a:avLst/>
                <a:gdLst>
                  <a:gd name="T0" fmla="*/ 484639 w 503"/>
                  <a:gd name="T1" fmla="*/ 25933 h 548"/>
                  <a:gd name="T2" fmla="*/ 389654 w 503"/>
                  <a:gd name="T3" fmla="*/ 27014 h 548"/>
                  <a:gd name="T4" fmla="*/ 74477 w 503"/>
                  <a:gd name="T5" fmla="*/ 350096 h 548"/>
                  <a:gd name="T6" fmla="*/ 46413 w 503"/>
                  <a:gd name="T7" fmla="*/ 546755 h 548"/>
                  <a:gd name="T8" fmla="*/ 46413 w 503"/>
                  <a:gd name="T9" fmla="*/ 546755 h 548"/>
                  <a:gd name="T10" fmla="*/ 211557 w 503"/>
                  <a:gd name="T11" fmla="*/ 545675 h 548"/>
                  <a:gd name="T12" fmla="*/ 470607 w 503"/>
                  <a:gd name="T13" fmla="*/ 278780 h 548"/>
                  <a:gd name="T14" fmla="*/ 484639 w 503"/>
                  <a:gd name="T15" fmla="*/ 25933 h 5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548">
                    <a:moveTo>
                      <a:pt x="449" y="24"/>
                    </a:moveTo>
                    <a:cubicBezTo>
                      <a:pt x="425" y="0"/>
                      <a:pt x="385" y="0"/>
                      <a:pt x="361" y="25"/>
                    </a:cubicBezTo>
                    <a:cubicBezTo>
                      <a:pt x="69" y="324"/>
                      <a:pt x="69" y="324"/>
                      <a:pt x="69" y="324"/>
                    </a:cubicBezTo>
                    <a:cubicBezTo>
                      <a:pt x="28" y="367"/>
                      <a:pt x="0" y="464"/>
                      <a:pt x="43" y="506"/>
                    </a:cubicBezTo>
                    <a:cubicBezTo>
                      <a:pt x="43" y="506"/>
                      <a:pt x="43" y="506"/>
                      <a:pt x="43" y="506"/>
                    </a:cubicBezTo>
                    <a:cubicBezTo>
                      <a:pt x="85" y="548"/>
                      <a:pt x="154" y="547"/>
                      <a:pt x="196" y="505"/>
                    </a:cubicBezTo>
                    <a:cubicBezTo>
                      <a:pt x="436" y="258"/>
                      <a:pt x="436" y="258"/>
                      <a:pt x="436" y="258"/>
                    </a:cubicBezTo>
                    <a:cubicBezTo>
                      <a:pt x="503" y="189"/>
                      <a:pt x="502" y="75"/>
                      <a:pt x="449" y="24"/>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11" name="Freeform 67"/>
              <p:cNvSpPr/>
              <p:nvPr/>
            </p:nvSpPr>
            <p:spPr bwMode="auto">
              <a:xfrm>
                <a:off x="1463764" y="2655094"/>
                <a:ext cx="460375" cy="509588"/>
              </a:xfrm>
              <a:custGeom>
                <a:avLst/>
                <a:gdLst>
                  <a:gd name="T0" fmla="*/ 131844 w 426"/>
                  <a:gd name="T1" fmla="*/ 35628 h 472"/>
                  <a:gd name="T2" fmla="*/ 54035 w 426"/>
                  <a:gd name="T3" fmla="*/ 318493 h 472"/>
                  <a:gd name="T4" fmla="*/ 327450 w 426"/>
                  <a:gd name="T5" fmla="*/ 473960 h 472"/>
                  <a:gd name="T6" fmla="*/ 406340 w 426"/>
                  <a:gd name="T7" fmla="*/ 190016 h 472"/>
                  <a:gd name="T8" fmla="*/ 131844 w 426"/>
                  <a:gd name="T9" fmla="*/ 35628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 h="472">
                    <a:moveTo>
                      <a:pt x="122" y="33"/>
                    </a:moveTo>
                    <a:cubicBezTo>
                      <a:pt x="32" y="66"/>
                      <a:pt x="0" y="183"/>
                      <a:pt x="50" y="295"/>
                    </a:cubicBezTo>
                    <a:cubicBezTo>
                      <a:pt x="100" y="407"/>
                      <a:pt x="213" y="472"/>
                      <a:pt x="303" y="439"/>
                    </a:cubicBezTo>
                    <a:cubicBezTo>
                      <a:pt x="393" y="406"/>
                      <a:pt x="426" y="288"/>
                      <a:pt x="376" y="176"/>
                    </a:cubicBezTo>
                    <a:cubicBezTo>
                      <a:pt x="326" y="64"/>
                      <a:pt x="212" y="0"/>
                      <a:pt x="122" y="33"/>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12" name="Freeform 68"/>
              <p:cNvSpPr/>
              <p:nvPr/>
            </p:nvSpPr>
            <p:spPr bwMode="auto">
              <a:xfrm>
                <a:off x="1792573" y="2279651"/>
                <a:ext cx="144463" cy="146050"/>
              </a:xfrm>
              <a:custGeom>
                <a:avLst/>
                <a:gdLst>
                  <a:gd name="T0" fmla="*/ 0 w 134"/>
                  <a:gd name="T1" fmla="*/ 101363 h 134"/>
                  <a:gd name="T2" fmla="*/ 102418 w 134"/>
                  <a:gd name="T3" fmla="*/ 146050 h 134"/>
                  <a:gd name="T4" fmla="*/ 99184 w 134"/>
                  <a:gd name="T5" fmla="*/ 0 h 134"/>
                  <a:gd name="T6" fmla="*/ 0 w 134"/>
                  <a:gd name="T7" fmla="*/ 101363 h 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 h="134">
                    <a:moveTo>
                      <a:pt x="0" y="93"/>
                    </a:moveTo>
                    <a:cubicBezTo>
                      <a:pt x="41" y="117"/>
                      <a:pt x="60" y="126"/>
                      <a:pt x="95" y="134"/>
                    </a:cubicBezTo>
                    <a:cubicBezTo>
                      <a:pt x="134" y="94"/>
                      <a:pt x="129" y="18"/>
                      <a:pt x="92" y="0"/>
                    </a:cubicBezTo>
                    <a:cubicBezTo>
                      <a:pt x="70" y="8"/>
                      <a:pt x="18" y="72"/>
                      <a:pt x="0" y="93"/>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grpSp>
      </p:grpSp>
      <p:grpSp>
        <p:nvGrpSpPr>
          <p:cNvPr id="28" name="Group 83"/>
          <p:cNvGrpSpPr/>
          <p:nvPr/>
        </p:nvGrpSpPr>
        <p:grpSpPr bwMode="auto">
          <a:xfrm>
            <a:off x="8104731" y="695190"/>
            <a:ext cx="3026429" cy="3581400"/>
            <a:chOff x="4975756" y="1890224"/>
            <a:chExt cx="3026290" cy="3580889"/>
          </a:xfrm>
          <a:solidFill>
            <a:srgbClr val="3E8853"/>
          </a:solidFill>
        </p:grpSpPr>
        <p:sp>
          <p:nvSpPr>
            <p:cNvPr id="29" name="Freeform 17"/>
            <p:cNvSpPr/>
            <p:nvPr/>
          </p:nvSpPr>
          <p:spPr bwMode="auto">
            <a:xfrm>
              <a:off x="4975756" y="3556912"/>
              <a:ext cx="2333043" cy="1914201"/>
            </a:xfrm>
            <a:custGeom>
              <a:avLst/>
              <a:gdLst>
                <a:gd name="T0" fmla="*/ 2333043 w 1287"/>
                <a:gd name="T1" fmla="*/ 0 h 1042"/>
                <a:gd name="T2" fmla="*/ 2041186 w 1287"/>
                <a:gd name="T3" fmla="*/ 0 h 1042"/>
                <a:gd name="T4" fmla="*/ 1698571 w 1287"/>
                <a:gd name="T5" fmla="*/ 525395 h 1042"/>
                <a:gd name="T6" fmla="*/ 766804 w 1287"/>
                <a:gd name="T7" fmla="*/ 630106 h 1042"/>
                <a:gd name="T8" fmla="*/ 0 w 1287"/>
                <a:gd name="T9" fmla="*/ 1769074 h 1042"/>
                <a:gd name="T10" fmla="*/ 0 w 1287"/>
                <a:gd name="T11" fmla="*/ 1906853 h 1042"/>
                <a:gd name="T12" fmla="*/ 5438 w 1287"/>
                <a:gd name="T13" fmla="*/ 1914201 h 1042"/>
                <a:gd name="T14" fmla="*/ 513016 w 1287"/>
                <a:gd name="T15" fmla="*/ 1914201 h 1042"/>
                <a:gd name="T16" fmla="*/ 1062287 w 1287"/>
                <a:gd name="T17" fmla="*/ 861574 h 1042"/>
                <a:gd name="T18" fmla="*/ 1896164 w 1287"/>
                <a:gd name="T19" fmla="*/ 749514 h 1042"/>
                <a:gd name="T20" fmla="*/ 2333043 w 1287"/>
                <a:gd name="T21" fmla="*/ 0 h 1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7" h="1042">
                  <a:moveTo>
                    <a:pt x="1287" y="0"/>
                  </a:moveTo>
                  <a:cubicBezTo>
                    <a:pt x="1126" y="0"/>
                    <a:pt x="1126" y="0"/>
                    <a:pt x="1126" y="0"/>
                  </a:cubicBezTo>
                  <a:cubicBezTo>
                    <a:pt x="937" y="286"/>
                    <a:pt x="937" y="286"/>
                    <a:pt x="937" y="286"/>
                  </a:cubicBezTo>
                  <a:cubicBezTo>
                    <a:pt x="423" y="343"/>
                    <a:pt x="423" y="343"/>
                    <a:pt x="423" y="343"/>
                  </a:cubicBezTo>
                  <a:cubicBezTo>
                    <a:pt x="0" y="963"/>
                    <a:pt x="0" y="963"/>
                    <a:pt x="0" y="963"/>
                  </a:cubicBezTo>
                  <a:cubicBezTo>
                    <a:pt x="0" y="1038"/>
                    <a:pt x="0" y="1038"/>
                    <a:pt x="0" y="1038"/>
                  </a:cubicBezTo>
                  <a:cubicBezTo>
                    <a:pt x="0" y="1040"/>
                    <a:pt x="1" y="1042"/>
                    <a:pt x="3" y="1042"/>
                  </a:cubicBezTo>
                  <a:cubicBezTo>
                    <a:pt x="283" y="1042"/>
                    <a:pt x="283" y="1042"/>
                    <a:pt x="283" y="1042"/>
                  </a:cubicBezTo>
                  <a:cubicBezTo>
                    <a:pt x="586" y="469"/>
                    <a:pt x="586" y="469"/>
                    <a:pt x="586" y="469"/>
                  </a:cubicBezTo>
                  <a:cubicBezTo>
                    <a:pt x="1046" y="408"/>
                    <a:pt x="1046" y="408"/>
                    <a:pt x="1046" y="408"/>
                  </a:cubicBezTo>
                  <a:lnTo>
                    <a:pt x="12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30" name="Freeform 23"/>
            <p:cNvSpPr/>
            <p:nvPr/>
          </p:nvSpPr>
          <p:spPr bwMode="auto">
            <a:xfrm>
              <a:off x="4975756" y="1890224"/>
              <a:ext cx="3026290" cy="3580889"/>
            </a:xfrm>
            <a:custGeom>
              <a:avLst/>
              <a:gdLst>
                <a:gd name="T0" fmla="*/ 1135 w 1135"/>
                <a:gd name="T1" fmla="*/ 185 h 1343"/>
                <a:gd name="T2" fmla="*/ 1133 w 1135"/>
                <a:gd name="T3" fmla="*/ 296 h 1343"/>
                <a:gd name="T4" fmla="*/ 1034 w 1135"/>
                <a:gd name="T5" fmla="*/ 242 h 1343"/>
                <a:gd name="T6" fmla="*/ 712 w 1135"/>
                <a:gd name="T7" fmla="*/ 857 h 1343"/>
                <a:gd name="T8" fmla="*/ 399 w 1135"/>
                <a:gd name="T9" fmla="*/ 903 h 1343"/>
                <a:gd name="T10" fmla="*/ 192 w 1135"/>
                <a:gd name="T11" fmla="*/ 1343 h 1343"/>
                <a:gd name="T12" fmla="*/ 0 w 1135"/>
                <a:gd name="T13" fmla="*/ 1343 h 1343"/>
                <a:gd name="T14" fmla="*/ 0 w 1135"/>
                <a:gd name="T15" fmla="*/ 1283 h 1343"/>
                <a:gd name="T16" fmla="*/ 287 w 1135"/>
                <a:gd name="T17" fmla="*/ 807 h 1343"/>
                <a:gd name="T18" fmla="*/ 637 w 1135"/>
                <a:gd name="T19" fmla="*/ 763 h 1343"/>
                <a:gd name="T20" fmla="*/ 965 w 1135"/>
                <a:gd name="T21" fmla="*/ 205 h 1343"/>
                <a:gd name="T22" fmla="*/ 867 w 1135"/>
                <a:gd name="T23" fmla="*/ 152 h 1343"/>
                <a:gd name="T24" fmla="*/ 1135 w 1135"/>
                <a:gd name="T25" fmla="*/ 0 h 1343"/>
                <a:gd name="T26" fmla="*/ 1135 w 1135"/>
                <a:gd name="T27" fmla="*/ 117 h 1343"/>
                <a:gd name="T28" fmla="*/ 1135 w 1135"/>
                <a:gd name="T29" fmla="*/ 185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5" h="1343">
                  <a:moveTo>
                    <a:pt x="1135" y="185"/>
                  </a:moveTo>
                  <a:lnTo>
                    <a:pt x="1133" y="296"/>
                  </a:lnTo>
                  <a:lnTo>
                    <a:pt x="1034" y="242"/>
                  </a:lnTo>
                  <a:lnTo>
                    <a:pt x="712" y="857"/>
                  </a:lnTo>
                  <a:lnTo>
                    <a:pt x="399" y="903"/>
                  </a:lnTo>
                  <a:lnTo>
                    <a:pt x="192" y="1343"/>
                  </a:lnTo>
                  <a:lnTo>
                    <a:pt x="0" y="1343"/>
                  </a:lnTo>
                  <a:lnTo>
                    <a:pt x="0" y="1283"/>
                  </a:lnTo>
                  <a:lnTo>
                    <a:pt x="287" y="807"/>
                  </a:lnTo>
                  <a:lnTo>
                    <a:pt x="637" y="763"/>
                  </a:lnTo>
                  <a:lnTo>
                    <a:pt x="965" y="205"/>
                  </a:lnTo>
                  <a:lnTo>
                    <a:pt x="867" y="152"/>
                  </a:lnTo>
                  <a:lnTo>
                    <a:pt x="1135" y="0"/>
                  </a:lnTo>
                  <a:lnTo>
                    <a:pt x="1135" y="117"/>
                  </a:lnTo>
                  <a:lnTo>
                    <a:pt x="1135" y="1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485" dirty="0">
                <a:solidFill>
                  <a:schemeClr val="tx1">
                    <a:lumMod val="75000"/>
                    <a:lumOff val="25000"/>
                  </a:schemeClr>
                </a:solidFill>
                <a:latin typeface="Arial" panose="020B0604020202020204" pitchFamily="34" charset="0"/>
                <a:ea typeface="+mn-ea"/>
              </a:endParaRPr>
            </a:p>
          </p:txBody>
        </p:sp>
      </p:grpSp>
      <p:grpSp>
        <p:nvGrpSpPr>
          <p:cNvPr id="31" name="Group 86"/>
          <p:cNvGrpSpPr/>
          <p:nvPr/>
        </p:nvGrpSpPr>
        <p:grpSpPr bwMode="auto">
          <a:xfrm>
            <a:off x="9548644" y="2675122"/>
            <a:ext cx="3695030" cy="4478375"/>
            <a:chOff x="6861248" y="2767807"/>
            <a:chExt cx="2200671" cy="2666327"/>
          </a:xfrm>
        </p:grpSpPr>
        <p:sp>
          <p:nvSpPr>
            <p:cNvPr id="32" name="Freeform 25"/>
            <p:cNvSpPr/>
            <p:nvPr/>
          </p:nvSpPr>
          <p:spPr bwMode="auto">
            <a:xfrm>
              <a:off x="7571506" y="3771292"/>
              <a:ext cx="576902" cy="489668"/>
            </a:xfrm>
            <a:custGeom>
              <a:avLst/>
              <a:gdLst>
                <a:gd name="T0" fmla="*/ 19262 w 6709"/>
                <a:gd name="T1" fmla="*/ 423205 h 6535"/>
                <a:gd name="T2" fmla="*/ 553255 w 6709"/>
                <a:gd name="T3" fmla="*/ 43984 h 6535"/>
                <a:gd name="T4" fmla="*/ 19262 w 6709"/>
                <a:gd name="T5" fmla="*/ 423205 h 6535"/>
                <a:gd name="T6" fmla="*/ 0 60000 65536"/>
                <a:gd name="T7" fmla="*/ 0 60000 65536"/>
                <a:gd name="T8" fmla="*/ 0 60000 65536"/>
              </a:gdLst>
              <a:ahLst/>
              <a:cxnLst>
                <a:cxn ang="T6">
                  <a:pos x="T0" y="T1"/>
                </a:cxn>
                <a:cxn ang="T7">
                  <a:pos x="T2" y="T3"/>
                </a:cxn>
                <a:cxn ang="T8">
                  <a:pos x="T4" y="T5"/>
                </a:cxn>
              </a:cxnLst>
              <a:rect l="0" t="0" r="r" b="b"/>
              <a:pathLst>
                <a:path w="6709" h="6535">
                  <a:moveTo>
                    <a:pt x="224" y="5648"/>
                  </a:moveTo>
                  <a:cubicBezTo>
                    <a:pt x="-1276" y="2910"/>
                    <a:pt x="5226" y="-1618"/>
                    <a:pt x="6434" y="587"/>
                  </a:cubicBezTo>
                  <a:cubicBezTo>
                    <a:pt x="8087" y="3584"/>
                    <a:pt x="1835" y="8573"/>
                    <a:pt x="224" y="564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33" name="Freeform 26"/>
            <p:cNvSpPr/>
            <p:nvPr/>
          </p:nvSpPr>
          <p:spPr bwMode="auto">
            <a:xfrm>
              <a:off x="7572194" y="3747066"/>
              <a:ext cx="539522" cy="433666"/>
            </a:xfrm>
            <a:custGeom>
              <a:avLst/>
              <a:gdLst>
                <a:gd name="T0" fmla="*/ 14529 w 10435"/>
                <a:gd name="T1" fmla="*/ 368593 h 9430"/>
                <a:gd name="T2" fmla="*/ 521684 w 10435"/>
                <a:gd name="T3" fmla="*/ 42815 h 9430"/>
                <a:gd name="T4" fmla="*/ 14529 w 10435"/>
                <a:gd name="T5" fmla="*/ 368593 h 9430"/>
                <a:gd name="T6" fmla="*/ 0 60000 65536"/>
                <a:gd name="T7" fmla="*/ 0 60000 65536"/>
                <a:gd name="T8" fmla="*/ 0 60000 65536"/>
                <a:gd name="T9" fmla="*/ 0 w 10435"/>
                <a:gd name="T10" fmla="*/ 0 h 9430"/>
                <a:gd name="T11" fmla="*/ 10435 w 10435"/>
                <a:gd name="T12" fmla="*/ 9430 h 9430"/>
              </a:gdLst>
              <a:ahLst/>
              <a:cxnLst>
                <a:cxn ang="T6">
                  <a:pos x="T0" y="T1"/>
                </a:cxn>
                <a:cxn ang="T7">
                  <a:pos x="T2" y="T3"/>
                </a:cxn>
                <a:cxn ang="T8">
                  <a:pos x="T4" y="T5"/>
                </a:cxn>
              </a:cxnLst>
              <a:rect l="T9" t="T10" r="T11" b="T12"/>
              <a:pathLst>
                <a:path w="10435" h="9430">
                  <a:moveTo>
                    <a:pt x="281" y="8015"/>
                  </a:moveTo>
                  <a:cubicBezTo>
                    <a:pt x="-1810" y="3885"/>
                    <a:pt x="8418" y="-2377"/>
                    <a:pt x="10090" y="931"/>
                  </a:cubicBezTo>
                  <a:cubicBezTo>
                    <a:pt x="12391" y="5458"/>
                    <a:pt x="2540" y="12449"/>
                    <a:pt x="281" y="801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zh-CN" sz="2485">
                  <a:solidFill>
                    <a:schemeClr val="tx1">
                      <a:lumMod val="75000"/>
                      <a:lumOff val="25000"/>
                    </a:schemeClr>
                  </a:solidFill>
                  <a:latin typeface="Arial" panose="020B0604020202020204" pitchFamily="34" charset="0"/>
                </a:rPr>
                <a:t>z</a:t>
              </a:r>
              <a:endParaRPr lang="en-US" altLang="zh-CN" sz="2485">
                <a:solidFill>
                  <a:schemeClr val="tx1">
                    <a:lumMod val="75000"/>
                    <a:lumOff val="25000"/>
                  </a:schemeClr>
                </a:solidFill>
                <a:latin typeface="Arial" panose="020B0604020202020204" pitchFamily="34" charset="0"/>
              </a:endParaRPr>
            </a:p>
          </p:txBody>
        </p:sp>
        <p:sp>
          <p:nvSpPr>
            <p:cNvPr id="34" name="Freeform 27"/>
            <p:cNvSpPr/>
            <p:nvPr/>
          </p:nvSpPr>
          <p:spPr bwMode="auto">
            <a:xfrm>
              <a:off x="7501732" y="3550959"/>
              <a:ext cx="800100" cy="804863"/>
            </a:xfrm>
            <a:custGeom>
              <a:avLst/>
              <a:gdLst>
                <a:gd name="T0" fmla="*/ 428625 w 504"/>
                <a:gd name="T1" fmla="*/ 0 h 507"/>
                <a:gd name="T2" fmla="*/ 800100 w 504"/>
                <a:gd name="T3" fmla="*/ 652463 h 507"/>
                <a:gd name="T4" fmla="*/ 760413 w 504"/>
                <a:gd name="T5" fmla="*/ 804863 h 507"/>
                <a:gd name="T6" fmla="*/ 215900 w 504"/>
                <a:gd name="T7" fmla="*/ 673100 h 507"/>
                <a:gd name="T8" fmla="*/ 0 w 504"/>
                <a:gd name="T9" fmla="*/ 292100 h 507"/>
                <a:gd name="T10" fmla="*/ 428625 w 504"/>
                <a:gd name="T11" fmla="*/ 0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 h="507">
                  <a:moveTo>
                    <a:pt x="270" y="0"/>
                  </a:moveTo>
                  <a:lnTo>
                    <a:pt x="504" y="411"/>
                  </a:lnTo>
                  <a:lnTo>
                    <a:pt x="479" y="507"/>
                  </a:lnTo>
                  <a:lnTo>
                    <a:pt x="136" y="424"/>
                  </a:lnTo>
                  <a:lnTo>
                    <a:pt x="0" y="184"/>
                  </a:lnTo>
                  <a:lnTo>
                    <a:pt x="270"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35" name="Freeform 28"/>
            <p:cNvSpPr/>
            <p:nvPr/>
          </p:nvSpPr>
          <p:spPr bwMode="auto">
            <a:xfrm>
              <a:off x="7604126" y="3687763"/>
              <a:ext cx="717550" cy="655638"/>
            </a:xfrm>
            <a:custGeom>
              <a:avLst/>
              <a:gdLst>
                <a:gd name="T0" fmla="*/ 403082 w 664"/>
                <a:gd name="T1" fmla="*/ 0 h 607"/>
                <a:gd name="T2" fmla="*/ 717550 w 664"/>
                <a:gd name="T3" fmla="*/ 556266 h 607"/>
                <a:gd name="T4" fmla="*/ 691614 w 664"/>
                <a:gd name="T5" fmla="*/ 655638 h 607"/>
                <a:gd name="T6" fmla="*/ 464678 w 664"/>
                <a:gd name="T7" fmla="*/ 257071 h 607"/>
                <a:gd name="T8" fmla="*/ 67000 w 664"/>
                <a:gd name="T9" fmla="*/ 457974 h 607"/>
                <a:gd name="T10" fmla="*/ 0 w 664"/>
                <a:gd name="T11" fmla="*/ 348882 h 607"/>
                <a:gd name="T12" fmla="*/ 358775 w 664"/>
                <a:gd name="T13" fmla="*/ 170660 h 607"/>
                <a:gd name="T14" fmla="*/ 403082 w 664"/>
                <a:gd name="T15" fmla="*/ 0 h 6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4" h="607">
                  <a:moveTo>
                    <a:pt x="373" y="0"/>
                  </a:moveTo>
                  <a:cubicBezTo>
                    <a:pt x="664" y="515"/>
                    <a:pt x="664" y="515"/>
                    <a:pt x="664" y="515"/>
                  </a:cubicBezTo>
                  <a:cubicBezTo>
                    <a:pt x="640" y="607"/>
                    <a:pt x="640" y="607"/>
                    <a:pt x="640" y="607"/>
                  </a:cubicBezTo>
                  <a:cubicBezTo>
                    <a:pt x="430" y="238"/>
                    <a:pt x="430" y="238"/>
                    <a:pt x="430" y="238"/>
                  </a:cubicBezTo>
                  <a:cubicBezTo>
                    <a:pt x="62" y="424"/>
                    <a:pt x="62" y="424"/>
                    <a:pt x="62" y="424"/>
                  </a:cubicBezTo>
                  <a:cubicBezTo>
                    <a:pt x="0" y="323"/>
                    <a:pt x="0" y="323"/>
                    <a:pt x="0" y="323"/>
                  </a:cubicBezTo>
                  <a:cubicBezTo>
                    <a:pt x="128" y="320"/>
                    <a:pt x="244" y="290"/>
                    <a:pt x="332" y="158"/>
                  </a:cubicBezTo>
                  <a:cubicBezTo>
                    <a:pt x="368" y="105"/>
                    <a:pt x="375" y="55"/>
                    <a:pt x="373"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36" name="Freeform 29"/>
            <p:cNvSpPr/>
            <p:nvPr/>
          </p:nvSpPr>
          <p:spPr bwMode="auto">
            <a:xfrm>
              <a:off x="7594600" y="3787775"/>
              <a:ext cx="746125" cy="677863"/>
            </a:xfrm>
            <a:custGeom>
              <a:avLst/>
              <a:gdLst>
                <a:gd name="T0" fmla="*/ 495254 w 690"/>
                <a:gd name="T1" fmla="*/ 0 h 628"/>
                <a:gd name="T2" fmla="*/ 746125 w 690"/>
                <a:gd name="T3" fmla="*/ 440395 h 628"/>
                <a:gd name="T4" fmla="*/ 684489 w 690"/>
                <a:gd name="T5" fmla="*/ 677863 h 628"/>
                <a:gd name="T6" fmla="*/ 115703 w 690"/>
                <a:gd name="T7" fmla="*/ 540779 h 628"/>
                <a:gd name="T8" fmla="*/ 0 w 690"/>
                <a:gd name="T9" fmla="*/ 337852 h 628"/>
                <a:gd name="T10" fmla="*/ 310345 w 690"/>
                <a:gd name="T11" fmla="*/ 236389 h 628"/>
                <a:gd name="T12" fmla="*/ 495254 w 690"/>
                <a:gd name="T13" fmla="*/ 0 h 6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0" h="628">
                  <a:moveTo>
                    <a:pt x="458" y="0"/>
                  </a:moveTo>
                  <a:cubicBezTo>
                    <a:pt x="690" y="408"/>
                    <a:pt x="690" y="408"/>
                    <a:pt x="690" y="408"/>
                  </a:cubicBezTo>
                  <a:cubicBezTo>
                    <a:pt x="633" y="628"/>
                    <a:pt x="633" y="628"/>
                    <a:pt x="633" y="628"/>
                  </a:cubicBezTo>
                  <a:cubicBezTo>
                    <a:pt x="107" y="501"/>
                    <a:pt x="107" y="501"/>
                    <a:pt x="107" y="501"/>
                  </a:cubicBezTo>
                  <a:cubicBezTo>
                    <a:pt x="0" y="313"/>
                    <a:pt x="0" y="313"/>
                    <a:pt x="0" y="313"/>
                  </a:cubicBezTo>
                  <a:cubicBezTo>
                    <a:pt x="115" y="305"/>
                    <a:pt x="211" y="273"/>
                    <a:pt x="287" y="219"/>
                  </a:cubicBezTo>
                  <a:cubicBezTo>
                    <a:pt x="362" y="167"/>
                    <a:pt x="418" y="93"/>
                    <a:pt x="458"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37" name="Freeform 30"/>
            <p:cNvSpPr/>
            <p:nvPr/>
          </p:nvSpPr>
          <p:spPr bwMode="auto">
            <a:xfrm>
              <a:off x="7594600" y="3829050"/>
              <a:ext cx="1467319" cy="1605084"/>
            </a:xfrm>
            <a:custGeom>
              <a:avLst/>
              <a:gdLst>
                <a:gd name="T0" fmla="*/ 533850 w 12795"/>
                <a:gd name="T1" fmla="*/ 0 h 10203"/>
                <a:gd name="T2" fmla="*/ 983104 w 12795"/>
                <a:gd name="T3" fmla="*/ 764125 h 10203"/>
                <a:gd name="T4" fmla="*/ 768350 w 12795"/>
                <a:gd name="T5" fmla="*/ 1052514 h 10203"/>
                <a:gd name="T6" fmla="*/ 494971 w 12795"/>
                <a:gd name="T7" fmla="*/ 1052514 h 10203"/>
                <a:gd name="T8" fmla="*/ 0 w 12795"/>
                <a:gd name="T9" fmla="*/ 364907 h 10203"/>
                <a:gd name="T10" fmla="*/ 335001 w 12795"/>
                <a:gd name="T11" fmla="*/ 255866 h 10203"/>
                <a:gd name="T12" fmla="*/ 533850 w 12795"/>
                <a:gd name="T13" fmla="*/ 0 h 10203"/>
                <a:gd name="T14" fmla="*/ 0 60000 65536"/>
                <a:gd name="T15" fmla="*/ 0 60000 65536"/>
                <a:gd name="T16" fmla="*/ 0 60000 65536"/>
                <a:gd name="T17" fmla="*/ 0 60000 65536"/>
                <a:gd name="T18" fmla="*/ 0 60000 65536"/>
                <a:gd name="T19" fmla="*/ 0 60000 65536"/>
                <a:gd name="T20" fmla="*/ 0 60000 65536"/>
                <a:gd name="connsiteX0" fmla="*/ 6948 w 12795"/>
                <a:gd name="connsiteY0" fmla="*/ 0 h 13924"/>
                <a:gd name="connsiteX1" fmla="*/ 12795 w 12795"/>
                <a:gd name="connsiteY1" fmla="*/ 7260 h 13924"/>
                <a:gd name="connsiteX2" fmla="*/ 10000 w 12795"/>
                <a:gd name="connsiteY2" fmla="*/ 10000 h 13924"/>
                <a:gd name="connsiteX3" fmla="*/ 9986 w 12795"/>
                <a:gd name="connsiteY3" fmla="*/ 13924 h 13924"/>
                <a:gd name="connsiteX4" fmla="*/ 0 w 12795"/>
                <a:gd name="connsiteY4" fmla="*/ 3467 h 13924"/>
                <a:gd name="connsiteX5" fmla="*/ 4360 w 12795"/>
                <a:gd name="connsiteY5" fmla="*/ 2431 h 13924"/>
                <a:gd name="connsiteX6" fmla="*/ 6948 w 12795"/>
                <a:gd name="connsiteY6" fmla="*/ 0 h 13924"/>
                <a:gd name="connsiteX0-1" fmla="*/ 6948 w 18783"/>
                <a:gd name="connsiteY0-2" fmla="*/ 0 h 13924"/>
                <a:gd name="connsiteX1-3" fmla="*/ 18783 w 18783"/>
                <a:gd name="connsiteY1-4" fmla="*/ 13057 h 13924"/>
                <a:gd name="connsiteX2-5" fmla="*/ 10000 w 18783"/>
                <a:gd name="connsiteY2-6" fmla="*/ 10000 h 13924"/>
                <a:gd name="connsiteX3-7" fmla="*/ 9986 w 18783"/>
                <a:gd name="connsiteY3-8" fmla="*/ 13924 h 13924"/>
                <a:gd name="connsiteX4-9" fmla="*/ 0 w 18783"/>
                <a:gd name="connsiteY4-10" fmla="*/ 3467 h 13924"/>
                <a:gd name="connsiteX5-11" fmla="*/ 4360 w 18783"/>
                <a:gd name="connsiteY5-12" fmla="*/ 2431 h 13924"/>
                <a:gd name="connsiteX6-13" fmla="*/ 6948 w 18783"/>
                <a:gd name="connsiteY6-14" fmla="*/ 0 h 13924"/>
                <a:gd name="connsiteX0-15" fmla="*/ 6948 w 19074"/>
                <a:gd name="connsiteY0-16" fmla="*/ 0 h 15183"/>
                <a:gd name="connsiteX1-17" fmla="*/ 18783 w 19074"/>
                <a:gd name="connsiteY1-18" fmla="*/ 13057 h 15183"/>
                <a:gd name="connsiteX2-19" fmla="*/ 15010 w 19074"/>
                <a:gd name="connsiteY2-20" fmla="*/ 15173 h 15183"/>
                <a:gd name="connsiteX3-21" fmla="*/ 9986 w 19074"/>
                <a:gd name="connsiteY3-22" fmla="*/ 13924 h 15183"/>
                <a:gd name="connsiteX4-23" fmla="*/ 0 w 19074"/>
                <a:gd name="connsiteY4-24" fmla="*/ 3467 h 15183"/>
                <a:gd name="connsiteX5-25" fmla="*/ 4360 w 19074"/>
                <a:gd name="connsiteY5-26" fmla="*/ 2431 h 15183"/>
                <a:gd name="connsiteX6-27" fmla="*/ 6948 w 19074"/>
                <a:gd name="connsiteY6-28" fmla="*/ 0 h 15183"/>
                <a:gd name="connsiteX0-29" fmla="*/ 6948 w 19097"/>
                <a:gd name="connsiteY0-30" fmla="*/ 0 h 15250"/>
                <a:gd name="connsiteX1-31" fmla="*/ 18783 w 19097"/>
                <a:gd name="connsiteY1-32" fmla="*/ 13057 h 15250"/>
                <a:gd name="connsiteX2-33" fmla="*/ 15010 w 19097"/>
                <a:gd name="connsiteY2-34" fmla="*/ 15173 h 15250"/>
                <a:gd name="connsiteX3-35" fmla="*/ 9986 w 19097"/>
                <a:gd name="connsiteY3-36" fmla="*/ 13924 h 15250"/>
                <a:gd name="connsiteX4-37" fmla="*/ 0 w 19097"/>
                <a:gd name="connsiteY4-38" fmla="*/ 3467 h 15250"/>
                <a:gd name="connsiteX5-39" fmla="*/ 4360 w 19097"/>
                <a:gd name="connsiteY5-40" fmla="*/ 2431 h 15250"/>
                <a:gd name="connsiteX6-41" fmla="*/ 6948 w 19097"/>
                <a:gd name="connsiteY6-42" fmla="*/ 0 h 15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9097" h="15250">
                  <a:moveTo>
                    <a:pt x="6948" y="0"/>
                  </a:moveTo>
                  <a:cubicBezTo>
                    <a:pt x="10000" y="3867"/>
                    <a:pt x="17439" y="10528"/>
                    <a:pt x="18783" y="13057"/>
                  </a:cubicBezTo>
                  <a:cubicBezTo>
                    <a:pt x="20127" y="15586"/>
                    <a:pt x="16843" y="15297"/>
                    <a:pt x="15010" y="15173"/>
                  </a:cubicBezTo>
                  <a:cubicBezTo>
                    <a:pt x="13177" y="15049"/>
                    <a:pt x="9986" y="13924"/>
                    <a:pt x="9986" y="13924"/>
                  </a:cubicBezTo>
                  <a:cubicBezTo>
                    <a:pt x="7839" y="11746"/>
                    <a:pt x="2147" y="5645"/>
                    <a:pt x="0" y="3467"/>
                  </a:cubicBezTo>
                  <a:cubicBezTo>
                    <a:pt x="1758" y="3374"/>
                    <a:pt x="3207" y="3026"/>
                    <a:pt x="4360" y="2431"/>
                  </a:cubicBezTo>
                  <a:cubicBezTo>
                    <a:pt x="5485" y="1846"/>
                    <a:pt x="6343" y="1036"/>
                    <a:pt x="6948" y="0"/>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38" name="Freeform 31"/>
            <p:cNvSpPr/>
            <p:nvPr/>
          </p:nvSpPr>
          <p:spPr bwMode="auto">
            <a:xfrm>
              <a:off x="6951735" y="3330068"/>
              <a:ext cx="530225" cy="563563"/>
            </a:xfrm>
            <a:custGeom>
              <a:avLst/>
              <a:gdLst>
                <a:gd name="T0" fmla="*/ 35636 w 491"/>
                <a:gd name="T1" fmla="*/ 37787 h 522"/>
                <a:gd name="T2" fmla="*/ 19438 w 491"/>
                <a:gd name="T3" fmla="*/ 118758 h 522"/>
                <a:gd name="T4" fmla="*/ 230016 w 491"/>
                <a:gd name="T5" fmla="*/ 386505 h 522"/>
                <a:gd name="T6" fmla="*/ 483790 w 491"/>
                <a:gd name="T7" fmla="*/ 532254 h 522"/>
                <a:gd name="T8" fmla="*/ 420076 w 491"/>
                <a:gd name="T9" fmla="*/ 306613 h 522"/>
                <a:gd name="T10" fmla="*/ 247294 w 491"/>
                <a:gd name="T11" fmla="*/ 97166 h 522"/>
                <a:gd name="T12" fmla="*/ 35636 w 491"/>
                <a:gd name="T13" fmla="*/ 37787 h 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1" h="522">
                  <a:moveTo>
                    <a:pt x="33" y="35"/>
                  </a:moveTo>
                  <a:cubicBezTo>
                    <a:pt x="8" y="52"/>
                    <a:pt x="0" y="87"/>
                    <a:pt x="18" y="110"/>
                  </a:cubicBezTo>
                  <a:cubicBezTo>
                    <a:pt x="213" y="358"/>
                    <a:pt x="213" y="358"/>
                    <a:pt x="213" y="358"/>
                  </a:cubicBezTo>
                  <a:cubicBezTo>
                    <a:pt x="245" y="399"/>
                    <a:pt x="405" y="522"/>
                    <a:pt x="448" y="493"/>
                  </a:cubicBezTo>
                  <a:cubicBezTo>
                    <a:pt x="491" y="465"/>
                    <a:pt x="421" y="324"/>
                    <a:pt x="389" y="284"/>
                  </a:cubicBezTo>
                  <a:cubicBezTo>
                    <a:pt x="229" y="90"/>
                    <a:pt x="229" y="90"/>
                    <a:pt x="229" y="90"/>
                  </a:cubicBezTo>
                  <a:cubicBezTo>
                    <a:pt x="175" y="25"/>
                    <a:pt x="86" y="0"/>
                    <a:pt x="33" y="35"/>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39" name="Freeform 32"/>
            <p:cNvSpPr/>
            <p:nvPr/>
          </p:nvSpPr>
          <p:spPr bwMode="auto">
            <a:xfrm>
              <a:off x="6955711" y="3391694"/>
              <a:ext cx="123825" cy="127000"/>
            </a:xfrm>
            <a:custGeom>
              <a:avLst/>
              <a:gdLst>
                <a:gd name="T0" fmla="*/ 74947 w 114"/>
                <a:gd name="T1" fmla="*/ 127000 h 117"/>
                <a:gd name="T2" fmla="*/ 123825 w 114"/>
                <a:gd name="T3" fmla="*/ 53188 h 117"/>
                <a:gd name="T4" fmla="*/ 0 w 114"/>
                <a:gd name="T5" fmla="*/ 29308 h 117"/>
                <a:gd name="T6" fmla="*/ 74947 w 114"/>
                <a:gd name="T7" fmla="*/ 12700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17">
                  <a:moveTo>
                    <a:pt x="69" y="117"/>
                  </a:moveTo>
                  <a:cubicBezTo>
                    <a:pt x="97" y="87"/>
                    <a:pt x="101" y="77"/>
                    <a:pt x="114" y="49"/>
                  </a:cubicBezTo>
                  <a:cubicBezTo>
                    <a:pt x="87" y="9"/>
                    <a:pt x="22" y="0"/>
                    <a:pt x="0" y="27"/>
                  </a:cubicBezTo>
                  <a:cubicBezTo>
                    <a:pt x="5" y="48"/>
                    <a:pt x="54" y="104"/>
                    <a:pt x="69" y="117"/>
                  </a:cubicBezTo>
                  <a:close/>
                </a:path>
              </a:pathLst>
            </a:custGeom>
            <a:solidFill>
              <a:srgbClr val="E0B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40" name="Freeform 33"/>
            <p:cNvSpPr/>
            <p:nvPr/>
          </p:nvSpPr>
          <p:spPr bwMode="auto">
            <a:xfrm>
              <a:off x="6861248" y="2767807"/>
              <a:ext cx="1160463" cy="1247775"/>
            </a:xfrm>
            <a:custGeom>
              <a:avLst/>
              <a:gdLst>
                <a:gd name="T0" fmla="*/ 248285 w 1075"/>
                <a:gd name="T1" fmla="*/ 110193 h 1155"/>
                <a:gd name="T2" fmla="*/ 368110 w 1075"/>
                <a:gd name="T3" fmla="*/ 356507 h 1155"/>
                <a:gd name="T4" fmla="*/ 554863 w 1075"/>
                <a:gd name="T5" fmla="*/ 330579 h 1155"/>
                <a:gd name="T6" fmla="*/ 730822 w 1075"/>
                <a:gd name="T7" fmla="*/ 275483 h 1155"/>
                <a:gd name="T8" fmla="*/ 912178 w 1075"/>
                <a:gd name="T9" fmla="*/ 263599 h 1155"/>
                <a:gd name="T10" fmla="*/ 1102170 w 1075"/>
                <a:gd name="T11" fmla="*/ 643874 h 1155"/>
                <a:gd name="T12" fmla="*/ 1110806 w 1075"/>
                <a:gd name="T13" fmla="*/ 1071682 h 1155"/>
                <a:gd name="T14" fmla="*/ 927291 w 1075"/>
                <a:gd name="T15" fmla="*/ 1109493 h 1155"/>
                <a:gd name="T16" fmla="*/ 688721 w 1075"/>
                <a:gd name="T17" fmla="*/ 1179715 h 1155"/>
                <a:gd name="T18" fmla="*/ 509524 w 1075"/>
                <a:gd name="T19" fmla="*/ 1046835 h 1155"/>
                <a:gd name="T20" fmla="*/ 69088 w 1075"/>
                <a:gd name="T21" fmla="*/ 197699 h 1155"/>
                <a:gd name="T22" fmla="*/ 248285 w 1075"/>
                <a:gd name="T23" fmla="*/ 110193 h 1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5" h="1155">
                  <a:moveTo>
                    <a:pt x="230" y="102"/>
                  </a:moveTo>
                  <a:cubicBezTo>
                    <a:pt x="341" y="330"/>
                    <a:pt x="341" y="330"/>
                    <a:pt x="341" y="330"/>
                  </a:cubicBezTo>
                  <a:cubicBezTo>
                    <a:pt x="352" y="253"/>
                    <a:pt x="468" y="235"/>
                    <a:pt x="514" y="306"/>
                  </a:cubicBezTo>
                  <a:cubicBezTo>
                    <a:pt x="514" y="225"/>
                    <a:pt x="623" y="199"/>
                    <a:pt x="677" y="255"/>
                  </a:cubicBezTo>
                  <a:cubicBezTo>
                    <a:pt x="689" y="180"/>
                    <a:pt x="806" y="168"/>
                    <a:pt x="845" y="244"/>
                  </a:cubicBezTo>
                  <a:cubicBezTo>
                    <a:pt x="1021" y="596"/>
                    <a:pt x="1021" y="596"/>
                    <a:pt x="1021" y="596"/>
                  </a:cubicBezTo>
                  <a:cubicBezTo>
                    <a:pt x="1075" y="704"/>
                    <a:pt x="1058" y="918"/>
                    <a:pt x="1029" y="992"/>
                  </a:cubicBezTo>
                  <a:cubicBezTo>
                    <a:pt x="1001" y="1061"/>
                    <a:pt x="904" y="994"/>
                    <a:pt x="859" y="1027"/>
                  </a:cubicBezTo>
                  <a:cubicBezTo>
                    <a:pt x="783" y="1081"/>
                    <a:pt x="745" y="1155"/>
                    <a:pt x="638" y="1092"/>
                  </a:cubicBezTo>
                  <a:cubicBezTo>
                    <a:pt x="560" y="1046"/>
                    <a:pt x="499" y="1021"/>
                    <a:pt x="472" y="969"/>
                  </a:cubicBezTo>
                  <a:cubicBezTo>
                    <a:pt x="64" y="183"/>
                    <a:pt x="64" y="183"/>
                    <a:pt x="64" y="183"/>
                  </a:cubicBezTo>
                  <a:cubicBezTo>
                    <a:pt x="0" y="60"/>
                    <a:pt x="180" y="0"/>
                    <a:pt x="230" y="102"/>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41" name="Freeform 34"/>
            <p:cNvSpPr/>
            <p:nvPr/>
          </p:nvSpPr>
          <p:spPr bwMode="auto">
            <a:xfrm>
              <a:off x="6902523" y="2804097"/>
              <a:ext cx="204788" cy="190500"/>
            </a:xfrm>
            <a:custGeom>
              <a:avLst/>
              <a:gdLst>
                <a:gd name="T0" fmla="*/ 184309 w 190"/>
                <a:gd name="T1" fmla="*/ 80720 h 177"/>
                <a:gd name="T2" fmla="*/ 204788 w 190"/>
                <a:gd name="T3" fmla="*/ 123771 h 177"/>
                <a:gd name="T4" fmla="*/ 67903 w 190"/>
                <a:gd name="T5" fmla="*/ 190500 h 177"/>
                <a:gd name="T6" fmla="*/ 48502 w 190"/>
                <a:gd name="T7" fmla="*/ 150678 h 177"/>
                <a:gd name="T8" fmla="*/ 184309 w 190"/>
                <a:gd name="T9" fmla="*/ 8072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177">
                  <a:moveTo>
                    <a:pt x="171" y="75"/>
                  </a:moveTo>
                  <a:cubicBezTo>
                    <a:pt x="190" y="115"/>
                    <a:pt x="190" y="115"/>
                    <a:pt x="190" y="115"/>
                  </a:cubicBezTo>
                  <a:cubicBezTo>
                    <a:pt x="161" y="144"/>
                    <a:pt x="115" y="169"/>
                    <a:pt x="63" y="177"/>
                  </a:cubicBezTo>
                  <a:cubicBezTo>
                    <a:pt x="45" y="140"/>
                    <a:pt x="45" y="140"/>
                    <a:pt x="45" y="140"/>
                  </a:cubicBezTo>
                  <a:cubicBezTo>
                    <a:pt x="0" y="49"/>
                    <a:pt x="133" y="0"/>
                    <a:pt x="171" y="75"/>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42" name="Freeform 35"/>
            <p:cNvSpPr/>
            <p:nvPr/>
          </p:nvSpPr>
          <p:spPr bwMode="auto">
            <a:xfrm>
              <a:off x="7574493" y="3028173"/>
              <a:ext cx="88900" cy="144463"/>
            </a:xfrm>
            <a:custGeom>
              <a:avLst/>
              <a:gdLst>
                <a:gd name="T0" fmla="*/ 88900 w 83"/>
                <a:gd name="T1" fmla="*/ 144463 h 133"/>
                <a:gd name="T2" fmla="*/ 20351 w 83"/>
                <a:gd name="T3" fmla="*/ 0 h 133"/>
                <a:gd name="T4" fmla="*/ 17137 w 83"/>
                <a:gd name="T5" fmla="*/ 13034 h 133"/>
                <a:gd name="T6" fmla="*/ 0 w 83"/>
                <a:gd name="T7" fmla="*/ 0 h 133"/>
                <a:gd name="T8" fmla="*/ 88900 w 83"/>
                <a:gd name="T9" fmla="*/ 144463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33">
                  <a:moveTo>
                    <a:pt x="83" y="133"/>
                  </a:moveTo>
                  <a:cubicBezTo>
                    <a:pt x="83" y="133"/>
                    <a:pt x="49" y="62"/>
                    <a:pt x="19" y="0"/>
                  </a:cubicBezTo>
                  <a:cubicBezTo>
                    <a:pt x="17" y="4"/>
                    <a:pt x="16" y="8"/>
                    <a:pt x="16" y="12"/>
                  </a:cubicBezTo>
                  <a:cubicBezTo>
                    <a:pt x="11" y="8"/>
                    <a:pt x="6" y="3"/>
                    <a:pt x="0" y="0"/>
                  </a:cubicBezTo>
                  <a:cubicBezTo>
                    <a:pt x="37" y="60"/>
                    <a:pt x="83" y="133"/>
                    <a:pt x="83" y="133"/>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43" name="Freeform 36"/>
            <p:cNvSpPr/>
            <p:nvPr/>
          </p:nvSpPr>
          <p:spPr bwMode="auto">
            <a:xfrm>
              <a:off x="7224353" y="3111285"/>
              <a:ext cx="101600" cy="206375"/>
            </a:xfrm>
            <a:custGeom>
              <a:avLst/>
              <a:gdLst>
                <a:gd name="T0" fmla="*/ 0 w 94"/>
                <a:gd name="T1" fmla="*/ 21610 h 191"/>
                <a:gd name="T2" fmla="*/ 6485 w 94"/>
                <a:gd name="T3" fmla="*/ 0 h 191"/>
                <a:gd name="T4" fmla="*/ 101600 w 94"/>
                <a:gd name="T5" fmla="*/ 206375 h 191"/>
                <a:gd name="T6" fmla="*/ 0 w 94"/>
                <a:gd name="T7" fmla="*/ 23771 h 191"/>
                <a:gd name="T8" fmla="*/ 0 w 94"/>
                <a:gd name="T9" fmla="*/ 21610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191">
                  <a:moveTo>
                    <a:pt x="0" y="20"/>
                  </a:moveTo>
                  <a:cubicBezTo>
                    <a:pt x="1" y="13"/>
                    <a:pt x="3" y="6"/>
                    <a:pt x="6" y="0"/>
                  </a:cubicBezTo>
                  <a:cubicBezTo>
                    <a:pt x="39" y="71"/>
                    <a:pt x="94" y="191"/>
                    <a:pt x="94" y="191"/>
                  </a:cubicBezTo>
                  <a:cubicBezTo>
                    <a:pt x="94" y="191"/>
                    <a:pt x="26" y="73"/>
                    <a:pt x="0" y="22"/>
                  </a:cubicBezTo>
                  <a:cubicBezTo>
                    <a:pt x="0" y="23"/>
                    <a:pt x="0" y="22"/>
                    <a:pt x="0" y="2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sp>
          <p:nvSpPr>
            <p:cNvPr id="44" name="Freeform 37"/>
            <p:cNvSpPr/>
            <p:nvPr/>
          </p:nvSpPr>
          <p:spPr bwMode="auto">
            <a:xfrm>
              <a:off x="7391139" y="3074194"/>
              <a:ext cx="109538" cy="177800"/>
            </a:xfrm>
            <a:custGeom>
              <a:avLst/>
              <a:gdLst>
                <a:gd name="T0" fmla="*/ 0 w 101"/>
                <a:gd name="T1" fmla="*/ 0 h 164"/>
                <a:gd name="T2" fmla="*/ 26029 w 101"/>
                <a:gd name="T3" fmla="*/ 27104 h 164"/>
                <a:gd name="T4" fmla="*/ 27113 w 101"/>
                <a:gd name="T5" fmla="*/ 10841 h 164"/>
                <a:gd name="T6" fmla="*/ 109538 w 101"/>
                <a:gd name="T7" fmla="*/ 177800 h 164"/>
                <a:gd name="T8" fmla="*/ 0 w 101"/>
                <a:gd name="T9" fmla="*/ 0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64">
                  <a:moveTo>
                    <a:pt x="0" y="0"/>
                  </a:moveTo>
                  <a:cubicBezTo>
                    <a:pt x="9" y="7"/>
                    <a:pt x="17" y="15"/>
                    <a:pt x="24" y="25"/>
                  </a:cubicBezTo>
                  <a:cubicBezTo>
                    <a:pt x="24" y="20"/>
                    <a:pt x="25" y="15"/>
                    <a:pt x="25" y="10"/>
                  </a:cubicBezTo>
                  <a:cubicBezTo>
                    <a:pt x="59" y="79"/>
                    <a:pt x="101" y="164"/>
                    <a:pt x="101" y="164"/>
                  </a:cubicBezTo>
                  <a:cubicBezTo>
                    <a:pt x="101" y="164"/>
                    <a:pt x="38" y="63"/>
                    <a:pt x="0"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85">
                <a:solidFill>
                  <a:schemeClr val="tx1">
                    <a:lumMod val="75000"/>
                    <a:lumOff val="25000"/>
                  </a:schemeClr>
                </a:solidFill>
              </a:endParaRPr>
            </a:p>
          </p:txBody>
        </p:sp>
      </p:grpSp>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4"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93225" y="1979746"/>
            <a:ext cx="5854310" cy="4524315"/>
          </a:xfrm>
          <a:prstGeom prst="rect">
            <a:avLst/>
          </a:prstGeom>
        </p:spPr>
        <p:txBody>
          <a:bodyPr wrap="square">
            <a:spAutoFit/>
          </a:bodyPr>
          <a:lstStyle/>
          <a:p>
            <a:r>
              <a:rPr lang="en-US" altLang="zh-CN" dirty="0"/>
              <a:t>(</a:t>
            </a:r>
            <a:r>
              <a:rPr lang="zh-CN" altLang="zh-CN" dirty="0"/>
              <a:t>三</a:t>
            </a:r>
            <a:r>
              <a:rPr lang="en-US" altLang="zh-CN" dirty="0"/>
              <a:t>)</a:t>
            </a:r>
            <a:r>
              <a:rPr lang="zh-CN" altLang="zh-CN" dirty="0"/>
              <a:t>沃尔评分法的基本步骤</a:t>
            </a:r>
            <a:endParaRPr lang="en-US" altLang="zh-CN" dirty="0"/>
          </a:p>
          <a:p>
            <a:endParaRPr lang="zh-CN" altLang="zh-CN" dirty="0"/>
          </a:p>
          <a:p>
            <a:r>
              <a:rPr lang="zh-CN" altLang="zh-CN" dirty="0"/>
              <a:t>尽管原始的沃尔评分法存在着上述缺陷</a:t>
            </a:r>
            <a:r>
              <a:rPr lang="en-US" altLang="zh-CN" dirty="0"/>
              <a:t>,</a:t>
            </a:r>
            <a:r>
              <a:rPr lang="zh-CN" altLang="zh-CN" dirty="0"/>
              <a:t>但它在实践中仍被广泛应用并得到不断的改进和发展。在社会发展的不同阶段和不同环境中</a:t>
            </a:r>
            <a:r>
              <a:rPr lang="en-US" altLang="zh-CN" dirty="0"/>
              <a:t>,</a:t>
            </a:r>
            <a:r>
              <a:rPr lang="zh-CN" altLang="zh-CN" dirty="0"/>
              <a:t>人们应用沃尔评分法时所选择的财务比率不断地变化</a:t>
            </a:r>
            <a:r>
              <a:rPr lang="en-US" altLang="zh-CN" dirty="0"/>
              <a:t>,</a:t>
            </a:r>
            <a:r>
              <a:rPr lang="zh-CN" altLang="zh-CN" dirty="0"/>
              <a:t>各个比率的权重不断地修正</a:t>
            </a:r>
            <a:r>
              <a:rPr lang="en-US" altLang="zh-CN" dirty="0"/>
              <a:t>,</a:t>
            </a:r>
            <a:r>
              <a:rPr lang="zh-CN" altLang="zh-CN" dirty="0"/>
              <a:t>各个比率的标准值不断地调整</a:t>
            </a:r>
            <a:r>
              <a:rPr lang="en-US" altLang="zh-CN" dirty="0"/>
              <a:t>,</a:t>
            </a:r>
            <a:r>
              <a:rPr lang="zh-CN" altLang="zh-CN" dirty="0"/>
              <a:t>评分方法不断地改进</a:t>
            </a:r>
            <a:r>
              <a:rPr lang="en-US" altLang="zh-CN" dirty="0"/>
              <a:t>,</a:t>
            </a:r>
            <a:r>
              <a:rPr lang="zh-CN" altLang="zh-CN" dirty="0"/>
              <a:t>但是沃尔评分法的基本思路始终没有改变</a:t>
            </a:r>
            <a:r>
              <a:rPr lang="en-US" altLang="zh-CN" dirty="0"/>
              <a:t>,</a:t>
            </a:r>
            <a:r>
              <a:rPr lang="zh-CN" altLang="zh-CN" dirty="0"/>
              <a:t>其应用的基本步骤也没有发生大的变化。</a:t>
            </a:r>
            <a:endParaRPr lang="en-US" altLang="zh-CN" dirty="0"/>
          </a:p>
          <a:p>
            <a:endParaRPr lang="en-US" altLang="zh-CN" dirty="0"/>
          </a:p>
          <a:p>
            <a:r>
              <a:rPr lang="zh-CN" altLang="zh-CN" dirty="0"/>
              <a:t>下面以东盛公司的资料演示沃尔评分法的基本步骤。</a:t>
            </a:r>
            <a:endParaRPr lang="zh-CN" altLang="zh-CN" dirty="0"/>
          </a:p>
          <a:p>
            <a:r>
              <a:rPr lang="en-US" altLang="zh-CN" dirty="0"/>
              <a:t>1.</a:t>
            </a:r>
            <a:r>
              <a:rPr lang="zh-CN" altLang="zh-CN" dirty="0"/>
              <a:t>选择评价指标并分配指标权重</a:t>
            </a:r>
            <a:endParaRPr lang="zh-CN" altLang="zh-CN" dirty="0"/>
          </a:p>
          <a:p>
            <a:r>
              <a:rPr lang="en-US" altLang="zh-CN" dirty="0"/>
              <a:t>2.</a:t>
            </a:r>
            <a:r>
              <a:rPr lang="zh-CN" altLang="zh-CN" dirty="0"/>
              <a:t>确定各项评价指标的标准值</a:t>
            </a:r>
            <a:endParaRPr lang="zh-CN" altLang="zh-CN" dirty="0"/>
          </a:p>
          <a:p>
            <a:r>
              <a:rPr lang="en-US" altLang="zh-CN" dirty="0"/>
              <a:t>3.</a:t>
            </a:r>
            <a:r>
              <a:rPr lang="zh-CN" altLang="zh-CN" dirty="0"/>
              <a:t>对各项评价指标记分并计算综合分数</a:t>
            </a:r>
            <a:endParaRPr lang="zh-CN" altLang="zh-CN" dirty="0"/>
          </a:p>
          <a:p>
            <a:r>
              <a:rPr lang="en-US" altLang="zh-CN" dirty="0"/>
              <a:t>4.</a:t>
            </a:r>
            <a:r>
              <a:rPr lang="zh-CN" altLang="zh-CN" dirty="0"/>
              <a:t>形成评价结果</a:t>
            </a:r>
            <a:endParaRPr lang="zh-CN" altLang="zh-CN" dirty="0"/>
          </a:p>
          <a:p>
            <a:endParaRPr lang="zh-CN" altLang="zh-CN" dirty="0"/>
          </a:p>
        </p:txBody>
      </p:sp>
      <p:grpSp>
        <p:nvGrpSpPr>
          <p:cNvPr id="6" name="组合 1174"/>
          <p:cNvGrpSpPr/>
          <p:nvPr/>
        </p:nvGrpSpPr>
        <p:grpSpPr bwMode="auto">
          <a:xfrm>
            <a:off x="7245846" y="2219514"/>
            <a:ext cx="4037779" cy="4044778"/>
            <a:chOff x="4636599" y="6645929"/>
            <a:chExt cx="1108102" cy="1108107"/>
          </a:xfrm>
        </p:grpSpPr>
        <p:sp>
          <p:nvSpPr>
            <p:cNvPr id="7" name="Oval 91"/>
            <p:cNvSpPr>
              <a:spLocks noChangeArrowheads="1"/>
            </p:cNvSpPr>
            <p:nvPr/>
          </p:nvSpPr>
          <p:spPr bwMode="auto">
            <a:xfrm>
              <a:off x="4636599" y="6645929"/>
              <a:ext cx="1108102"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8" name="Freeform 92"/>
            <p:cNvSpPr/>
            <p:nvPr/>
          </p:nvSpPr>
          <p:spPr bwMode="auto">
            <a:xfrm>
              <a:off x="4793873" y="7234311"/>
              <a:ext cx="341691" cy="313751"/>
            </a:xfrm>
            <a:custGeom>
              <a:avLst/>
              <a:gdLst>
                <a:gd name="T0" fmla="*/ 135921 w 181"/>
                <a:gd name="T1" fmla="*/ 11340 h 166"/>
                <a:gd name="T2" fmla="*/ 11327 w 181"/>
                <a:gd name="T3" fmla="*/ 177666 h 166"/>
                <a:gd name="T4" fmla="*/ 177453 w 181"/>
                <a:gd name="T5" fmla="*/ 302411 h 166"/>
                <a:gd name="T6" fmla="*/ 330364 w 181"/>
                <a:gd name="T7" fmla="*/ 105844 h 166"/>
                <a:gd name="T8" fmla="*/ 135921 w 181"/>
                <a:gd name="T9" fmla="*/ 1134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166">
                  <a:moveTo>
                    <a:pt x="72" y="6"/>
                  </a:moveTo>
                  <a:cubicBezTo>
                    <a:pt x="30" y="13"/>
                    <a:pt x="0" y="52"/>
                    <a:pt x="6" y="94"/>
                  </a:cubicBezTo>
                  <a:cubicBezTo>
                    <a:pt x="12" y="137"/>
                    <a:pt x="52" y="166"/>
                    <a:pt x="94" y="160"/>
                  </a:cubicBezTo>
                  <a:cubicBezTo>
                    <a:pt x="136" y="154"/>
                    <a:pt x="181" y="99"/>
                    <a:pt x="175" y="56"/>
                  </a:cubicBezTo>
                  <a:cubicBezTo>
                    <a:pt x="169" y="14"/>
                    <a:pt x="115" y="0"/>
                    <a:pt x="72" y="6"/>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93"/>
            <p:cNvSpPr/>
            <p:nvPr/>
          </p:nvSpPr>
          <p:spPr bwMode="auto">
            <a:xfrm>
              <a:off x="4823412" y="7119349"/>
              <a:ext cx="215553" cy="272237"/>
            </a:xfrm>
            <a:custGeom>
              <a:avLst/>
              <a:gdLst>
                <a:gd name="T0" fmla="*/ 160719 w 114"/>
                <a:gd name="T1" fmla="*/ 0 h 144"/>
                <a:gd name="T2" fmla="*/ 17017 w 114"/>
                <a:gd name="T3" fmla="*/ 196616 h 144"/>
                <a:gd name="T4" fmla="*/ 17017 w 114"/>
                <a:gd name="T5" fmla="*/ 260894 h 144"/>
                <a:gd name="T6" fmla="*/ 17017 w 114"/>
                <a:gd name="T7" fmla="*/ 260894 h 144"/>
                <a:gd name="T8" fmla="*/ 68069 w 114"/>
                <a:gd name="T9" fmla="*/ 253332 h 144"/>
                <a:gd name="T10" fmla="*/ 181518 w 114"/>
                <a:gd name="T11" fmla="*/ 98308 h 144"/>
                <a:gd name="T12" fmla="*/ 160719 w 114"/>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44">
                  <a:moveTo>
                    <a:pt x="85" y="0"/>
                  </a:moveTo>
                  <a:cubicBezTo>
                    <a:pt x="9" y="104"/>
                    <a:pt x="9" y="104"/>
                    <a:pt x="9" y="104"/>
                  </a:cubicBezTo>
                  <a:cubicBezTo>
                    <a:pt x="2" y="113"/>
                    <a:pt x="0" y="132"/>
                    <a:pt x="9" y="138"/>
                  </a:cubicBezTo>
                  <a:cubicBezTo>
                    <a:pt x="9" y="138"/>
                    <a:pt x="9" y="138"/>
                    <a:pt x="9" y="138"/>
                  </a:cubicBezTo>
                  <a:cubicBezTo>
                    <a:pt x="17" y="144"/>
                    <a:pt x="30" y="143"/>
                    <a:pt x="36" y="134"/>
                  </a:cubicBezTo>
                  <a:cubicBezTo>
                    <a:pt x="96" y="52"/>
                    <a:pt x="96" y="52"/>
                    <a:pt x="96" y="52"/>
                  </a:cubicBezTo>
                  <a:cubicBezTo>
                    <a:pt x="114" y="28"/>
                    <a:pt x="93" y="4"/>
                    <a:pt x="85"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94"/>
            <p:cNvSpPr/>
            <p:nvPr/>
          </p:nvSpPr>
          <p:spPr bwMode="auto">
            <a:xfrm>
              <a:off x="4959928" y="6728957"/>
              <a:ext cx="467830" cy="658637"/>
            </a:xfrm>
            <a:custGeom>
              <a:avLst/>
              <a:gdLst>
                <a:gd name="T0" fmla="*/ 98093 w 248"/>
                <a:gd name="T1" fmla="*/ 0 h 349"/>
                <a:gd name="T2" fmla="*/ 371623 w 248"/>
                <a:gd name="T3" fmla="*/ 0 h 349"/>
                <a:gd name="T4" fmla="*/ 467830 w 248"/>
                <a:gd name="T5" fmla="*/ 69827 h 349"/>
                <a:gd name="T6" fmla="*/ 467830 w 248"/>
                <a:gd name="T7" fmla="*/ 590697 h 349"/>
                <a:gd name="T8" fmla="*/ 371623 w 248"/>
                <a:gd name="T9" fmla="*/ 658637 h 349"/>
                <a:gd name="T10" fmla="*/ 98093 w 248"/>
                <a:gd name="T11" fmla="*/ 658637 h 349"/>
                <a:gd name="T12" fmla="*/ 0 w 248"/>
                <a:gd name="T13" fmla="*/ 590697 h 349"/>
                <a:gd name="T14" fmla="*/ 0 w 248"/>
                <a:gd name="T15" fmla="*/ 69827 h 349"/>
                <a:gd name="T16" fmla="*/ 98093 w 248"/>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 h="349">
                  <a:moveTo>
                    <a:pt x="52" y="0"/>
                  </a:moveTo>
                  <a:cubicBezTo>
                    <a:pt x="197" y="0"/>
                    <a:pt x="197" y="0"/>
                    <a:pt x="197" y="0"/>
                  </a:cubicBezTo>
                  <a:cubicBezTo>
                    <a:pt x="225" y="0"/>
                    <a:pt x="248" y="16"/>
                    <a:pt x="248" y="37"/>
                  </a:cubicBezTo>
                  <a:cubicBezTo>
                    <a:pt x="248" y="313"/>
                    <a:pt x="248" y="313"/>
                    <a:pt x="248" y="313"/>
                  </a:cubicBezTo>
                  <a:cubicBezTo>
                    <a:pt x="248" y="333"/>
                    <a:pt x="225" y="349"/>
                    <a:pt x="197" y="349"/>
                  </a:cubicBezTo>
                  <a:cubicBezTo>
                    <a:pt x="52" y="349"/>
                    <a:pt x="52" y="349"/>
                    <a:pt x="52" y="349"/>
                  </a:cubicBezTo>
                  <a:cubicBezTo>
                    <a:pt x="23" y="349"/>
                    <a:pt x="0" y="333"/>
                    <a:pt x="0" y="313"/>
                  </a:cubicBezTo>
                  <a:cubicBezTo>
                    <a:pt x="0" y="37"/>
                    <a:pt x="0" y="37"/>
                    <a:pt x="0" y="37"/>
                  </a:cubicBezTo>
                  <a:cubicBezTo>
                    <a:pt x="0" y="16"/>
                    <a:pt x="23" y="0"/>
                    <a:pt x="52" y="0"/>
                  </a:cubicBez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95"/>
            <p:cNvSpPr/>
            <p:nvPr/>
          </p:nvSpPr>
          <p:spPr bwMode="auto">
            <a:xfrm>
              <a:off x="4989467" y="6783245"/>
              <a:ext cx="410349" cy="543675"/>
            </a:xfrm>
            <a:custGeom>
              <a:avLst/>
              <a:gdLst>
                <a:gd name="T0" fmla="*/ 0 w 217"/>
                <a:gd name="T1" fmla="*/ 0 h 288"/>
                <a:gd name="T2" fmla="*/ 408458 w 217"/>
                <a:gd name="T3" fmla="*/ 0 h 288"/>
                <a:gd name="T4" fmla="*/ 410349 w 217"/>
                <a:gd name="T5" fmla="*/ 1888 h 288"/>
                <a:gd name="T6" fmla="*/ 410349 w 217"/>
                <a:gd name="T7" fmla="*/ 543675 h 288"/>
                <a:gd name="T8" fmla="*/ 408458 w 217"/>
                <a:gd name="T9" fmla="*/ 543675 h 288"/>
                <a:gd name="T10" fmla="*/ 0 w 217"/>
                <a:gd name="T11" fmla="*/ 543675 h 288"/>
                <a:gd name="T12" fmla="*/ 0 w 217"/>
                <a:gd name="T13" fmla="*/ 543675 h 288"/>
                <a:gd name="T14" fmla="*/ 0 w 217"/>
                <a:gd name="T15" fmla="*/ 1888 h 288"/>
                <a:gd name="T16" fmla="*/ 0 w 217"/>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288">
                  <a:moveTo>
                    <a:pt x="0" y="0"/>
                  </a:moveTo>
                  <a:cubicBezTo>
                    <a:pt x="216" y="0"/>
                    <a:pt x="216" y="0"/>
                    <a:pt x="216" y="0"/>
                  </a:cubicBezTo>
                  <a:cubicBezTo>
                    <a:pt x="217" y="0"/>
                    <a:pt x="217" y="0"/>
                    <a:pt x="217" y="1"/>
                  </a:cubicBezTo>
                  <a:cubicBezTo>
                    <a:pt x="217" y="288"/>
                    <a:pt x="217" y="288"/>
                    <a:pt x="217" y="288"/>
                  </a:cubicBezTo>
                  <a:cubicBezTo>
                    <a:pt x="217" y="288"/>
                    <a:pt x="217" y="288"/>
                    <a:pt x="216" y="288"/>
                  </a:cubicBezTo>
                  <a:cubicBezTo>
                    <a:pt x="0" y="288"/>
                    <a:pt x="0" y="288"/>
                    <a:pt x="0" y="288"/>
                  </a:cubicBezTo>
                  <a:cubicBezTo>
                    <a:pt x="0" y="288"/>
                    <a:pt x="0" y="288"/>
                    <a:pt x="0" y="288"/>
                  </a:cubicBezTo>
                  <a:cubicBezTo>
                    <a:pt x="0" y="1"/>
                    <a:pt x="0" y="1"/>
                    <a:pt x="0" y="1"/>
                  </a:cubicBezTo>
                  <a:cubicBezTo>
                    <a:pt x="0" y="0"/>
                    <a:pt x="0" y="0"/>
                    <a:pt x="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96"/>
            <p:cNvSpPr/>
            <p:nvPr/>
          </p:nvSpPr>
          <p:spPr bwMode="auto">
            <a:xfrm>
              <a:off x="5359899" y="7442680"/>
              <a:ext cx="245092" cy="231521"/>
            </a:xfrm>
            <a:custGeom>
              <a:avLst/>
              <a:gdLst>
                <a:gd name="T0" fmla="*/ 0 w 130"/>
                <a:gd name="T1" fmla="*/ 37646 h 123"/>
                <a:gd name="T2" fmla="*/ 82954 w 130"/>
                <a:gd name="T3" fmla="*/ 231521 h 123"/>
                <a:gd name="T4" fmla="*/ 113119 w 130"/>
                <a:gd name="T5" fmla="*/ 231521 h 123"/>
                <a:gd name="T6" fmla="*/ 245092 w 130"/>
                <a:gd name="T7" fmla="*/ 124231 h 123"/>
                <a:gd name="T8" fmla="*/ 194188 w 130"/>
                <a:gd name="T9" fmla="*/ 0 h 123"/>
                <a:gd name="T10" fmla="*/ 0 w 130"/>
                <a:gd name="T11" fmla="*/ 37646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23">
                  <a:moveTo>
                    <a:pt x="0" y="20"/>
                  </a:moveTo>
                  <a:cubicBezTo>
                    <a:pt x="44" y="123"/>
                    <a:pt x="44" y="123"/>
                    <a:pt x="44" y="123"/>
                  </a:cubicBezTo>
                  <a:cubicBezTo>
                    <a:pt x="60" y="123"/>
                    <a:pt x="60" y="123"/>
                    <a:pt x="60" y="123"/>
                  </a:cubicBezTo>
                  <a:cubicBezTo>
                    <a:pt x="86" y="108"/>
                    <a:pt x="110" y="89"/>
                    <a:pt x="130" y="66"/>
                  </a:cubicBezTo>
                  <a:cubicBezTo>
                    <a:pt x="103" y="0"/>
                    <a:pt x="103" y="0"/>
                    <a:pt x="103" y="0"/>
                  </a:cubicBezTo>
                  <a:lnTo>
                    <a:pt x="0" y="2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97"/>
            <p:cNvSpPr/>
            <p:nvPr/>
          </p:nvSpPr>
          <p:spPr bwMode="auto">
            <a:xfrm>
              <a:off x="5399816" y="7525708"/>
              <a:ext cx="224335" cy="173242"/>
            </a:xfrm>
            <a:custGeom>
              <a:avLst/>
              <a:gdLst>
                <a:gd name="T0" fmla="*/ 214909 w 119"/>
                <a:gd name="T1" fmla="*/ 0 h 92"/>
                <a:gd name="T2" fmla="*/ 224335 w 119"/>
                <a:gd name="T3" fmla="*/ 20714 h 92"/>
                <a:gd name="T4" fmla="*/ 32048 w 119"/>
                <a:gd name="T5" fmla="*/ 173242 h 92"/>
                <a:gd name="T6" fmla="*/ 0 w 119"/>
                <a:gd name="T7" fmla="*/ 86621 h 92"/>
                <a:gd name="T8" fmla="*/ 214909 w 119"/>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92">
                  <a:moveTo>
                    <a:pt x="114" y="0"/>
                  </a:moveTo>
                  <a:cubicBezTo>
                    <a:pt x="119" y="11"/>
                    <a:pt x="119" y="11"/>
                    <a:pt x="119" y="11"/>
                  </a:cubicBezTo>
                  <a:cubicBezTo>
                    <a:pt x="91" y="45"/>
                    <a:pt x="57" y="72"/>
                    <a:pt x="17" y="92"/>
                  </a:cubicBezTo>
                  <a:cubicBezTo>
                    <a:pt x="0" y="46"/>
                    <a:pt x="0" y="46"/>
                    <a:pt x="0" y="46"/>
                  </a:cubicBezTo>
                  <a:lnTo>
                    <a:pt x="114" y="0"/>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98"/>
            <p:cNvSpPr/>
            <p:nvPr/>
          </p:nvSpPr>
          <p:spPr bwMode="auto">
            <a:xfrm>
              <a:off x="5189852" y="7290994"/>
              <a:ext cx="205973" cy="240303"/>
            </a:xfrm>
            <a:custGeom>
              <a:avLst/>
              <a:gdLst>
                <a:gd name="T0" fmla="*/ 0 w 109"/>
                <a:gd name="T1" fmla="*/ 35951 h 127"/>
                <a:gd name="T2" fmla="*/ 94483 w 109"/>
                <a:gd name="T3" fmla="*/ 170293 h 127"/>
                <a:gd name="T4" fmla="*/ 188966 w 109"/>
                <a:gd name="T5" fmla="*/ 230842 h 127"/>
                <a:gd name="T6" fmla="*/ 168180 w 109"/>
                <a:gd name="T7" fmla="*/ 143803 h 127"/>
                <a:gd name="T8" fmla="*/ 94483 w 109"/>
                <a:gd name="T9" fmla="*/ 51088 h 127"/>
                <a:gd name="T10" fmla="*/ 0 w 109"/>
                <a:gd name="T11" fmla="*/ 35951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27">
                  <a:moveTo>
                    <a:pt x="0" y="19"/>
                  </a:moveTo>
                  <a:cubicBezTo>
                    <a:pt x="50" y="90"/>
                    <a:pt x="50" y="90"/>
                    <a:pt x="50" y="90"/>
                  </a:cubicBezTo>
                  <a:cubicBezTo>
                    <a:pt x="56" y="99"/>
                    <a:pt x="90" y="127"/>
                    <a:pt x="100" y="122"/>
                  </a:cubicBezTo>
                  <a:cubicBezTo>
                    <a:pt x="109" y="116"/>
                    <a:pt x="96" y="85"/>
                    <a:pt x="89" y="76"/>
                  </a:cubicBezTo>
                  <a:cubicBezTo>
                    <a:pt x="50" y="27"/>
                    <a:pt x="50" y="27"/>
                    <a:pt x="50" y="27"/>
                  </a:cubicBezTo>
                  <a:cubicBezTo>
                    <a:pt x="28" y="0"/>
                    <a:pt x="9" y="11"/>
                    <a:pt x="0" y="1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99"/>
            <p:cNvSpPr/>
            <p:nvPr/>
          </p:nvSpPr>
          <p:spPr bwMode="auto">
            <a:xfrm>
              <a:off x="5125984" y="7015564"/>
              <a:ext cx="462241" cy="562835"/>
            </a:xfrm>
            <a:custGeom>
              <a:avLst/>
              <a:gdLst>
                <a:gd name="T0" fmla="*/ 92448 w 245"/>
                <a:gd name="T1" fmla="*/ 43440 h 298"/>
                <a:gd name="T2" fmla="*/ 169803 w 245"/>
                <a:gd name="T3" fmla="*/ 217201 h 298"/>
                <a:gd name="T4" fmla="*/ 241497 w 245"/>
                <a:gd name="T5" fmla="*/ 211535 h 298"/>
                <a:gd name="T6" fmla="*/ 307532 w 245"/>
                <a:gd name="T7" fmla="*/ 194537 h 298"/>
                <a:gd name="T8" fmla="*/ 377340 w 245"/>
                <a:gd name="T9" fmla="*/ 192648 h 298"/>
                <a:gd name="T10" fmla="*/ 443374 w 245"/>
                <a:gd name="T11" fmla="*/ 339967 h 298"/>
                <a:gd name="T12" fmla="*/ 454694 w 245"/>
                <a:gd name="T13" fmla="*/ 474066 h 298"/>
                <a:gd name="T14" fmla="*/ 275458 w 245"/>
                <a:gd name="T15" fmla="*/ 536393 h 298"/>
                <a:gd name="T16" fmla="*/ 209423 w 245"/>
                <a:gd name="T17" fmla="*/ 483509 h 298"/>
                <a:gd name="T18" fmla="*/ 22640 w 245"/>
                <a:gd name="T19" fmla="*/ 73660 h 298"/>
                <a:gd name="T20" fmla="*/ 92448 w 245"/>
                <a:gd name="T21" fmla="*/ 4344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5" h="298">
                  <a:moveTo>
                    <a:pt x="49" y="23"/>
                  </a:moveTo>
                  <a:cubicBezTo>
                    <a:pt x="90" y="115"/>
                    <a:pt x="90" y="115"/>
                    <a:pt x="90" y="115"/>
                  </a:cubicBezTo>
                  <a:cubicBezTo>
                    <a:pt x="93" y="99"/>
                    <a:pt x="118" y="96"/>
                    <a:pt x="128" y="112"/>
                  </a:cubicBezTo>
                  <a:cubicBezTo>
                    <a:pt x="129" y="94"/>
                    <a:pt x="152" y="90"/>
                    <a:pt x="163" y="103"/>
                  </a:cubicBezTo>
                  <a:cubicBezTo>
                    <a:pt x="167" y="87"/>
                    <a:pt x="193" y="85"/>
                    <a:pt x="200" y="102"/>
                  </a:cubicBezTo>
                  <a:cubicBezTo>
                    <a:pt x="235" y="180"/>
                    <a:pt x="235" y="180"/>
                    <a:pt x="235" y="180"/>
                  </a:cubicBezTo>
                  <a:cubicBezTo>
                    <a:pt x="244" y="202"/>
                    <a:pt x="245" y="236"/>
                    <a:pt x="241" y="251"/>
                  </a:cubicBezTo>
                  <a:cubicBezTo>
                    <a:pt x="228" y="297"/>
                    <a:pt x="167" y="298"/>
                    <a:pt x="146" y="284"/>
                  </a:cubicBezTo>
                  <a:cubicBezTo>
                    <a:pt x="130" y="273"/>
                    <a:pt x="117" y="267"/>
                    <a:pt x="111" y="256"/>
                  </a:cubicBezTo>
                  <a:cubicBezTo>
                    <a:pt x="12" y="39"/>
                    <a:pt x="12" y="39"/>
                    <a:pt x="12" y="39"/>
                  </a:cubicBezTo>
                  <a:cubicBezTo>
                    <a:pt x="0" y="12"/>
                    <a:pt x="40" y="0"/>
                    <a:pt x="49" y="23"/>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00"/>
            <p:cNvSpPr>
              <a:spLocks noEditPoints="1"/>
            </p:cNvSpPr>
            <p:nvPr/>
          </p:nvSpPr>
          <p:spPr bwMode="auto">
            <a:xfrm>
              <a:off x="5296031" y="7204772"/>
              <a:ext cx="163661" cy="99794"/>
            </a:xfrm>
            <a:custGeom>
              <a:avLst/>
              <a:gdLst>
                <a:gd name="T0" fmla="*/ 163661 w 87"/>
                <a:gd name="T1" fmla="*/ 56487 h 53"/>
                <a:gd name="T2" fmla="*/ 139206 w 87"/>
                <a:gd name="T3" fmla="*/ 0 h 53"/>
                <a:gd name="T4" fmla="*/ 137325 w 87"/>
                <a:gd name="T5" fmla="*/ 5649 h 53"/>
                <a:gd name="T6" fmla="*/ 131681 w 87"/>
                <a:gd name="T7" fmla="*/ 0 h 53"/>
                <a:gd name="T8" fmla="*/ 163661 w 87"/>
                <a:gd name="T9" fmla="*/ 56487 h 53"/>
                <a:gd name="T10" fmla="*/ 0 w 87"/>
                <a:gd name="T11" fmla="*/ 28244 h 53"/>
                <a:gd name="T12" fmla="*/ 1881 w 87"/>
                <a:gd name="T13" fmla="*/ 20712 h 53"/>
                <a:gd name="T14" fmla="*/ 33861 w 87"/>
                <a:gd name="T15" fmla="*/ 99794 h 53"/>
                <a:gd name="T16" fmla="*/ 0 w 87"/>
                <a:gd name="T17" fmla="*/ 28244 h 53"/>
                <a:gd name="T18" fmla="*/ 0 w 87"/>
                <a:gd name="T19" fmla="*/ 28244 h 53"/>
                <a:gd name="T20" fmla="*/ 62078 w 87"/>
                <a:gd name="T21" fmla="*/ 11297 h 53"/>
                <a:gd name="T22" fmla="*/ 71484 w 87"/>
                <a:gd name="T23" fmla="*/ 22595 h 53"/>
                <a:gd name="T24" fmla="*/ 71484 w 87"/>
                <a:gd name="T25" fmla="*/ 16946 h 53"/>
                <a:gd name="T26" fmla="*/ 99702 w 87"/>
                <a:gd name="T27" fmla="*/ 80965 h 53"/>
                <a:gd name="T28" fmla="*/ 62078 w 87"/>
                <a:gd name="T29" fmla="*/ 1129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53">
                  <a:moveTo>
                    <a:pt x="87" y="30"/>
                  </a:moveTo>
                  <a:cubicBezTo>
                    <a:pt x="87" y="30"/>
                    <a:pt x="80" y="14"/>
                    <a:pt x="74" y="0"/>
                  </a:cubicBezTo>
                  <a:cubicBezTo>
                    <a:pt x="74" y="1"/>
                    <a:pt x="74" y="2"/>
                    <a:pt x="73" y="3"/>
                  </a:cubicBezTo>
                  <a:cubicBezTo>
                    <a:pt x="72" y="2"/>
                    <a:pt x="71" y="1"/>
                    <a:pt x="70" y="0"/>
                  </a:cubicBezTo>
                  <a:cubicBezTo>
                    <a:pt x="78" y="13"/>
                    <a:pt x="87" y="30"/>
                    <a:pt x="87" y="30"/>
                  </a:cubicBezTo>
                  <a:close/>
                  <a:moveTo>
                    <a:pt x="0" y="15"/>
                  </a:moveTo>
                  <a:cubicBezTo>
                    <a:pt x="0" y="13"/>
                    <a:pt x="1" y="12"/>
                    <a:pt x="1" y="11"/>
                  </a:cubicBezTo>
                  <a:cubicBezTo>
                    <a:pt x="8" y="26"/>
                    <a:pt x="18" y="53"/>
                    <a:pt x="18" y="53"/>
                  </a:cubicBezTo>
                  <a:cubicBezTo>
                    <a:pt x="18" y="53"/>
                    <a:pt x="5" y="27"/>
                    <a:pt x="0" y="15"/>
                  </a:cubicBezTo>
                  <a:cubicBezTo>
                    <a:pt x="0" y="16"/>
                    <a:pt x="0" y="15"/>
                    <a:pt x="0" y="15"/>
                  </a:cubicBezTo>
                  <a:close/>
                  <a:moveTo>
                    <a:pt x="33" y="6"/>
                  </a:moveTo>
                  <a:cubicBezTo>
                    <a:pt x="35" y="8"/>
                    <a:pt x="36" y="10"/>
                    <a:pt x="38" y="12"/>
                  </a:cubicBezTo>
                  <a:cubicBezTo>
                    <a:pt x="38" y="11"/>
                    <a:pt x="38" y="10"/>
                    <a:pt x="38" y="9"/>
                  </a:cubicBezTo>
                  <a:cubicBezTo>
                    <a:pt x="45" y="24"/>
                    <a:pt x="53" y="43"/>
                    <a:pt x="53" y="43"/>
                  </a:cubicBezTo>
                  <a:cubicBezTo>
                    <a:pt x="53" y="43"/>
                    <a:pt x="40" y="20"/>
                    <a:pt x="33" y="6"/>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01"/>
            <p:cNvSpPr/>
            <p:nvPr/>
          </p:nvSpPr>
          <p:spPr bwMode="auto">
            <a:xfrm>
              <a:off x="5236954" y="7310154"/>
              <a:ext cx="60674" cy="106180"/>
            </a:xfrm>
            <a:custGeom>
              <a:avLst/>
              <a:gdLst>
                <a:gd name="T0" fmla="*/ 15169 w 32"/>
                <a:gd name="T1" fmla="*/ 5688 h 56"/>
                <a:gd name="T2" fmla="*/ 60674 w 32"/>
                <a:gd name="T3" fmla="*/ 106180 h 56"/>
                <a:gd name="T4" fmla="*/ 0 w 32"/>
                <a:gd name="T5" fmla="*/ 0 h 56"/>
                <a:gd name="T6" fmla="*/ 15169 w 32"/>
                <a:gd name="T7" fmla="*/ 5688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56">
                  <a:moveTo>
                    <a:pt x="8" y="3"/>
                  </a:moveTo>
                  <a:cubicBezTo>
                    <a:pt x="32" y="56"/>
                    <a:pt x="32" y="56"/>
                    <a:pt x="32" y="56"/>
                  </a:cubicBezTo>
                  <a:cubicBezTo>
                    <a:pt x="0" y="0"/>
                    <a:pt x="0" y="0"/>
                    <a:pt x="0" y="0"/>
                  </a:cubicBezTo>
                  <a:cubicBezTo>
                    <a:pt x="2" y="0"/>
                    <a:pt x="5" y="1"/>
                    <a:pt x="8" y="3"/>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02"/>
            <p:cNvSpPr/>
            <p:nvPr/>
          </p:nvSpPr>
          <p:spPr bwMode="auto">
            <a:xfrm>
              <a:off x="4748367" y="7362845"/>
              <a:ext cx="261857" cy="292994"/>
            </a:xfrm>
            <a:custGeom>
              <a:avLst/>
              <a:gdLst>
                <a:gd name="T0" fmla="*/ 120550 w 328"/>
                <a:gd name="T1" fmla="*/ 0 h 367"/>
                <a:gd name="T2" fmla="*/ 0 w 328"/>
                <a:gd name="T3" fmla="*/ 166057 h 367"/>
                <a:gd name="T4" fmla="*/ 137315 w 328"/>
                <a:gd name="T5" fmla="*/ 292994 h 367"/>
                <a:gd name="T6" fmla="*/ 261857 w 328"/>
                <a:gd name="T7" fmla="*/ 124542 h 367"/>
                <a:gd name="T8" fmla="*/ 120550 w 328"/>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67">
                  <a:moveTo>
                    <a:pt x="151" y="0"/>
                  </a:moveTo>
                  <a:lnTo>
                    <a:pt x="0" y="208"/>
                  </a:lnTo>
                  <a:lnTo>
                    <a:pt x="172" y="367"/>
                  </a:lnTo>
                  <a:lnTo>
                    <a:pt x="328" y="156"/>
                  </a:lnTo>
                  <a:lnTo>
                    <a:pt x="151"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03"/>
            <p:cNvSpPr/>
            <p:nvPr/>
          </p:nvSpPr>
          <p:spPr bwMode="auto">
            <a:xfrm>
              <a:off x="4737190" y="7481799"/>
              <a:ext cx="199586" cy="185217"/>
            </a:xfrm>
            <a:custGeom>
              <a:avLst/>
              <a:gdLst>
                <a:gd name="T0" fmla="*/ 26360 w 106"/>
                <a:gd name="T1" fmla="*/ 0 h 98"/>
                <a:gd name="T2" fmla="*/ 0 w 106"/>
                <a:gd name="T3" fmla="*/ 34019 h 98"/>
                <a:gd name="T4" fmla="*/ 158162 w 106"/>
                <a:gd name="T5" fmla="*/ 185217 h 98"/>
                <a:gd name="T6" fmla="*/ 199586 w 106"/>
                <a:gd name="T7" fmla="*/ 126628 h 98"/>
                <a:gd name="T8" fmla="*/ 26360 w 106"/>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98">
                  <a:moveTo>
                    <a:pt x="14" y="0"/>
                  </a:moveTo>
                  <a:cubicBezTo>
                    <a:pt x="0" y="18"/>
                    <a:pt x="0" y="18"/>
                    <a:pt x="0" y="18"/>
                  </a:cubicBezTo>
                  <a:cubicBezTo>
                    <a:pt x="22" y="50"/>
                    <a:pt x="51" y="77"/>
                    <a:pt x="84" y="98"/>
                  </a:cubicBezTo>
                  <a:cubicBezTo>
                    <a:pt x="106" y="67"/>
                    <a:pt x="106" y="67"/>
                    <a:pt x="106" y="67"/>
                  </a:cubicBezTo>
                  <a:lnTo>
                    <a:pt x="14" y="0"/>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04"/>
            <p:cNvSpPr/>
            <p:nvPr/>
          </p:nvSpPr>
          <p:spPr bwMode="auto">
            <a:xfrm>
              <a:off x="4808243" y="7304566"/>
              <a:ext cx="185216" cy="177233"/>
            </a:xfrm>
            <a:custGeom>
              <a:avLst/>
              <a:gdLst>
                <a:gd name="T0" fmla="*/ 41579 w 98"/>
                <a:gd name="T1" fmla="*/ 15084 h 94"/>
                <a:gd name="T2" fmla="*/ 28349 w 98"/>
                <a:gd name="T3" fmla="*/ 115013 h 94"/>
                <a:gd name="T4" fmla="*/ 143637 w 98"/>
                <a:gd name="T5" fmla="*/ 162149 h 94"/>
                <a:gd name="T6" fmla="*/ 158757 w 98"/>
                <a:gd name="T7" fmla="*/ 62220 h 94"/>
                <a:gd name="T8" fmla="*/ 41579 w 98"/>
                <a:gd name="T9" fmla="*/ 1508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94">
                  <a:moveTo>
                    <a:pt x="22" y="8"/>
                  </a:moveTo>
                  <a:cubicBezTo>
                    <a:pt x="3" y="15"/>
                    <a:pt x="0" y="39"/>
                    <a:pt x="15" y="61"/>
                  </a:cubicBezTo>
                  <a:cubicBezTo>
                    <a:pt x="29" y="82"/>
                    <a:pt x="57" y="94"/>
                    <a:pt x="76" y="86"/>
                  </a:cubicBezTo>
                  <a:cubicBezTo>
                    <a:pt x="95" y="79"/>
                    <a:pt x="98" y="55"/>
                    <a:pt x="84" y="33"/>
                  </a:cubicBezTo>
                  <a:cubicBezTo>
                    <a:pt x="69" y="11"/>
                    <a:pt x="42" y="0"/>
                    <a:pt x="22" y="8"/>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05"/>
            <p:cNvSpPr/>
            <p:nvPr/>
          </p:nvSpPr>
          <p:spPr bwMode="auto">
            <a:xfrm>
              <a:off x="4801058" y="7321331"/>
              <a:ext cx="181224" cy="179628"/>
            </a:xfrm>
            <a:custGeom>
              <a:avLst/>
              <a:gdLst>
                <a:gd name="T0" fmla="*/ 43418 w 96"/>
                <a:gd name="T1" fmla="*/ 17017 h 95"/>
                <a:gd name="T2" fmla="*/ 26429 w 96"/>
                <a:gd name="T3" fmla="*/ 122903 h 95"/>
                <a:gd name="T4" fmla="*/ 137806 w 96"/>
                <a:gd name="T5" fmla="*/ 160720 h 95"/>
                <a:gd name="T6" fmla="*/ 154796 w 96"/>
                <a:gd name="T7" fmla="*/ 56725 h 95"/>
                <a:gd name="T8" fmla="*/ 43418 w 96"/>
                <a:gd name="T9" fmla="*/ 17017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5">
                  <a:moveTo>
                    <a:pt x="23" y="9"/>
                  </a:moveTo>
                  <a:cubicBezTo>
                    <a:pt x="4" y="19"/>
                    <a:pt x="0" y="44"/>
                    <a:pt x="14" y="65"/>
                  </a:cubicBezTo>
                  <a:cubicBezTo>
                    <a:pt x="28" y="85"/>
                    <a:pt x="54" y="95"/>
                    <a:pt x="73" y="85"/>
                  </a:cubicBezTo>
                  <a:cubicBezTo>
                    <a:pt x="92" y="75"/>
                    <a:pt x="96" y="51"/>
                    <a:pt x="82" y="30"/>
                  </a:cubicBezTo>
                  <a:cubicBezTo>
                    <a:pt x="68" y="9"/>
                    <a:pt x="42" y="0"/>
                    <a:pt x="23" y="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06"/>
            <p:cNvSpPr/>
            <p:nvPr/>
          </p:nvSpPr>
          <p:spPr bwMode="auto">
            <a:xfrm>
              <a:off x="4810638" y="7116156"/>
              <a:ext cx="214755" cy="273035"/>
            </a:xfrm>
            <a:custGeom>
              <a:avLst/>
              <a:gdLst>
                <a:gd name="T0" fmla="*/ 160124 w 114"/>
                <a:gd name="T1" fmla="*/ 0 h 145"/>
                <a:gd name="T2" fmla="*/ 16954 w 114"/>
                <a:gd name="T3" fmla="*/ 195832 h 145"/>
                <a:gd name="T4" fmla="*/ 16954 w 114"/>
                <a:gd name="T5" fmla="*/ 259854 h 145"/>
                <a:gd name="T6" fmla="*/ 16954 w 114"/>
                <a:gd name="T7" fmla="*/ 259854 h 145"/>
                <a:gd name="T8" fmla="*/ 67817 w 114"/>
                <a:gd name="T9" fmla="*/ 252322 h 145"/>
                <a:gd name="T10" fmla="*/ 180846 w 114"/>
                <a:gd name="T11" fmla="*/ 97916 h 145"/>
                <a:gd name="T12" fmla="*/ 160124 w 114"/>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45">
                  <a:moveTo>
                    <a:pt x="85" y="0"/>
                  </a:moveTo>
                  <a:cubicBezTo>
                    <a:pt x="9" y="104"/>
                    <a:pt x="9" y="104"/>
                    <a:pt x="9" y="104"/>
                  </a:cubicBezTo>
                  <a:cubicBezTo>
                    <a:pt x="2" y="113"/>
                    <a:pt x="0" y="132"/>
                    <a:pt x="9" y="138"/>
                  </a:cubicBezTo>
                  <a:cubicBezTo>
                    <a:pt x="9" y="138"/>
                    <a:pt x="9" y="138"/>
                    <a:pt x="9" y="138"/>
                  </a:cubicBezTo>
                  <a:cubicBezTo>
                    <a:pt x="17" y="145"/>
                    <a:pt x="30" y="143"/>
                    <a:pt x="36" y="134"/>
                  </a:cubicBezTo>
                  <a:cubicBezTo>
                    <a:pt x="96" y="52"/>
                    <a:pt x="96" y="52"/>
                    <a:pt x="96" y="52"/>
                  </a:cubicBezTo>
                  <a:cubicBezTo>
                    <a:pt x="114" y="28"/>
                    <a:pt x="93" y="4"/>
                    <a:pt x="85" y="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5" y="1447666"/>
            <a:ext cx="6094358" cy="46037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六、企业综合绩效评价</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93224" y="1979746"/>
            <a:ext cx="11205551" cy="4199868"/>
          </a:xfrm>
          <a:prstGeom prst="rect">
            <a:avLst/>
          </a:prstGeom>
        </p:spPr>
        <p:txBody>
          <a:bodyPr wrap="square">
            <a:spAutoFit/>
          </a:bodyPr>
          <a:lstStyle/>
          <a:p>
            <a:pPr algn="just">
              <a:lnSpc>
                <a:spcPct val="150000"/>
              </a:lnSpc>
            </a:pPr>
            <a:r>
              <a:rPr lang="en-US" altLang="zh-CN" dirty="0"/>
              <a:t>(</a:t>
            </a:r>
            <a:r>
              <a:rPr lang="zh-CN" altLang="zh-CN" dirty="0"/>
              <a:t>一</a:t>
            </a:r>
            <a:r>
              <a:rPr lang="en-US" altLang="zh-CN" dirty="0"/>
              <a:t>)</a:t>
            </a:r>
            <a:r>
              <a:rPr lang="zh-CN" altLang="zh-CN" dirty="0"/>
              <a:t>企业综合绩效评价体系</a:t>
            </a:r>
            <a:endParaRPr lang="en-US" altLang="zh-CN" dirty="0"/>
          </a:p>
          <a:p>
            <a:pPr algn="just">
              <a:lnSpc>
                <a:spcPct val="150000"/>
              </a:lnSpc>
            </a:pPr>
            <a:endParaRPr lang="zh-CN" altLang="zh-CN" dirty="0"/>
          </a:p>
          <a:p>
            <a:pPr algn="just">
              <a:lnSpc>
                <a:spcPct val="150000"/>
              </a:lnSpc>
            </a:pPr>
            <a:r>
              <a:rPr lang="zh-CN" altLang="zh-CN" dirty="0"/>
              <a:t>综合绩效评价以投入产出分析为基本方法</a:t>
            </a:r>
            <a:r>
              <a:rPr lang="en-US" altLang="zh-CN" dirty="0"/>
              <a:t>,</a:t>
            </a:r>
            <a:r>
              <a:rPr lang="zh-CN" altLang="zh-CN" dirty="0"/>
              <a:t>运用数理统计和运筹学的方法</a:t>
            </a:r>
            <a:r>
              <a:rPr lang="en-US" altLang="zh-CN" dirty="0"/>
              <a:t>,</a:t>
            </a:r>
            <a:r>
              <a:rPr lang="zh-CN" altLang="zh-CN" dirty="0"/>
              <a:t>通过建立综合评价指标体系</a:t>
            </a:r>
            <a:r>
              <a:rPr lang="en-US" altLang="zh-CN" dirty="0"/>
              <a:t>,</a:t>
            </a:r>
            <a:r>
              <a:rPr lang="zh-CN" altLang="zh-CN" dirty="0"/>
              <a:t>对照相应行业评价标准</a:t>
            </a:r>
            <a:r>
              <a:rPr lang="en-US" altLang="zh-CN" dirty="0"/>
              <a:t>,</a:t>
            </a:r>
            <a:r>
              <a:rPr lang="zh-CN" altLang="zh-CN" dirty="0"/>
              <a:t>定量分析与定性分析相结合</a:t>
            </a:r>
            <a:r>
              <a:rPr lang="en-US" altLang="zh-CN" dirty="0"/>
              <a:t>,</a:t>
            </a:r>
            <a:r>
              <a:rPr lang="zh-CN" altLang="zh-CN" dirty="0"/>
              <a:t>对企业特定经营期间的盈利能力、资产质量、债务风险、经营增长以及管理状况等进行综合评判。</a:t>
            </a:r>
            <a:endParaRPr lang="zh-CN" altLang="zh-CN" dirty="0"/>
          </a:p>
          <a:p>
            <a:pPr algn="just">
              <a:lnSpc>
                <a:spcPct val="150000"/>
              </a:lnSpc>
            </a:pPr>
            <a:r>
              <a:rPr lang="zh-CN" altLang="zh-CN" dirty="0"/>
              <a:t>《企业财务通则》第六十七条规定</a:t>
            </a:r>
            <a:r>
              <a:rPr lang="en-US" altLang="zh-CN" dirty="0"/>
              <a:t>:</a:t>
            </a:r>
            <a:r>
              <a:rPr lang="zh-CN" altLang="zh-CN" dirty="0"/>
              <a:t>“主管财政机关应当建立健全企业财务评价体系</a:t>
            </a:r>
            <a:r>
              <a:rPr lang="en-US" altLang="zh-CN" dirty="0"/>
              <a:t>,</a:t>
            </a:r>
            <a:r>
              <a:rPr lang="zh-CN" altLang="zh-CN" dirty="0"/>
              <a:t>主要评估企业内部财务控制的有效性</a:t>
            </a:r>
            <a:r>
              <a:rPr lang="en-US" altLang="zh-CN" dirty="0"/>
              <a:t>,</a:t>
            </a:r>
            <a:r>
              <a:rPr lang="zh-CN" altLang="zh-CN" dirty="0"/>
              <a:t>评价企业的偿债能力、盈利能力、资产营运能力、发展能力和社会贡献。评估和评价的结果可以通过适当方式向社会发布。”</a:t>
            </a:r>
            <a:endParaRPr lang="zh-CN" altLang="zh-CN" dirty="0"/>
          </a:p>
          <a:p>
            <a:pPr algn="just">
              <a:lnSpc>
                <a:spcPct val="150000"/>
              </a:lnSpc>
            </a:pPr>
            <a:r>
              <a:rPr lang="zh-CN" altLang="zh-CN" dirty="0"/>
              <a:t>企业综合绩效评价指标及权重表如表</a:t>
            </a:r>
            <a:r>
              <a:rPr lang="en-US" altLang="zh-CN" dirty="0"/>
              <a:t>9-9</a:t>
            </a:r>
            <a:r>
              <a:rPr lang="zh-CN" altLang="zh-CN" dirty="0"/>
              <a:t>所示</a:t>
            </a:r>
            <a:r>
              <a:rPr lang="en-US" altLang="zh-CN" dirty="0"/>
              <a:t>,</a:t>
            </a:r>
            <a:r>
              <a:rPr lang="zh-CN" altLang="zh-CN" dirty="0"/>
              <a:t>该体系共</a:t>
            </a:r>
            <a:r>
              <a:rPr lang="en-US" altLang="zh-CN" dirty="0"/>
              <a:t>4</a:t>
            </a:r>
            <a:r>
              <a:rPr lang="zh-CN" altLang="zh-CN" dirty="0"/>
              <a:t>项评价内容、</a:t>
            </a:r>
            <a:r>
              <a:rPr lang="en-US" altLang="zh-CN" dirty="0"/>
              <a:t>30</a:t>
            </a:r>
            <a:r>
              <a:rPr lang="zh-CN" altLang="zh-CN" dirty="0"/>
              <a:t>项指标</a:t>
            </a:r>
            <a:r>
              <a:rPr lang="en-US" altLang="zh-CN" dirty="0"/>
              <a:t>,</a:t>
            </a:r>
            <a:r>
              <a:rPr lang="zh-CN" altLang="zh-CN" dirty="0"/>
              <a:t>包括定量指标</a:t>
            </a:r>
            <a:r>
              <a:rPr lang="en-US" altLang="zh-CN" dirty="0"/>
              <a:t>22</a:t>
            </a:r>
            <a:r>
              <a:rPr lang="zh-CN" altLang="zh-CN" dirty="0"/>
              <a:t>项</a:t>
            </a:r>
            <a:r>
              <a:rPr lang="en-US" altLang="zh-CN" dirty="0"/>
              <a:t>(</a:t>
            </a:r>
            <a:r>
              <a:rPr lang="zh-CN" altLang="zh-CN" dirty="0"/>
              <a:t>财务绩效</a:t>
            </a:r>
            <a:r>
              <a:rPr lang="en-US" altLang="zh-CN" dirty="0"/>
              <a:t>),</a:t>
            </a:r>
            <a:r>
              <a:rPr lang="zh-CN" altLang="zh-CN" dirty="0"/>
              <a:t>定性指标</a:t>
            </a:r>
            <a:r>
              <a:rPr lang="en-US" altLang="zh-CN" dirty="0"/>
              <a:t>8</a:t>
            </a:r>
            <a:r>
              <a:rPr lang="zh-CN" altLang="zh-CN" dirty="0"/>
              <a:t>项</a:t>
            </a:r>
            <a:r>
              <a:rPr lang="en-US" altLang="zh-CN" dirty="0"/>
              <a:t>(</a:t>
            </a:r>
            <a:r>
              <a:rPr lang="zh-CN" altLang="zh-CN" dirty="0"/>
              <a:t>管理绩效</a:t>
            </a:r>
            <a:r>
              <a:rPr lang="en-US" altLang="zh-CN" dirty="0"/>
              <a:t>),</a:t>
            </a:r>
            <a:r>
              <a:rPr lang="zh-CN" altLang="zh-CN" dirty="0"/>
              <a:t>并根据各项指标的重要程度分别给定了相应的权数。其中</a:t>
            </a:r>
            <a:r>
              <a:rPr lang="en-US" altLang="zh-CN" dirty="0"/>
              <a:t>,</a:t>
            </a:r>
            <a:r>
              <a:rPr lang="zh-CN" altLang="zh-CN" dirty="0"/>
              <a:t>指标权重实行百分制。</a:t>
            </a:r>
            <a:endParaRPr lang="zh-CN" altLang="zh-CN" dirty="0"/>
          </a:p>
        </p:txBody>
      </p:sp>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93224" y="1465421"/>
            <a:ext cx="6094358" cy="46037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六、企业综合绩效评价</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93225" y="1979746"/>
            <a:ext cx="4886644" cy="2862322"/>
          </a:xfrm>
          <a:prstGeom prst="rect">
            <a:avLst/>
          </a:prstGeom>
        </p:spPr>
        <p:txBody>
          <a:bodyPr wrap="square">
            <a:spAutoFit/>
          </a:bodyPr>
          <a:lstStyle/>
          <a:p>
            <a:r>
              <a:rPr lang="en-US" altLang="zh-CN" dirty="0"/>
              <a:t>(</a:t>
            </a:r>
            <a:r>
              <a:rPr lang="zh-CN" altLang="zh-CN" dirty="0"/>
              <a:t>二</a:t>
            </a:r>
            <a:r>
              <a:rPr lang="en-US" altLang="zh-CN" dirty="0"/>
              <a:t>)</a:t>
            </a:r>
            <a:r>
              <a:rPr lang="zh-CN" altLang="zh-CN" dirty="0"/>
              <a:t>企业综合绩效评价计分方法</a:t>
            </a:r>
            <a:endParaRPr lang="en-US" altLang="zh-CN" dirty="0"/>
          </a:p>
          <a:p>
            <a:endParaRPr lang="zh-CN" altLang="zh-CN" dirty="0"/>
          </a:p>
          <a:p>
            <a:r>
              <a:rPr lang="zh-CN" altLang="zh-CN" dirty="0"/>
              <a:t>企业综合绩效评价计分方法采用功效系数法和综合分析判断法。其中</a:t>
            </a:r>
            <a:r>
              <a:rPr lang="en-US" altLang="zh-CN" dirty="0"/>
              <a:t>,</a:t>
            </a:r>
            <a:r>
              <a:rPr lang="zh-CN" altLang="zh-CN" dirty="0"/>
              <a:t>功效系数法用于财务绩效定量评价指标的计分</a:t>
            </a:r>
            <a:r>
              <a:rPr lang="en-US" altLang="zh-CN" dirty="0"/>
              <a:t>,</a:t>
            </a:r>
            <a:r>
              <a:rPr lang="zh-CN" altLang="zh-CN" dirty="0"/>
              <a:t>综合分析判断法用于管理绩效定性评价指标的计分。</a:t>
            </a:r>
            <a:endParaRPr lang="zh-CN" altLang="zh-CN" dirty="0"/>
          </a:p>
          <a:p>
            <a:r>
              <a:rPr lang="en-US" altLang="zh-CN" dirty="0"/>
              <a:t>1.</a:t>
            </a:r>
            <a:r>
              <a:rPr lang="zh-CN" altLang="zh-CN" dirty="0"/>
              <a:t>财务绩效定量评价——功效系数法</a:t>
            </a:r>
            <a:endParaRPr lang="en-US" altLang="zh-CN" dirty="0"/>
          </a:p>
          <a:p>
            <a:r>
              <a:rPr lang="en-US" altLang="zh-CN" dirty="0"/>
              <a:t>2.</a:t>
            </a:r>
            <a:r>
              <a:rPr lang="zh-CN" altLang="zh-CN" dirty="0"/>
              <a:t>管理绩效定性评价——综合分析判断法</a:t>
            </a:r>
            <a:endParaRPr lang="zh-CN" altLang="zh-CN" dirty="0"/>
          </a:p>
          <a:p>
            <a:r>
              <a:rPr lang="en-US" altLang="zh-CN" dirty="0"/>
              <a:t>3.</a:t>
            </a:r>
            <a:r>
              <a:rPr lang="zh-CN" altLang="zh-CN" dirty="0"/>
              <a:t>综合绩效评价</a:t>
            </a:r>
            <a:endParaRPr lang="en-US" altLang="zh-CN" dirty="0"/>
          </a:p>
          <a:p>
            <a:endParaRPr lang="en-US" altLang="zh-CN" dirty="0"/>
          </a:p>
        </p:txBody>
      </p:sp>
      <p:sp>
        <p:nvSpPr>
          <p:cNvPr id="6" name="矩形 5"/>
          <p:cNvSpPr/>
          <p:nvPr/>
        </p:nvSpPr>
        <p:spPr>
          <a:xfrm>
            <a:off x="5672830" y="1927086"/>
            <a:ext cx="7843613" cy="3669725"/>
          </a:xfrm>
          <a:prstGeom prst="rect">
            <a:avLst/>
          </a:prstGeom>
          <a:blipFill dpi="0" rotWithShape="1">
            <a:blip r:embed="rId1" cstate="screen">
              <a:extLst>
                <a:ext uri="{BEBA8EAE-BF5A-486C-A8C5-ECC9F3942E4B}">
                  <a14:imgProps xmlns:a14="http://schemas.microsoft.com/office/drawing/2010/main">
                    <a14:imgLayer r:embed="rId2">
                      <a14:imgEffect>
                        <a14:brightnessContrast bright="-40000" contrast="20000"/>
                      </a14:imgEffect>
                    </a14:imgLayer>
                  </a14:imgProps>
                </a:ext>
              </a:extLst>
            </a:blip>
            <a:srcRect/>
            <a:stretch>
              <a:fillRect r="29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6"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5369905" y="2140945"/>
            <a:ext cx="5109091" cy="1569660"/>
          </a:xfrm>
          <a:prstGeom prst="rect">
            <a:avLst/>
          </a:prstGeom>
          <a:noFill/>
        </p:spPr>
        <p:txBody>
          <a:bodyPr wrap="none" rtlCol="0">
            <a:spAutoFit/>
          </a:bodyPr>
          <a:lstStyle/>
          <a:p>
            <a:r>
              <a:rPr lang="zh-CN" altLang="en-US" sz="9600" dirty="0">
                <a:solidFill>
                  <a:schemeClr val="bg1"/>
                </a:solidFill>
                <a:latin typeface="黑体" panose="02010609060101010101" pitchFamily="49" charset="-122"/>
                <a:ea typeface="黑体" panose="02010609060101010101" pitchFamily="49" charset="-122"/>
              </a:rPr>
              <a:t>谢谢观看</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图片 1" descr="02482fe6f95223932846c9ed9e3332f5"/>
          <p:cNvPicPr>
            <a:picLocks noChangeAspect="1"/>
          </p:cNvPicPr>
          <p:nvPr/>
        </p:nvPicPr>
        <p:blipFill>
          <a:blip r:embed="rId2" cstate="screen"/>
          <a:stretch>
            <a:fillRect/>
          </a:stretch>
        </p:blipFill>
        <p:spPr>
          <a:xfrm>
            <a:off x="758190" y="1871345"/>
            <a:ext cx="310388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400" fill="hold"/>
                                        <p:tgtEl>
                                          <p:spTgt spid="20"/>
                                        </p:tgtEl>
                                        <p:attrNameLst>
                                          <p:attrName>ppt_x</p:attrName>
                                        </p:attrNameLst>
                                      </p:cBhvr>
                                      <p:tavLst>
                                        <p:tav tm="0">
                                          <p:val>
                                            <p:strVal val="1+#ppt_w/2"/>
                                          </p:val>
                                        </p:tav>
                                        <p:tav tm="100000">
                                          <p:val>
                                            <p:strVal val="#ppt_x"/>
                                          </p:val>
                                        </p:tav>
                                      </p:tavLst>
                                    </p:anim>
                                    <p:anim calcmode="lin" valueType="num">
                                      <p:cBhvr additive="base">
                                        <p:cTn id="34" dur="4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35" presetClass="path" presetSubtype="0" accel="50000" decel="50000" fill="hold" grpId="1" nodeType="withEffect">
                                  <p:stCondLst>
                                    <p:cond delay="0"/>
                                  </p:stCondLst>
                                  <p:childTnLst>
                                    <p:animMotion origin="layout" path="M 0 2.96296E-6 L -0.30833 2.96296E-6 " pathEditMode="relative" rAng="0" ptsTypes="AA">
                                      <p:cBhvr>
                                        <p:cTn id="46" dur="1000" spd="-100000" fill="hold"/>
                                        <p:tgtEl>
                                          <p:spTgt spid="10"/>
                                        </p:tgtEl>
                                        <p:attrNameLst>
                                          <p:attrName>ppt_x</p:attrName>
                                          <p:attrName>ppt_y</p:attrName>
                                        </p:attrNameLst>
                                      </p:cBhvr>
                                      <p:rCtr x="-15417" y="0"/>
                                    </p:animMotion>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par>
                                <p:cTn id="53" presetID="6" presetClass="emph" presetSubtype="0" decel="100000" fill="hold" grpId="1" nodeType="withEffect">
                                  <p:stCondLst>
                                    <p:cond delay="200"/>
                                  </p:stCondLst>
                                  <p:childTnLst>
                                    <p:animScale>
                                      <p:cBhvr>
                                        <p:cTn id="54" dur="250" fill="hold"/>
                                        <p:tgtEl>
                                          <p:spTgt spid="16"/>
                                        </p:tgtEl>
                                      </p:cBhvr>
                                      <p:by x="120000" y="120000"/>
                                    </p:animScale>
                                  </p:childTnLst>
                                </p:cTn>
                              </p:par>
                              <p:par>
                                <p:cTn id="55" presetID="6" presetClass="emph" presetSubtype="0" decel="100000" fill="hold" grpId="2" nodeType="withEffect">
                                  <p:stCondLst>
                                    <p:cond delay="400"/>
                                  </p:stCondLst>
                                  <p:childTnLst>
                                    <p:animScale>
                                      <p:cBhvr>
                                        <p:cTn id="56"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0" grpId="1" animBg="1"/>
      <p:bldP spid="18" grpId="0" animBg="1"/>
      <p:bldP spid="4" grpId="0" animBg="1"/>
      <p:bldP spid="4" grpId="1" animBg="1"/>
      <p:bldP spid="4" grpId="2" animBg="1"/>
      <p:bldP spid="16" grpId="0"/>
      <p:bldP spid="16" grpId="1"/>
      <p:bldP spid="16" grpId="2"/>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630" y="2457065"/>
            <a:ext cx="1943870" cy="1943870"/>
            <a:chOff x="4840752" y="1682588"/>
            <a:chExt cx="1944216" cy="1944216"/>
          </a:xfrm>
        </p:grpSpPr>
        <p:sp>
          <p:nvSpPr>
            <p:cNvPr id="22" name="圆角矩形 2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accent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2" rIns="91423" bIns="45712" numCol="1" spcCol="0" rtlCol="0" fromWordArt="0" anchor="ctr" anchorCtr="0" forceAA="0" compatLnSpc="1">
              <a:noAutofit/>
            </a:bodyPr>
            <a:lstStyle/>
            <a:p>
              <a:pPr algn="ctr"/>
              <a:endParaRPr lang="zh-CN" altLang="en-US" sz="1705"/>
            </a:p>
          </p:txBody>
        </p:sp>
      </p:grpSp>
      <p:sp>
        <p:nvSpPr>
          <p:cNvPr id="24" name="TextBox 4"/>
          <p:cNvSpPr txBox="1"/>
          <p:nvPr/>
        </p:nvSpPr>
        <p:spPr>
          <a:xfrm>
            <a:off x="4882067" y="2454602"/>
            <a:ext cx="4967666" cy="46037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第十六讲</a:t>
            </a:r>
            <a:r>
              <a:rPr lang="zh-CN" altLang="zh-CN" sz="2400" b="1" dirty="0">
                <a:solidFill>
                  <a:schemeClr val="accent1"/>
                </a:solidFill>
                <a:latin typeface="微软雅黑" panose="020B0503020204020204" pitchFamily="34" charset="-122"/>
                <a:ea typeface="微软雅黑" panose="020B0503020204020204" pitchFamily="34" charset="-122"/>
              </a:rPr>
              <a:t>　企业综合财务分析</a:t>
            </a:r>
            <a:endParaRPr lang="en-US" altLang="zh-CN" sz="2400" b="1" dirty="0">
              <a:solidFill>
                <a:schemeClr val="accent1"/>
              </a:solidFill>
              <a:latin typeface="微软雅黑" panose="020B0503020204020204" pitchFamily="34" charset="-122"/>
              <a:ea typeface="微软雅黑" panose="020B0503020204020204" pitchFamily="34" charset="-122"/>
              <a:sym typeface="+mn-lt"/>
            </a:endParaRPr>
          </a:p>
        </p:txBody>
      </p:sp>
      <p:cxnSp>
        <p:nvCxnSpPr>
          <p:cNvPr id="25" name="直接连接符 24"/>
          <p:cNvCxnSpPr/>
          <p:nvPr/>
        </p:nvCxnSpPr>
        <p:spPr>
          <a:xfrm flipV="1">
            <a:off x="4580509" y="1745685"/>
            <a:ext cx="0" cy="3197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7856" y="2970212"/>
            <a:ext cx="6096000" cy="645160"/>
          </a:xfrm>
          <a:prstGeom prst="rect">
            <a:avLst/>
          </a:prstGeom>
        </p:spPr>
        <p:txBody>
          <a:bodyPr>
            <a:spAutoFit/>
          </a:bodyPr>
          <a:lstStyle/>
          <a:p>
            <a:pPr marL="285750" indent="-285750">
              <a:buFont typeface="Wingdings" panose="05000000000000000000" pitchFamily="2" charset="2"/>
              <a:buChar char="Ø"/>
            </a:pPr>
            <a:r>
              <a:rPr lang="zh-CN" altLang="zh-CN" dirty="0"/>
              <a:t>企业综合财务分析初步认知</a:t>
            </a:r>
            <a:endParaRPr lang="en-US" altLang="zh-CN" dirty="0"/>
          </a:p>
          <a:p>
            <a:pPr marL="285750" indent="-285750">
              <a:buFont typeface="Wingdings" panose="05000000000000000000" pitchFamily="2" charset="2"/>
              <a:buChar char="Ø"/>
            </a:pPr>
            <a:r>
              <a:rPr lang="zh-CN" altLang="zh-CN" dirty="0"/>
              <a:t>企业综合财务分析的方法</a:t>
            </a:r>
            <a:endPar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一、综合财务分析的概念</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4615366"/>
          </a:xfrm>
          <a:prstGeom prst="rect">
            <a:avLst/>
          </a:prstGeom>
        </p:spPr>
        <p:txBody>
          <a:bodyPr wrap="square">
            <a:spAutoFit/>
          </a:bodyPr>
          <a:lstStyle/>
          <a:p>
            <a:pPr algn="just">
              <a:lnSpc>
                <a:spcPct val="150000"/>
              </a:lnSpc>
            </a:pPr>
            <a:r>
              <a:rPr lang="zh-CN" altLang="zh-CN" dirty="0"/>
              <a:t>所谓综合财务分析</a:t>
            </a:r>
            <a:r>
              <a:rPr lang="en-US" altLang="zh-CN" dirty="0"/>
              <a:t>,</a:t>
            </a:r>
            <a:r>
              <a:rPr lang="zh-CN" altLang="zh-CN" dirty="0"/>
              <a:t>就是将企业偿债能力、盈利能力、营运能力、发展能力等方面的分析</a:t>
            </a:r>
            <a:r>
              <a:rPr lang="en-US" altLang="zh-CN" dirty="0"/>
              <a:t>,</a:t>
            </a:r>
            <a:r>
              <a:rPr lang="zh-CN" altLang="zh-CN" dirty="0"/>
              <a:t>纳入到一个有机的分析系统之中</a:t>
            </a:r>
            <a:r>
              <a:rPr lang="en-US" altLang="zh-CN" dirty="0"/>
              <a:t>,</a:t>
            </a:r>
            <a:r>
              <a:rPr lang="zh-CN" altLang="zh-CN" dirty="0"/>
              <a:t>全面地对企业财务状况、经营成果进行解剖和透视</a:t>
            </a:r>
            <a:r>
              <a:rPr lang="en-US" altLang="zh-CN" dirty="0"/>
              <a:t>,</a:t>
            </a:r>
            <a:r>
              <a:rPr lang="zh-CN" altLang="zh-CN" dirty="0"/>
              <a:t>从而对企业经济效益做出较为准确的评价与判断。</a:t>
            </a:r>
            <a:endParaRPr lang="zh-CN" altLang="zh-CN" dirty="0"/>
          </a:p>
          <a:p>
            <a:pPr algn="just">
              <a:lnSpc>
                <a:spcPct val="150000"/>
              </a:lnSpc>
            </a:pPr>
            <a:r>
              <a:rPr lang="zh-CN" altLang="zh-CN" dirty="0"/>
              <a:t>每个单独的财务指标只能说明企业能力的某一方面</a:t>
            </a:r>
            <a:r>
              <a:rPr lang="en-US" altLang="zh-CN" dirty="0"/>
              <a:t>,</a:t>
            </a:r>
            <a:r>
              <a:rPr lang="zh-CN" altLang="zh-CN" dirty="0"/>
              <a:t>如流动比率较高的企业只能说明其短期偿债能力较强</a:t>
            </a:r>
            <a:r>
              <a:rPr lang="en-US" altLang="zh-CN" dirty="0"/>
              <a:t>,</a:t>
            </a:r>
            <a:r>
              <a:rPr lang="zh-CN" altLang="zh-CN" dirty="0"/>
              <a:t>销售利润率较高的企业只能说明其盈利能力较强</a:t>
            </a:r>
            <a:r>
              <a:rPr lang="en-US" altLang="zh-CN" dirty="0"/>
              <a:t>,</a:t>
            </a:r>
            <a:r>
              <a:rPr lang="zh-CN" altLang="zh-CN" dirty="0"/>
              <a:t>企业的偿债能力和盈利能力的综合水平如何</a:t>
            </a:r>
            <a:r>
              <a:rPr lang="en-US" altLang="zh-CN" dirty="0"/>
              <a:t>,</a:t>
            </a:r>
            <a:r>
              <a:rPr lang="zh-CN" altLang="zh-CN" dirty="0"/>
              <a:t>通过单一指标无法做出客观评价。可见</a:t>
            </a:r>
            <a:r>
              <a:rPr lang="en-US" altLang="zh-CN" dirty="0"/>
              <a:t>,</a:t>
            </a:r>
            <a:r>
              <a:rPr lang="zh-CN" altLang="zh-CN" dirty="0"/>
              <a:t>进行企业的综合财务分析十分必要。</a:t>
            </a:r>
            <a:endParaRPr lang="zh-CN" altLang="zh-CN" dirty="0"/>
          </a:p>
        </p:txBody>
      </p:sp>
      <p:grpSp>
        <p:nvGrpSpPr>
          <p:cNvPr id="6" name="组合 1315"/>
          <p:cNvGrpSpPr/>
          <p:nvPr/>
        </p:nvGrpSpPr>
        <p:grpSpPr bwMode="auto">
          <a:xfrm>
            <a:off x="6818051" y="1694959"/>
            <a:ext cx="4017407" cy="4184337"/>
            <a:chOff x="4636598" y="4053692"/>
            <a:chExt cx="1108102" cy="1106511"/>
          </a:xfrm>
        </p:grpSpPr>
        <p:sp>
          <p:nvSpPr>
            <p:cNvPr id="7" name="Oval 227"/>
            <p:cNvSpPr>
              <a:spLocks noChangeArrowheads="1"/>
            </p:cNvSpPr>
            <p:nvPr/>
          </p:nvSpPr>
          <p:spPr bwMode="auto">
            <a:xfrm>
              <a:off x="4636598" y="4053692"/>
              <a:ext cx="1108102" cy="1106511"/>
            </a:xfrm>
            <a:prstGeom prst="ellipse">
              <a:avLst/>
            </a:pr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8" name="Freeform 228"/>
            <p:cNvSpPr/>
            <p:nvPr/>
          </p:nvSpPr>
          <p:spPr bwMode="auto">
            <a:xfrm>
              <a:off x="5082074" y="4312357"/>
              <a:ext cx="341691" cy="316944"/>
            </a:xfrm>
            <a:custGeom>
              <a:avLst/>
              <a:gdLst>
                <a:gd name="T0" fmla="*/ 341691 w 428"/>
                <a:gd name="T1" fmla="*/ 3992 h 397"/>
                <a:gd name="T2" fmla="*/ 83028 w 428"/>
                <a:gd name="T3" fmla="*/ 0 h 397"/>
                <a:gd name="T4" fmla="*/ 0 w 428"/>
                <a:gd name="T5" fmla="*/ 192402 h 397"/>
                <a:gd name="T6" fmla="*/ 49497 w 428"/>
                <a:gd name="T7" fmla="*/ 316944 h 397"/>
                <a:gd name="T8" fmla="*/ 336103 w 428"/>
                <a:gd name="T9" fmla="*/ 141308 h 397"/>
                <a:gd name="T10" fmla="*/ 341691 w 428"/>
                <a:gd name="T11" fmla="*/ 3992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397">
                  <a:moveTo>
                    <a:pt x="428" y="5"/>
                  </a:moveTo>
                  <a:lnTo>
                    <a:pt x="104" y="0"/>
                  </a:lnTo>
                  <a:lnTo>
                    <a:pt x="0" y="241"/>
                  </a:lnTo>
                  <a:lnTo>
                    <a:pt x="62" y="397"/>
                  </a:lnTo>
                  <a:lnTo>
                    <a:pt x="421" y="177"/>
                  </a:lnTo>
                  <a:lnTo>
                    <a:pt x="428" y="5"/>
                  </a:lnTo>
                  <a:close/>
                </a:path>
              </a:pathLst>
            </a:custGeom>
            <a:solidFill>
              <a:srgbClr val="FCE1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229"/>
            <p:cNvSpPr/>
            <p:nvPr/>
          </p:nvSpPr>
          <p:spPr bwMode="auto">
            <a:xfrm>
              <a:off x="5133168" y="4344291"/>
              <a:ext cx="135719" cy="294590"/>
            </a:xfrm>
            <a:custGeom>
              <a:avLst/>
              <a:gdLst>
                <a:gd name="T0" fmla="*/ 103674 w 72"/>
                <a:gd name="T1" fmla="*/ 288925 h 156"/>
                <a:gd name="T2" fmla="*/ 103674 w 72"/>
                <a:gd name="T3" fmla="*/ 288925 h 156"/>
                <a:gd name="T4" fmla="*/ 52780 w 72"/>
                <a:gd name="T5" fmla="*/ 260599 h 156"/>
                <a:gd name="T6" fmla="*/ 3770 w 72"/>
                <a:gd name="T7" fmla="*/ 54764 h 156"/>
                <a:gd name="T8" fmla="*/ 32045 w 72"/>
                <a:gd name="T9" fmla="*/ 5665 h 156"/>
                <a:gd name="T10" fmla="*/ 32045 w 72"/>
                <a:gd name="T11" fmla="*/ 5665 h 156"/>
                <a:gd name="T12" fmla="*/ 81054 w 72"/>
                <a:gd name="T13" fmla="*/ 33991 h 156"/>
                <a:gd name="T14" fmla="*/ 131949 w 72"/>
                <a:gd name="T15" fmla="*/ 237938 h 156"/>
                <a:gd name="T16" fmla="*/ 103674 w 72"/>
                <a:gd name="T17" fmla="*/ 288925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156">
                  <a:moveTo>
                    <a:pt x="55" y="153"/>
                  </a:moveTo>
                  <a:cubicBezTo>
                    <a:pt x="55" y="153"/>
                    <a:pt x="55" y="153"/>
                    <a:pt x="55" y="153"/>
                  </a:cubicBezTo>
                  <a:cubicBezTo>
                    <a:pt x="43" y="156"/>
                    <a:pt x="31" y="149"/>
                    <a:pt x="28" y="138"/>
                  </a:cubicBezTo>
                  <a:cubicBezTo>
                    <a:pt x="2" y="29"/>
                    <a:pt x="2" y="29"/>
                    <a:pt x="2" y="29"/>
                  </a:cubicBezTo>
                  <a:cubicBezTo>
                    <a:pt x="0" y="18"/>
                    <a:pt x="6" y="6"/>
                    <a:pt x="17" y="3"/>
                  </a:cubicBezTo>
                  <a:cubicBezTo>
                    <a:pt x="17" y="3"/>
                    <a:pt x="17" y="3"/>
                    <a:pt x="17" y="3"/>
                  </a:cubicBezTo>
                  <a:cubicBezTo>
                    <a:pt x="29" y="0"/>
                    <a:pt x="40" y="7"/>
                    <a:pt x="43" y="18"/>
                  </a:cubicBezTo>
                  <a:cubicBezTo>
                    <a:pt x="70" y="126"/>
                    <a:pt x="70" y="126"/>
                    <a:pt x="70" y="126"/>
                  </a:cubicBezTo>
                  <a:cubicBezTo>
                    <a:pt x="72" y="138"/>
                    <a:pt x="66" y="149"/>
                    <a:pt x="55" y="153"/>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230"/>
            <p:cNvSpPr/>
            <p:nvPr/>
          </p:nvSpPr>
          <p:spPr bwMode="auto">
            <a:xfrm>
              <a:off x="5061318" y="4355468"/>
              <a:ext cx="138114" cy="292994"/>
            </a:xfrm>
            <a:custGeom>
              <a:avLst/>
              <a:gdLst>
                <a:gd name="T0" fmla="*/ 104058 w 73"/>
                <a:gd name="T1" fmla="*/ 287323 h 155"/>
                <a:gd name="T2" fmla="*/ 104058 w 73"/>
                <a:gd name="T3" fmla="*/ 287323 h 155"/>
                <a:gd name="T4" fmla="*/ 54867 w 73"/>
                <a:gd name="T5" fmla="*/ 258969 h 155"/>
                <a:gd name="T6" fmla="*/ 5676 w 73"/>
                <a:gd name="T7" fmla="*/ 54818 h 155"/>
                <a:gd name="T8" fmla="*/ 34056 w 73"/>
                <a:gd name="T9" fmla="*/ 5671 h 155"/>
                <a:gd name="T10" fmla="*/ 34056 w 73"/>
                <a:gd name="T11" fmla="*/ 5671 h 155"/>
                <a:gd name="T12" fmla="*/ 83247 w 73"/>
                <a:gd name="T13" fmla="*/ 34025 h 155"/>
                <a:gd name="T14" fmla="*/ 132438 w 73"/>
                <a:gd name="T15" fmla="*/ 238176 h 155"/>
                <a:gd name="T16" fmla="*/ 104058 w 73"/>
                <a:gd name="T17" fmla="*/ 28732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55">
                  <a:moveTo>
                    <a:pt x="55" y="152"/>
                  </a:moveTo>
                  <a:cubicBezTo>
                    <a:pt x="55" y="152"/>
                    <a:pt x="55" y="152"/>
                    <a:pt x="55" y="152"/>
                  </a:cubicBezTo>
                  <a:cubicBezTo>
                    <a:pt x="44" y="155"/>
                    <a:pt x="32" y="149"/>
                    <a:pt x="29" y="137"/>
                  </a:cubicBezTo>
                  <a:cubicBezTo>
                    <a:pt x="3" y="29"/>
                    <a:pt x="3" y="29"/>
                    <a:pt x="3" y="29"/>
                  </a:cubicBezTo>
                  <a:cubicBezTo>
                    <a:pt x="0" y="18"/>
                    <a:pt x="7" y="6"/>
                    <a:pt x="18" y="3"/>
                  </a:cubicBezTo>
                  <a:cubicBezTo>
                    <a:pt x="18" y="3"/>
                    <a:pt x="18" y="3"/>
                    <a:pt x="18" y="3"/>
                  </a:cubicBezTo>
                  <a:cubicBezTo>
                    <a:pt x="29" y="0"/>
                    <a:pt x="41" y="6"/>
                    <a:pt x="44" y="18"/>
                  </a:cubicBezTo>
                  <a:cubicBezTo>
                    <a:pt x="70" y="126"/>
                    <a:pt x="70" y="126"/>
                    <a:pt x="70" y="126"/>
                  </a:cubicBezTo>
                  <a:cubicBezTo>
                    <a:pt x="73" y="137"/>
                    <a:pt x="66" y="149"/>
                    <a:pt x="55" y="152"/>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231"/>
            <p:cNvSpPr/>
            <p:nvPr/>
          </p:nvSpPr>
          <p:spPr bwMode="auto">
            <a:xfrm>
              <a:off x="5146740" y="4342695"/>
              <a:ext cx="171644" cy="286607"/>
            </a:xfrm>
            <a:custGeom>
              <a:avLst/>
              <a:gdLst>
                <a:gd name="T0" fmla="*/ 143351 w 91"/>
                <a:gd name="T1" fmla="*/ 277179 h 152"/>
                <a:gd name="T2" fmla="*/ 143351 w 91"/>
                <a:gd name="T3" fmla="*/ 277179 h 152"/>
                <a:gd name="T4" fmla="*/ 90537 w 91"/>
                <a:gd name="T5" fmla="*/ 256438 h 152"/>
                <a:gd name="T6" fmla="*/ 9431 w 91"/>
                <a:gd name="T7" fmla="*/ 62224 h 152"/>
                <a:gd name="T8" fmla="*/ 28293 w 91"/>
                <a:gd name="T9" fmla="*/ 9428 h 152"/>
                <a:gd name="T10" fmla="*/ 28293 w 91"/>
                <a:gd name="T11" fmla="*/ 9428 h 152"/>
                <a:gd name="T12" fmla="*/ 81107 w 91"/>
                <a:gd name="T13" fmla="*/ 30169 h 152"/>
                <a:gd name="T14" fmla="*/ 162213 w 91"/>
                <a:gd name="T15" fmla="*/ 222498 h 152"/>
                <a:gd name="T16" fmla="*/ 143351 w 91"/>
                <a:gd name="T17" fmla="*/ 277179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52">
                  <a:moveTo>
                    <a:pt x="76" y="147"/>
                  </a:moveTo>
                  <a:cubicBezTo>
                    <a:pt x="76" y="147"/>
                    <a:pt x="76" y="147"/>
                    <a:pt x="76" y="147"/>
                  </a:cubicBezTo>
                  <a:cubicBezTo>
                    <a:pt x="65" y="152"/>
                    <a:pt x="52" y="147"/>
                    <a:pt x="48" y="136"/>
                  </a:cubicBezTo>
                  <a:cubicBezTo>
                    <a:pt x="5" y="33"/>
                    <a:pt x="5" y="33"/>
                    <a:pt x="5" y="33"/>
                  </a:cubicBezTo>
                  <a:cubicBezTo>
                    <a:pt x="0" y="23"/>
                    <a:pt x="5" y="10"/>
                    <a:pt x="15" y="5"/>
                  </a:cubicBezTo>
                  <a:cubicBezTo>
                    <a:pt x="15" y="5"/>
                    <a:pt x="15" y="5"/>
                    <a:pt x="15" y="5"/>
                  </a:cubicBezTo>
                  <a:cubicBezTo>
                    <a:pt x="26" y="0"/>
                    <a:pt x="39" y="5"/>
                    <a:pt x="43" y="16"/>
                  </a:cubicBezTo>
                  <a:cubicBezTo>
                    <a:pt x="86" y="118"/>
                    <a:pt x="86" y="118"/>
                    <a:pt x="86" y="118"/>
                  </a:cubicBezTo>
                  <a:cubicBezTo>
                    <a:pt x="91" y="129"/>
                    <a:pt x="87" y="142"/>
                    <a:pt x="76" y="147"/>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232"/>
            <p:cNvSpPr/>
            <p:nvPr/>
          </p:nvSpPr>
          <p:spPr bwMode="auto">
            <a:xfrm>
              <a:off x="5318384" y="4225337"/>
              <a:ext cx="281017" cy="449470"/>
            </a:xfrm>
            <a:custGeom>
              <a:avLst/>
              <a:gdLst>
                <a:gd name="T0" fmla="*/ 45264 w 149"/>
                <a:gd name="T1" fmla="*/ 69876 h 238"/>
                <a:gd name="T2" fmla="*/ 248955 w 149"/>
                <a:gd name="T3" fmla="*/ 84984 h 238"/>
                <a:gd name="T4" fmla="*/ 177286 w 149"/>
                <a:gd name="T5" fmla="*/ 236066 h 238"/>
                <a:gd name="T6" fmla="*/ 39606 w 149"/>
                <a:gd name="T7" fmla="*/ 343712 h 238"/>
                <a:gd name="T8" fmla="*/ 45264 w 149"/>
                <a:gd name="T9" fmla="*/ 69876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8">
                  <a:moveTo>
                    <a:pt x="24" y="37"/>
                  </a:moveTo>
                  <a:cubicBezTo>
                    <a:pt x="49" y="0"/>
                    <a:pt x="116" y="18"/>
                    <a:pt x="132" y="45"/>
                  </a:cubicBezTo>
                  <a:cubicBezTo>
                    <a:pt x="149" y="72"/>
                    <a:pt x="131" y="100"/>
                    <a:pt x="94" y="125"/>
                  </a:cubicBezTo>
                  <a:cubicBezTo>
                    <a:pt x="57" y="151"/>
                    <a:pt x="40" y="126"/>
                    <a:pt x="21" y="182"/>
                  </a:cubicBezTo>
                  <a:cubicBezTo>
                    <a:pt x="1" y="238"/>
                    <a:pt x="0" y="74"/>
                    <a:pt x="24" y="37"/>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233"/>
            <p:cNvSpPr/>
            <p:nvPr/>
          </p:nvSpPr>
          <p:spPr bwMode="auto">
            <a:xfrm>
              <a:off x="5118000" y="4230926"/>
              <a:ext cx="355263" cy="92608"/>
            </a:xfrm>
            <a:custGeom>
              <a:avLst/>
              <a:gdLst>
                <a:gd name="T0" fmla="*/ 351484 w 188"/>
                <a:gd name="T1" fmla="*/ 45359 h 49"/>
                <a:gd name="T2" fmla="*/ 351484 w 188"/>
                <a:gd name="T3" fmla="*/ 45359 h 49"/>
                <a:gd name="T4" fmla="*/ 319359 w 188"/>
                <a:gd name="T5" fmla="*/ 90718 h 49"/>
                <a:gd name="T6" fmla="*/ 49132 w 188"/>
                <a:gd name="T7" fmla="*/ 79378 h 49"/>
                <a:gd name="T8" fmla="*/ 3779 w 188"/>
                <a:gd name="T9" fmla="*/ 45359 h 49"/>
                <a:gd name="T10" fmla="*/ 3779 w 188"/>
                <a:gd name="T11" fmla="*/ 45359 h 49"/>
                <a:gd name="T12" fmla="*/ 37794 w 188"/>
                <a:gd name="T13" fmla="*/ 0 h 49"/>
                <a:gd name="T14" fmla="*/ 306131 w 188"/>
                <a:gd name="T15" fmla="*/ 11340 h 49"/>
                <a:gd name="T16" fmla="*/ 351484 w 188"/>
                <a:gd name="T17" fmla="*/ 4535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49">
                  <a:moveTo>
                    <a:pt x="186" y="24"/>
                  </a:moveTo>
                  <a:cubicBezTo>
                    <a:pt x="186" y="24"/>
                    <a:pt x="186" y="24"/>
                    <a:pt x="186" y="24"/>
                  </a:cubicBezTo>
                  <a:cubicBezTo>
                    <a:pt x="188" y="35"/>
                    <a:pt x="180" y="49"/>
                    <a:pt x="169" y="48"/>
                  </a:cubicBezTo>
                  <a:cubicBezTo>
                    <a:pt x="26" y="42"/>
                    <a:pt x="26" y="42"/>
                    <a:pt x="26" y="42"/>
                  </a:cubicBezTo>
                  <a:cubicBezTo>
                    <a:pt x="15" y="42"/>
                    <a:pt x="4" y="36"/>
                    <a:pt x="2" y="24"/>
                  </a:cubicBezTo>
                  <a:cubicBezTo>
                    <a:pt x="2" y="24"/>
                    <a:pt x="2" y="24"/>
                    <a:pt x="2" y="24"/>
                  </a:cubicBezTo>
                  <a:cubicBezTo>
                    <a:pt x="0" y="13"/>
                    <a:pt x="8" y="2"/>
                    <a:pt x="20" y="0"/>
                  </a:cubicBezTo>
                  <a:cubicBezTo>
                    <a:pt x="162" y="6"/>
                    <a:pt x="162" y="6"/>
                    <a:pt x="162" y="6"/>
                  </a:cubicBezTo>
                  <a:cubicBezTo>
                    <a:pt x="173" y="7"/>
                    <a:pt x="184" y="12"/>
                    <a:pt x="186" y="2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234"/>
            <p:cNvSpPr/>
            <p:nvPr/>
          </p:nvSpPr>
          <p:spPr bwMode="auto">
            <a:xfrm>
              <a:off x="5034972" y="4227732"/>
              <a:ext cx="170047" cy="245093"/>
            </a:xfrm>
            <a:custGeom>
              <a:avLst/>
              <a:gdLst>
                <a:gd name="T0" fmla="*/ 24562 w 90"/>
                <a:gd name="T1" fmla="*/ 233781 h 130"/>
                <a:gd name="T2" fmla="*/ 24562 w 90"/>
                <a:gd name="T3" fmla="*/ 233781 h 130"/>
                <a:gd name="T4" fmla="*/ 9447 w 90"/>
                <a:gd name="T5" fmla="*/ 179106 h 130"/>
                <a:gd name="T6" fmla="*/ 90692 w 90"/>
                <a:gd name="T7" fmla="*/ 26395 h 130"/>
                <a:gd name="T8" fmla="*/ 145485 w 90"/>
                <a:gd name="T9" fmla="*/ 11312 h 130"/>
                <a:gd name="T10" fmla="*/ 145485 w 90"/>
                <a:gd name="T11" fmla="*/ 11312 h 130"/>
                <a:gd name="T12" fmla="*/ 160600 w 90"/>
                <a:gd name="T13" fmla="*/ 65987 h 130"/>
                <a:gd name="T14" fmla="*/ 79355 w 90"/>
                <a:gd name="T15" fmla="*/ 218698 h 130"/>
                <a:gd name="T16" fmla="*/ 24562 w 90"/>
                <a:gd name="T17" fmla="*/ 233781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130">
                  <a:moveTo>
                    <a:pt x="13" y="124"/>
                  </a:moveTo>
                  <a:cubicBezTo>
                    <a:pt x="13" y="124"/>
                    <a:pt x="13" y="124"/>
                    <a:pt x="13" y="124"/>
                  </a:cubicBezTo>
                  <a:cubicBezTo>
                    <a:pt x="3" y="119"/>
                    <a:pt x="0" y="106"/>
                    <a:pt x="5" y="95"/>
                  </a:cubicBezTo>
                  <a:cubicBezTo>
                    <a:pt x="48" y="14"/>
                    <a:pt x="48" y="14"/>
                    <a:pt x="48" y="14"/>
                  </a:cubicBezTo>
                  <a:cubicBezTo>
                    <a:pt x="53" y="4"/>
                    <a:pt x="67" y="0"/>
                    <a:pt x="77" y="6"/>
                  </a:cubicBezTo>
                  <a:cubicBezTo>
                    <a:pt x="77" y="6"/>
                    <a:pt x="77" y="6"/>
                    <a:pt x="77" y="6"/>
                  </a:cubicBezTo>
                  <a:cubicBezTo>
                    <a:pt x="87" y="12"/>
                    <a:pt x="90" y="25"/>
                    <a:pt x="85" y="35"/>
                  </a:cubicBezTo>
                  <a:cubicBezTo>
                    <a:pt x="42" y="116"/>
                    <a:pt x="42" y="116"/>
                    <a:pt x="42" y="116"/>
                  </a:cubicBezTo>
                  <a:cubicBezTo>
                    <a:pt x="37" y="127"/>
                    <a:pt x="23" y="130"/>
                    <a:pt x="13" y="12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235"/>
            <p:cNvSpPr/>
            <p:nvPr/>
          </p:nvSpPr>
          <p:spPr bwMode="auto">
            <a:xfrm>
              <a:off x="5034972" y="4400974"/>
              <a:ext cx="85423" cy="290599"/>
            </a:xfrm>
            <a:custGeom>
              <a:avLst/>
              <a:gdLst>
                <a:gd name="T0" fmla="*/ 41762 w 45"/>
                <a:gd name="T1" fmla="*/ 290599 h 154"/>
                <a:gd name="T2" fmla="*/ 41762 w 45"/>
                <a:gd name="T3" fmla="*/ 290599 h 154"/>
                <a:gd name="T4" fmla="*/ 0 w 45"/>
                <a:gd name="T5" fmla="*/ 250972 h 154"/>
                <a:gd name="T6" fmla="*/ 3797 w 45"/>
                <a:gd name="T7" fmla="*/ 41514 h 154"/>
                <a:gd name="T8" fmla="*/ 43661 w 45"/>
                <a:gd name="T9" fmla="*/ 0 h 154"/>
                <a:gd name="T10" fmla="*/ 43661 w 45"/>
                <a:gd name="T11" fmla="*/ 0 h 154"/>
                <a:gd name="T12" fmla="*/ 85423 w 45"/>
                <a:gd name="T13" fmla="*/ 39627 h 154"/>
                <a:gd name="T14" fmla="*/ 81626 w 45"/>
                <a:gd name="T15" fmla="*/ 249085 h 154"/>
                <a:gd name="T16" fmla="*/ 41762 w 45"/>
                <a:gd name="T17" fmla="*/ 290599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4">
                  <a:moveTo>
                    <a:pt x="22" y="154"/>
                  </a:moveTo>
                  <a:cubicBezTo>
                    <a:pt x="22" y="154"/>
                    <a:pt x="22" y="154"/>
                    <a:pt x="22" y="154"/>
                  </a:cubicBezTo>
                  <a:cubicBezTo>
                    <a:pt x="10" y="154"/>
                    <a:pt x="0" y="145"/>
                    <a:pt x="0" y="133"/>
                  </a:cubicBezTo>
                  <a:cubicBezTo>
                    <a:pt x="2" y="22"/>
                    <a:pt x="2" y="22"/>
                    <a:pt x="2" y="22"/>
                  </a:cubicBezTo>
                  <a:cubicBezTo>
                    <a:pt x="2" y="10"/>
                    <a:pt x="11" y="0"/>
                    <a:pt x="23" y="0"/>
                  </a:cubicBezTo>
                  <a:cubicBezTo>
                    <a:pt x="23" y="0"/>
                    <a:pt x="23" y="0"/>
                    <a:pt x="23" y="0"/>
                  </a:cubicBezTo>
                  <a:cubicBezTo>
                    <a:pt x="35" y="0"/>
                    <a:pt x="45" y="9"/>
                    <a:pt x="45" y="21"/>
                  </a:cubicBezTo>
                  <a:cubicBezTo>
                    <a:pt x="43" y="132"/>
                    <a:pt x="43" y="132"/>
                    <a:pt x="43" y="132"/>
                  </a:cubicBezTo>
                  <a:cubicBezTo>
                    <a:pt x="43" y="144"/>
                    <a:pt x="34" y="154"/>
                    <a:pt x="22" y="15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236"/>
            <p:cNvSpPr/>
            <p:nvPr/>
          </p:nvSpPr>
          <p:spPr bwMode="auto">
            <a:xfrm>
              <a:off x="5141152" y="4225337"/>
              <a:ext cx="336103" cy="344088"/>
            </a:xfrm>
            <a:custGeom>
              <a:avLst/>
              <a:gdLst>
                <a:gd name="T0" fmla="*/ 3776 w 178"/>
                <a:gd name="T1" fmla="*/ 172044 h 182"/>
                <a:gd name="T2" fmla="*/ 154834 w 178"/>
                <a:gd name="T3" fmla="*/ 247668 h 182"/>
                <a:gd name="T4" fmla="*/ 336103 w 178"/>
                <a:gd name="T5" fmla="*/ 141795 h 182"/>
                <a:gd name="T6" fmla="*/ 220922 w 178"/>
                <a:gd name="T7" fmla="*/ 34031 h 182"/>
                <a:gd name="T8" fmla="*/ 3776 w 178"/>
                <a:gd name="T9" fmla="*/ 172044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182">
                  <a:moveTo>
                    <a:pt x="2" y="91"/>
                  </a:moveTo>
                  <a:cubicBezTo>
                    <a:pt x="24" y="70"/>
                    <a:pt x="100" y="79"/>
                    <a:pt x="82" y="131"/>
                  </a:cubicBezTo>
                  <a:cubicBezTo>
                    <a:pt x="63" y="182"/>
                    <a:pt x="178" y="75"/>
                    <a:pt x="178" y="75"/>
                  </a:cubicBezTo>
                  <a:cubicBezTo>
                    <a:pt x="117" y="18"/>
                    <a:pt x="117" y="18"/>
                    <a:pt x="117" y="18"/>
                  </a:cubicBezTo>
                  <a:cubicBezTo>
                    <a:pt x="117" y="18"/>
                    <a:pt x="0" y="0"/>
                    <a:pt x="2" y="9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237"/>
            <p:cNvSpPr/>
            <p:nvPr/>
          </p:nvSpPr>
          <p:spPr bwMode="auto">
            <a:xfrm>
              <a:off x="5367083" y="4208572"/>
              <a:ext cx="213956" cy="232319"/>
            </a:xfrm>
            <a:custGeom>
              <a:avLst/>
              <a:gdLst>
                <a:gd name="T0" fmla="*/ 0 w 268"/>
                <a:gd name="T1" fmla="*/ 48699 h 291"/>
                <a:gd name="T2" fmla="*/ 95003 w 268"/>
                <a:gd name="T3" fmla="*/ 232319 h 291"/>
                <a:gd name="T4" fmla="*/ 213956 w 268"/>
                <a:gd name="T5" fmla="*/ 190805 h 291"/>
                <a:gd name="T6" fmla="*/ 139710 w 268"/>
                <a:gd name="T7" fmla="*/ 0 h 291"/>
                <a:gd name="T8" fmla="*/ 0 w 268"/>
                <a:gd name="T9" fmla="*/ 48699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8" h="291">
                  <a:moveTo>
                    <a:pt x="0" y="61"/>
                  </a:moveTo>
                  <a:lnTo>
                    <a:pt x="119" y="291"/>
                  </a:lnTo>
                  <a:lnTo>
                    <a:pt x="268" y="239"/>
                  </a:lnTo>
                  <a:lnTo>
                    <a:pt x="175" y="0"/>
                  </a:lnTo>
                  <a:lnTo>
                    <a:pt x="0" y="61"/>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238"/>
            <p:cNvSpPr/>
            <p:nvPr/>
          </p:nvSpPr>
          <p:spPr bwMode="auto">
            <a:xfrm>
              <a:off x="5480448" y="4174243"/>
              <a:ext cx="221141" cy="266648"/>
            </a:xfrm>
            <a:custGeom>
              <a:avLst/>
              <a:gdLst>
                <a:gd name="T0" fmla="*/ 0 w 117"/>
                <a:gd name="T1" fmla="*/ 22693 h 141"/>
                <a:gd name="T2" fmla="*/ 90725 w 117"/>
                <a:gd name="T3" fmla="*/ 266648 h 141"/>
                <a:gd name="T4" fmla="*/ 221141 w 117"/>
                <a:gd name="T5" fmla="*/ 217479 h 141"/>
                <a:gd name="T6" fmla="*/ 58593 w 117"/>
                <a:gd name="T7" fmla="*/ 0 h 141"/>
                <a:gd name="T8" fmla="*/ 0 w 117"/>
                <a:gd name="T9" fmla="*/ 22693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1">
                  <a:moveTo>
                    <a:pt x="0" y="12"/>
                  </a:moveTo>
                  <a:cubicBezTo>
                    <a:pt x="48" y="141"/>
                    <a:pt x="48" y="141"/>
                    <a:pt x="48" y="141"/>
                  </a:cubicBezTo>
                  <a:cubicBezTo>
                    <a:pt x="117" y="115"/>
                    <a:pt x="117" y="115"/>
                    <a:pt x="117" y="115"/>
                  </a:cubicBezTo>
                  <a:cubicBezTo>
                    <a:pt x="98" y="70"/>
                    <a:pt x="68" y="31"/>
                    <a:pt x="31" y="0"/>
                  </a:cubicBezTo>
                  <a:lnTo>
                    <a:pt x="0" y="12"/>
                  </a:lnTo>
                  <a:close/>
                </a:path>
              </a:pathLst>
            </a:cu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Rectangle 239"/>
            <p:cNvSpPr>
              <a:spLocks noChangeArrowheads="1"/>
            </p:cNvSpPr>
            <p:nvPr/>
          </p:nvSpPr>
          <p:spPr bwMode="auto">
            <a:xfrm>
              <a:off x="5076486" y="4650059"/>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1" name="Oval 240"/>
            <p:cNvSpPr>
              <a:spLocks noChangeArrowheads="1"/>
            </p:cNvSpPr>
            <p:nvPr/>
          </p:nvSpPr>
          <p:spPr bwMode="auto">
            <a:xfrm>
              <a:off x="5076486" y="4622116"/>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2" name="Oval 241"/>
            <p:cNvSpPr>
              <a:spLocks noChangeArrowheads="1"/>
            </p:cNvSpPr>
            <p:nvPr/>
          </p:nvSpPr>
          <p:spPr bwMode="auto">
            <a:xfrm>
              <a:off x="5076486" y="4610940"/>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3" name="Oval 242"/>
            <p:cNvSpPr>
              <a:spLocks noChangeArrowheads="1"/>
            </p:cNvSpPr>
            <p:nvPr/>
          </p:nvSpPr>
          <p:spPr bwMode="auto">
            <a:xfrm>
              <a:off x="5091655" y="4616528"/>
              <a:ext cx="147694" cy="65465"/>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 name="Freeform 243"/>
            <p:cNvSpPr/>
            <p:nvPr/>
          </p:nvSpPr>
          <p:spPr bwMode="auto">
            <a:xfrm>
              <a:off x="5127580" y="4619721"/>
              <a:ext cx="75843" cy="60674"/>
            </a:xfrm>
            <a:custGeom>
              <a:avLst/>
              <a:gdLst>
                <a:gd name="T0" fmla="*/ 13273 w 40"/>
                <a:gd name="T1" fmla="*/ 36025 h 32"/>
                <a:gd name="T2" fmla="*/ 24649 w 40"/>
                <a:gd name="T3" fmla="*/ 41713 h 32"/>
                <a:gd name="T4" fmla="*/ 37922 w 40"/>
                <a:gd name="T5" fmla="*/ 43609 h 32"/>
                <a:gd name="T6" fmla="*/ 45506 w 40"/>
                <a:gd name="T7" fmla="*/ 41713 h 32"/>
                <a:gd name="T8" fmla="*/ 49298 w 40"/>
                <a:gd name="T9" fmla="*/ 37921 h 32"/>
                <a:gd name="T10" fmla="*/ 47402 w 40"/>
                <a:gd name="T11" fmla="*/ 34129 h 32"/>
                <a:gd name="T12" fmla="*/ 34129 w 40"/>
                <a:gd name="T13" fmla="*/ 32233 h 32"/>
                <a:gd name="T14" fmla="*/ 11376 w 40"/>
                <a:gd name="T15" fmla="*/ 26545 h 32"/>
                <a:gd name="T16" fmla="*/ 5688 w 40"/>
                <a:gd name="T17" fmla="*/ 18961 h 32"/>
                <a:gd name="T18" fmla="*/ 13273 w 40"/>
                <a:gd name="T19" fmla="*/ 9480 h 32"/>
                <a:gd name="T20" fmla="*/ 37922 w 40"/>
                <a:gd name="T21" fmla="*/ 3792 h 32"/>
                <a:gd name="T22" fmla="*/ 37922 w 40"/>
                <a:gd name="T23" fmla="*/ 0 h 32"/>
                <a:gd name="T24" fmla="*/ 47402 w 40"/>
                <a:gd name="T25" fmla="*/ 0 h 32"/>
                <a:gd name="T26" fmla="*/ 47402 w 40"/>
                <a:gd name="T27" fmla="*/ 3792 h 32"/>
                <a:gd name="T28" fmla="*/ 58778 w 40"/>
                <a:gd name="T29" fmla="*/ 5688 h 32"/>
                <a:gd name="T30" fmla="*/ 72051 w 40"/>
                <a:gd name="T31" fmla="*/ 7584 h 32"/>
                <a:gd name="T32" fmla="*/ 62570 w 40"/>
                <a:gd name="T33" fmla="*/ 17065 h 32"/>
                <a:gd name="T34" fmla="*/ 53090 w 40"/>
                <a:gd name="T35" fmla="*/ 15169 h 32"/>
                <a:gd name="T36" fmla="*/ 41714 w 40"/>
                <a:gd name="T37" fmla="*/ 13272 h 32"/>
                <a:gd name="T38" fmla="*/ 34129 w 40"/>
                <a:gd name="T39" fmla="*/ 15169 h 32"/>
                <a:gd name="T40" fmla="*/ 30337 w 40"/>
                <a:gd name="T41" fmla="*/ 17065 h 32"/>
                <a:gd name="T42" fmla="*/ 34129 w 40"/>
                <a:gd name="T43" fmla="*/ 20857 h 32"/>
                <a:gd name="T44" fmla="*/ 45506 w 40"/>
                <a:gd name="T45" fmla="*/ 22753 h 32"/>
                <a:gd name="T46" fmla="*/ 45506 w 40"/>
                <a:gd name="T47" fmla="*/ 22753 h 32"/>
                <a:gd name="T48" fmla="*/ 68259 w 40"/>
                <a:gd name="T49" fmla="*/ 26545 h 32"/>
                <a:gd name="T50" fmla="*/ 73947 w 40"/>
                <a:gd name="T51" fmla="*/ 30337 h 32"/>
                <a:gd name="T52" fmla="*/ 75843 w 40"/>
                <a:gd name="T53" fmla="*/ 36025 h 32"/>
                <a:gd name="T54" fmla="*/ 66363 w 40"/>
                <a:gd name="T55" fmla="*/ 47402 h 32"/>
                <a:gd name="T56" fmla="*/ 43610 w 40"/>
                <a:gd name="T57" fmla="*/ 53090 h 32"/>
                <a:gd name="T58" fmla="*/ 43610 w 40"/>
                <a:gd name="T59" fmla="*/ 60674 h 32"/>
                <a:gd name="T60" fmla="*/ 34129 w 40"/>
                <a:gd name="T61" fmla="*/ 60674 h 32"/>
                <a:gd name="T62" fmla="*/ 34129 w 40"/>
                <a:gd name="T63" fmla="*/ 53090 h 32"/>
                <a:gd name="T64" fmla="*/ 15169 w 40"/>
                <a:gd name="T65" fmla="*/ 51194 h 32"/>
                <a:gd name="T66" fmla="*/ 0 w 40"/>
                <a:gd name="T67" fmla="*/ 45506 h 32"/>
                <a:gd name="T68" fmla="*/ 13273 w 40"/>
                <a:gd name="T69" fmla="*/ 36025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32">
                  <a:moveTo>
                    <a:pt x="7" y="19"/>
                  </a:moveTo>
                  <a:cubicBezTo>
                    <a:pt x="9" y="20"/>
                    <a:pt x="11" y="21"/>
                    <a:pt x="13" y="22"/>
                  </a:cubicBezTo>
                  <a:cubicBezTo>
                    <a:pt x="15" y="22"/>
                    <a:pt x="18" y="23"/>
                    <a:pt x="20" y="23"/>
                  </a:cubicBezTo>
                  <a:cubicBezTo>
                    <a:pt x="22" y="23"/>
                    <a:pt x="23" y="22"/>
                    <a:pt x="24" y="22"/>
                  </a:cubicBezTo>
                  <a:cubicBezTo>
                    <a:pt x="26" y="21"/>
                    <a:pt x="26" y="21"/>
                    <a:pt x="26" y="20"/>
                  </a:cubicBezTo>
                  <a:cubicBezTo>
                    <a:pt x="26" y="19"/>
                    <a:pt x="26" y="19"/>
                    <a:pt x="25" y="18"/>
                  </a:cubicBezTo>
                  <a:cubicBezTo>
                    <a:pt x="24" y="18"/>
                    <a:pt x="21" y="17"/>
                    <a:pt x="18" y="17"/>
                  </a:cubicBezTo>
                  <a:cubicBezTo>
                    <a:pt x="12" y="16"/>
                    <a:pt x="8" y="15"/>
                    <a:pt x="6" y="14"/>
                  </a:cubicBezTo>
                  <a:cubicBezTo>
                    <a:pt x="4" y="13"/>
                    <a:pt x="3" y="12"/>
                    <a:pt x="3" y="10"/>
                  </a:cubicBezTo>
                  <a:cubicBezTo>
                    <a:pt x="3" y="8"/>
                    <a:pt x="4" y="6"/>
                    <a:pt x="7" y="5"/>
                  </a:cubicBezTo>
                  <a:cubicBezTo>
                    <a:pt x="10" y="3"/>
                    <a:pt x="15" y="2"/>
                    <a:pt x="20" y="2"/>
                  </a:cubicBezTo>
                  <a:cubicBezTo>
                    <a:pt x="20" y="0"/>
                    <a:pt x="20" y="0"/>
                    <a:pt x="20" y="0"/>
                  </a:cubicBezTo>
                  <a:cubicBezTo>
                    <a:pt x="25" y="0"/>
                    <a:pt x="25" y="0"/>
                    <a:pt x="25" y="0"/>
                  </a:cubicBezTo>
                  <a:cubicBezTo>
                    <a:pt x="25" y="2"/>
                    <a:pt x="25" y="2"/>
                    <a:pt x="25" y="2"/>
                  </a:cubicBezTo>
                  <a:cubicBezTo>
                    <a:pt x="27" y="2"/>
                    <a:pt x="29" y="2"/>
                    <a:pt x="31" y="3"/>
                  </a:cubicBezTo>
                  <a:cubicBezTo>
                    <a:pt x="34" y="3"/>
                    <a:pt x="36" y="4"/>
                    <a:pt x="38" y="4"/>
                  </a:cubicBezTo>
                  <a:cubicBezTo>
                    <a:pt x="33" y="9"/>
                    <a:pt x="33" y="9"/>
                    <a:pt x="33" y="9"/>
                  </a:cubicBezTo>
                  <a:cubicBezTo>
                    <a:pt x="31" y="8"/>
                    <a:pt x="30" y="8"/>
                    <a:pt x="28" y="8"/>
                  </a:cubicBezTo>
                  <a:cubicBezTo>
                    <a:pt x="26" y="7"/>
                    <a:pt x="24" y="7"/>
                    <a:pt x="22" y="7"/>
                  </a:cubicBezTo>
                  <a:cubicBezTo>
                    <a:pt x="21" y="7"/>
                    <a:pt x="19" y="7"/>
                    <a:pt x="18" y="8"/>
                  </a:cubicBezTo>
                  <a:cubicBezTo>
                    <a:pt x="17" y="8"/>
                    <a:pt x="16" y="9"/>
                    <a:pt x="16" y="9"/>
                  </a:cubicBezTo>
                  <a:cubicBezTo>
                    <a:pt x="16" y="10"/>
                    <a:pt x="17" y="10"/>
                    <a:pt x="18" y="11"/>
                  </a:cubicBezTo>
                  <a:cubicBezTo>
                    <a:pt x="19" y="11"/>
                    <a:pt x="21" y="11"/>
                    <a:pt x="24" y="12"/>
                  </a:cubicBezTo>
                  <a:cubicBezTo>
                    <a:pt x="24" y="12"/>
                    <a:pt x="24" y="12"/>
                    <a:pt x="24" y="12"/>
                  </a:cubicBezTo>
                  <a:cubicBezTo>
                    <a:pt x="30" y="12"/>
                    <a:pt x="34" y="13"/>
                    <a:pt x="36" y="14"/>
                  </a:cubicBezTo>
                  <a:cubicBezTo>
                    <a:pt x="37" y="15"/>
                    <a:pt x="38" y="15"/>
                    <a:pt x="39" y="16"/>
                  </a:cubicBezTo>
                  <a:cubicBezTo>
                    <a:pt x="40" y="17"/>
                    <a:pt x="40" y="18"/>
                    <a:pt x="40" y="19"/>
                  </a:cubicBezTo>
                  <a:cubicBezTo>
                    <a:pt x="40" y="21"/>
                    <a:pt x="39" y="23"/>
                    <a:pt x="35" y="25"/>
                  </a:cubicBezTo>
                  <a:cubicBezTo>
                    <a:pt x="32" y="26"/>
                    <a:pt x="28" y="27"/>
                    <a:pt x="23" y="28"/>
                  </a:cubicBezTo>
                  <a:cubicBezTo>
                    <a:pt x="23" y="32"/>
                    <a:pt x="23" y="32"/>
                    <a:pt x="23" y="32"/>
                  </a:cubicBezTo>
                  <a:cubicBezTo>
                    <a:pt x="18" y="32"/>
                    <a:pt x="18" y="32"/>
                    <a:pt x="18" y="32"/>
                  </a:cubicBezTo>
                  <a:cubicBezTo>
                    <a:pt x="18" y="28"/>
                    <a:pt x="18" y="28"/>
                    <a:pt x="18" y="28"/>
                  </a:cubicBezTo>
                  <a:cubicBezTo>
                    <a:pt x="15" y="28"/>
                    <a:pt x="11" y="27"/>
                    <a:pt x="8" y="27"/>
                  </a:cubicBezTo>
                  <a:cubicBezTo>
                    <a:pt x="5" y="26"/>
                    <a:pt x="3" y="25"/>
                    <a:pt x="0" y="24"/>
                  </a:cubicBezTo>
                  <a:lnTo>
                    <a:pt x="7" y="19"/>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244"/>
            <p:cNvSpPr/>
            <p:nvPr/>
          </p:nvSpPr>
          <p:spPr bwMode="auto">
            <a:xfrm>
              <a:off x="5220188" y="4378620"/>
              <a:ext cx="192401" cy="322533"/>
            </a:xfrm>
            <a:custGeom>
              <a:avLst/>
              <a:gdLst>
                <a:gd name="T0" fmla="*/ 150903 w 102"/>
                <a:gd name="T1" fmla="*/ 7545 h 171"/>
                <a:gd name="T2" fmla="*/ 150903 w 102"/>
                <a:gd name="T3" fmla="*/ 7545 h 171"/>
                <a:gd name="T4" fmla="*/ 182970 w 102"/>
                <a:gd name="T5" fmla="*/ 66016 h 171"/>
                <a:gd name="T6" fmla="*/ 98087 w 102"/>
                <a:gd name="T7" fmla="*/ 284810 h 171"/>
                <a:gd name="T8" fmla="*/ 39612 w 102"/>
                <a:gd name="T9" fmla="*/ 314988 h 171"/>
                <a:gd name="T10" fmla="*/ 39612 w 102"/>
                <a:gd name="T11" fmla="*/ 314988 h 171"/>
                <a:gd name="T12" fmla="*/ 7545 w 102"/>
                <a:gd name="T13" fmla="*/ 256517 h 171"/>
                <a:gd name="T14" fmla="*/ 92428 w 102"/>
                <a:gd name="T15" fmla="*/ 37723 h 171"/>
                <a:gd name="T16" fmla="*/ 150903 w 102"/>
                <a:gd name="T17" fmla="*/ 7545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71">
                  <a:moveTo>
                    <a:pt x="80" y="4"/>
                  </a:moveTo>
                  <a:cubicBezTo>
                    <a:pt x="80" y="4"/>
                    <a:pt x="80" y="4"/>
                    <a:pt x="80" y="4"/>
                  </a:cubicBezTo>
                  <a:cubicBezTo>
                    <a:pt x="94" y="8"/>
                    <a:pt x="102" y="23"/>
                    <a:pt x="97" y="35"/>
                  </a:cubicBezTo>
                  <a:cubicBezTo>
                    <a:pt x="52" y="151"/>
                    <a:pt x="52" y="151"/>
                    <a:pt x="52" y="151"/>
                  </a:cubicBezTo>
                  <a:cubicBezTo>
                    <a:pt x="47" y="163"/>
                    <a:pt x="34" y="171"/>
                    <a:pt x="21" y="167"/>
                  </a:cubicBezTo>
                  <a:cubicBezTo>
                    <a:pt x="21" y="167"/>
                    <a:pt x="21" y="167"/>
                    <a:pt x="21" y="167"/>
                  </a:cubicBezTo>
                  <a:cubicBezTo>
                    <a:pt x="7" y="163"/>
                    <a:pt x="0" y="149"/>
                    <a:pt x="4" y="136"/>
                  </a:cubicBezTo>
                  <a:cubicBezTo>
                    <a:pt x="49" y="20"/>
                    <a:pt x="49" y="20"/>
                    <a:pt x="49" y="20"/>
                  </a:cubicBezTo>
                  <a:cubicBezTo>
                    <a:pt x="54" y="8"/>
                    <a:pt x="67" y="0"/>
                    <a:pt x="80" y="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Rectangle 245"/>
            <p:cNvSpPr>
              <a:spLocks noChangeArrowheads="1"/>
            </p:cNvSpPr>
            <p:nvPr/>
          </p:nvSpPr>
          <p:spPr bwMode="auto">
            <a:xfrm>
              <a:off x="5076486" y="4984566"/>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7" name="Oval 246"/>
            <p:cNvSpPr>
              <a:spLocks noChangeArrowheads="1"/>
            </p:cNvSpPr>
            <p:nvPr/>
          </p:nvSpPr>
          <p:spPr bwMode="auto">
            <a:xfrm>
              <a:off x="5076486" y="4955826"/>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8" name="Oval 247"/>
            <p:cNvSpPr>
              <a:spLocks noChangeArrowheads="1"/>
            </p:cNvSpPr>
            <p:nvPr/>
          </p:nvSpPr>
          <p:spPr bwMode="auto">
            <a:xfrm>
              <a:off x="5076486" y="4944649"/>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9" name="Oval 248"/>
            <p:cNvSpPr>
              <a:spLocks noChangeArrowheads="1"/>
            </p:cNvSpPr>
            <p:nvPr/>
          </p:nvSpPr>
          <p:spPr bwMode="auto">
            <a:xfrm>
              <a:off x="5091655" y="4952633"/>
              <a:ext cx="147694" cy="65465"/>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0" name="Rectangle 249"/>
            <p:cNvSpPr>
              <a:spLocks noChangeArrowheads="1"/>
            </p:cNvSpPr>
            <p:nvPr/>
          </p:nvSpPr>
          <p:spPr bwMode="auto">
            <a:xfrm>
              <a:off x="5076486" y="4961414"/>
              <a:ext cx="178031" cy="11975"/>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1" name="Oval 250"/>
            <p:cNvSpPr>
              <a:spLocks noChangeArrowheads="1"/>
            </p:cNvSpPr>
            <p:nvPr/>
          </p:nvSpPr>
          <p:spPr bwMode="auto">
            <a:xfrm>
              <a:off x="5076486" y="4933472"/>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2" name="Oval 251"/>
            <p:cNvSpPr>
              <a:spLocks noChangeArrowheads="1"/>
            </p:cNvSpPr>
            <p:nvPr/>
          </p:nvSpPr>
          <p:spPr bwMode="auto">
            <a:xfrm>
              <a:off x="5076486" y="4922295"/>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3" name="Oval 252"/>
            <p:cNvSpPr>
              <a:spLocks noChangeArrowheads="1"/>
            </p:cNvSpPr>
            <p:nvPr/>
          </p:nvSpPr>
          <p:spPr bwMode="auto">
            <a:xfrm>
              <a:off x="5091655" y="4927884"/>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4" name="Rectangle 253"/>
            <p:cNvSpPr>
              <a:spLocks noChangeArrowheads="1"/>
            </p:cNvSpPr>
            <p:nvPr/>
          </p:nvSpPr>
          <p:spPr bwMode="auto">
            <a:xfrm>
              <a:off x="5076486" y="4939061"/>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5" name="Oval 254"/>
            <p:cNvSpPr>
              <a:spLocks noChangeArrowheads="1"/>
            </p:cNvSpPr>
            <p:nvPr/>
          </p:nvSpPr>
          <p:spPr bwMode="auto">
            <a:xfrm>
              <a:off x="5076486" y="4911118"/>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6" name="Oval 255"/>
            <p:cNvSpPr>
              <a:spLocks noChangeArrowheads="1"/>
            </p:cNvSpPr>
            <p:nvPr/>
          </p:nvSpPr>
          <p:spPr bwMode="auto">
            <a:xfrm>
              <a:off x="5076486" y="4899143"/>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7" name="Oval 256"/>
            <p:cNvSpPr>
              <a:spLocks noChangeArrowheads="1"/>
            </p:cNvSpPr>
            <p:nvPr/>
          </p:nvSpPr>
          <p:spPr bwMode="auto">
            <a:xfrm>
              <a:off x="5091655" y="4905530"/>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8" name="Rectangle 257"/>
            <p:cNvSpPr>
              <a:spLocks noChangeArrowheads="1"/>
            </p:cNvSpPr>
            <p:nvPr/>
          </p:nvSpPr>
          <p:spPr bwMode="auto">
            <a:xfrm>
              <a:off x="5076486" y="4916707"/>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9" name="Oval 258"/>
            <p:cNvSpPr>
              <a:spLocks noChangeArrowheads="1"/>
            </p:cNvSpPr>
            <p:nvPr/>
          </p:nvSpPr>
          <p:spPr bwMode="auto">
            <a:xfrm>
              <a:off x="5076486" y="4887966"/>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0" name="Oval 259"/>
            <p:cNvSpPr>
              <a:spLocks noChangeArrowheads="1"/>
            </p:cNvSpPr>
            <p:nvPr/>
          </p:nvSpPr>
          <p:spPr bwMode="auto">
            <a:xfrm>
              <a:off x="5076486" y="4876789"/>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1" name="Oval 260"/>
            <p:cNvSpPr>
              <a:spLocks noChangeArrowheads="1"/>
            </p:cNvSpPr>
            <p:nvPr/>
          </p:nvSpPr>
          <p:spPr bwMode="auto">
            <a:xfrm>
              <a:off x="5091655" y="4882378"/>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2" name="Rectangle 261"/>
            <p:cNvSpPr>
              <a:spLocks noChangeArrowheads="1"/>
            </p:cNvSpPr>
            <p:nvPr/>
          </p:nvSpPr>
          <p:spPr bwMode="auto">
            <a:xfrm>
              <a:off x="5076486" y="4891958"/>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3" name="Oval 262"/>
            <p:cNvSpPr>
              <a:spLocks noChangeArrowheads="1"/>
            </p:cNvSpPr>
            <p:nvPr/>
          </p:nvSpPr>
          <p:spPr bwMode="auto">
            <a:xfrm>
              <a:off x="5076486" y="4865613"/>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4" name="Oval 263"/>
            <p:cNvSpPr>
              <a:spLocks noChangeArrowheads="1"/>
            </p:cNvSpPr>
            <p:nvPr/>
          </p:nvSpPr>
          <p:spPr bwMode="auto">
            <a:xfrm>
              <a:off x="5076486" y="4852041"/>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5" name="Oval 264"/>
            <p:cNvSpPr>
              <a:spLocks noChangeArrowheads="1"/>
            </p:cNvSpPr>
            <p:nvPr/>
          </p:nvSpPr>
          <p:spPr bwMode="auto">
            <a:xfrm>
              <a:off x="5091655" y="4860024"/>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6" name="Rectangle 265"/>
            <p:cNvSpPr>
              <a:spLocks noChangeArrowheads="1"/>
            </p:cNvSpPr>
            <p:nvPr/>
          </p:nvSpPr>
          <p:spPr bwMode="auto">
            <a:xfrm>
              <a:off x="5076486" y="4869604"/>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7" name="Oval 266"/>
            <p:cNvSpPr>
              <a:spLocks noChangeArrowheads="1"/>
            </p:cNvSpPr>
            <p:nvPr/>
          </p:nvSpPr>
          <p:spPr bwMode="auto">
            <a:xfrm>
              <a:off x="5076486" y="4840864"/>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8" name="Oval 267"/>
            <p:cNvSpPr>
              <a:spLocks noChangeArrowheads="1"/>
            </p:cNvSpPr>
            <p:nvPr/>
          </p:nvSpPr>
          <p:spPr bwMode="auto">
            <a:xfrm>
              <a:off x="5076486" y="4829687"/>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 name="Oval 268"/>
            <p:cNvSpPr>
              <a:spLocks noChangeArrowheads="1"/>
            </p:cNvSpPr>
            <p:nvPr/>
          </p:nvSpPr>
          <p:spPr bwMode="auto">
            <a:xfrm>
              <a:off x="5091655" y="4835275"/>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0" name="Rectangle 269"/>
            <p:cNvSpPr>
              <a:spLocks noChangeArrowheads="1"/>
            </p:cNvSpPr>
            <p:nvPr/>
          </p:nvSpPr>
          <p:spPr bwMode="auto">
            <a:xfrm>
              <a:off x="5076486" y="4846452"/>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1" name="Oval 270"/>
            <p:cNvSpPr>
              <a:spLocks noChangeArrowheads="1"/>
            </p:cNvSpPr>
            <p:nvPr/>
          </p:nvSpPr>
          <p:spPr bwMode="auto">
            <a:xfrm>
              <a:off x="5076486" y="4818510"/>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2" name="Oval 271"/>
            <p:cNvSpPr>
              <a:spLocks noChangeArrowheads="1"/>
            </p:cNvSpPr>
            <p:nvPr/>
          </p:nvSpPr>
          <p:spPr bwMode="auto">
            <a:xfrm>
              <a:off x="5076486" y="4807333"/>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3" name="Oval 272"/>
            <p:cNvSpPr>
              <a:spLocks noChangeArrowheads="1"/>
            </p:cNvSpPr>
            <p:nvPr/>
          </p:nvSpPr>
          <p:spPr bwMode="auto">
            <a:xfrm>
              <a:off x="5091655" y="4812922"/>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4" name="Rectangle 273"/>
            <p:cNvSpPr>
              <a:spLocks noChangeArrowheads="1"/>
            </p:cNvSpPr>
            <p:nvPr/>
          </p:nvSpPr>
          <p:spPr bwMode="auto">
            <a:xfrm>
              <a:off x="5076486" y="4824098"/>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5" name="Oval 274"/>
            <p:cNvSpPr>
              <a:spLocks noChangeArrowheads="1"/>
            </p:cNvSpPr>
            <p:nvPr/>
          </p:nvSpPr>
          <p:spPr bwMode="auto">
            <a:xfrm>
              <a:off x="5076486" y="4795358"/>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6" name="Oval 275"/>
            <p:cNvSpPr>
              <a:spLocks noChangeArrowheads="1"/>
            </p:cNvSpPr>
            <p:nvPr/>
          </p:nvSpPr>
          <p:spPr bwMode="auto">
            <a:xfrm>
              <a:off x="5076486" y="4784181"/>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57" name="Oval 276"/>
            <p:cNvSpPr>
              <a:spLocks noChangeArrowheads="1"/>
            </p:cNvSpPr>
            <p:nvPr/>
          </p:nvSpPr>
          <p:spPr bwMode="auto">
            <a:xfrm>
              <a:off x="5091655" y="4789770"/>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二、综合财务分析的原则</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3416320"/>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综合性原则</a:t>
            </a:r>
            <a:endParaRPr lang="zh-CN" altLang="zh-CN" dirty="0"/>
          </a:p>
          <a:p>
            <a:r>
              <a:rPr lang="zh-CN" altLang="zh-CN" dirty="0"/>
              <a:t>所设置的评价指标要尽可能涵盖偿债能力、营运能力和盈利能力等各方面的考核要求。</a:t>
            </a:r>
            <a:endParaRPr lang="zh-CN" altLang="zh-CN" dirty="0"/>
          </a:p>
          <a:p>
            <a:r>
              <a:rPr lang="en-US" altLang="zh-CN" dirty="0"/>
              <a:t>(</a:t>
            </a:r>
            <a:r>
              <a:rPr lang="zh-CN" altLang="zh-CN" dirty="0"/>
              <a:t>二</a:t>
            </a:r>
            <a:r>
              <a:rPr lang="en-US" altLang="zh-CN" dirty="0"/>
              <a:t>)</a:t>
            </a:r>
            <a:r>
              <a:rPr lang="zh-CN" altLang="zh-CN" dirty="0"/>
              <a:t>有用性原则</a:t>
            </a:r>
            <a:endParaRPr lang="zh-CN" altLang="zh-CN" dirty="0"/>
          </a:p>
          <a:p>
            <a:r>
              <a:rPr lang="zh-CN" altLang="zh-CN" dirty="0"/>
              <a:t>评价指标体系尽量能够提供多层次、多角度的信息资源</a:t>
            </a:r>
            <a:r>
              <a:rPr lang="en-US" altLang="zh-CN" dirty="0"/>
              <a:t>,</a:t>
            </a:r>
            <a:r>
              <a:rPr lang="zh-CN" altLang="zh-CN" dirty="0"/>
              <a:t>设置的指标评价体系既要能满足企业内部管理当局实施决策的需要</a:t>
            </a:r>
            <a:r>
              <a:rPr lang="en-US" altLang="zh-CN" dirty="0"/>
              <a:t>,</a:t>
            </a:r>
            <a:r>
              <a:rPr lang="zh-CN" altLang="zh-CN" dirty="0"/>
              <a:t>又要能满足外部投资者和政府管理机构凭以决策及实施宏观调控的要求。</a:t>
            </a:r>
            <a:endParaRPr lang="zh-CN" altLang="zh-CN" dirty="0"/>
          </a:p>
          <a:p>
            <a:r>
              <a:rPr lang="en-US" altLang="zh-CN" dirty="0"/>
              <a:t>(</a:t>
            </a:r>
            <a:r>
              <a:rPr lang="zh-CN" altLang="zh-CN" dirty="0"/>
              <a:t>三</a:t>
            </a:r>
            <a:r>
              <a:rPr lang="en-US" altLang="zh-CN" dirty="0"/>
              <a:t>)</a:t>
            </a:r>
            <a:r>
              <a:rPr lang="zh-CN" altLang="zh-CN" dirty="0"/>
              <a:t>定性分析与定量分析相结合原则</a:t>
            </a:r>
            <a:endParaRPr lang="zh-CN" altLang="zh-CN" dirty="0"/>
          </a:p>
          <a:p>
            <a:r>
              <a:rPr lang="zh-CN" altLang="zh-CN" dirty="0"/>
              <a:t>企业财务分析中的任何经济指标</a:t>
            </a:r>
            <a:r>
              <a:rPr lang="en-US" altLang="zh-CN" dirty="0"/>
              <a:t>,</a:t>
            </a:r>
            <a:r>
              <a:rPr lang="zh-CN" altLang="zh-CN" dirty="0"/>
              <a:t>都同时存在着质和量的规定性</a:t>
            </a:r>
            <a:r>
              <a:rPr lang="en-US" altLang="zh-CN" dirty="0"/>
              <a:t>,</a:t>
            </a:r>
            <a:r>
              <a:rPr lang="zh-CN" altLang="zh-CN" dirty="0"/>
              <a:t>既不存在只有质没有量的经济指标</a:t>
            </a:r>
            <a:r>
              <a:rPr lang="en-US" altLang="zh-CN" dirty="0"/>
              <a:t>,</a:t>
            </a:r>
            <a:r>
              <a:rPr lang="zh-CN" altLang="zh-CN" dirty="0"/>
              <a:t>也不存在只有量没有质的经济指标。</a:t>
            </a:r>
            <a:endParaRPr lang="zh-CN" altLang="zh-CN" dirty="0"/>
          </a:p>
        </p:txBody>
      </p:sp>
      <p:pic>
        <p:nvPicPr>
          <p:cNvPr id="6" name="图片 5"/>
          <p:cNvPicPr>
            <a:picLocks noChangeAspect="1"/>
          </p:cNvPicPr>
          <p:nvPr/>
        </p:nvPicPr>
        <p:blipFill>
          <a:blip r:embed="rId1" cstate="print"/>
          <a:stretch>
            <a:fillRect/>
          </a:stretch>
        </p:blipFill>
        <p:spPr>
          <a:xfrm>
            <a:off x="5851481" y="2905950"/>
            <a:ext cx="5607181" cy="3952050"/>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5" y="1460409"/>
            <a:ext cx="6094358" cy="830997"/>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三、综合财务分析的特征</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989998"/>
            <a:ext cx="9545613" cy="3970318"/>
          </a:xfrm>
          <a:prstGeom prst="rect">
            <a:avLst/>
          </a:prstGeom>
        </p:spPr>
        <p:txBody>
          <a:bodyPr wrap="square">
            <a:spAutoFit/>
          </a:bodyPr>
          <a:lstStyle/>
          <a:p>
            <a:r>
              <a:rPr lang="zh-CN" altLang="zh-CN" dirty="0"/>
              <a:t>综合财务分析与单项分析相比</a:t>
            </a:r>
            <a:r>
              <a:rPr lang="en-US" altLang="zh-CN" dirty="0"/>
              <a:t>,</a:t>
            </a:r>
            <a:r>
              <a:rPr lang="zh-CN" altLang="zh-CN" dirty="0"/>
              <a:t>具有以下特点。</a:t>
            </a:r>
            <a:endParaRPr lang="zh-CN" altLang="zh-CN" dirty="0"/>
          </a:p>
          <a:p>
            <a:r>
              <a:rPr lang="en-US" altLang="zh-CN" dirty="0"/>
              <a:t>(</a:t>
            </a:r>
            <a:r>
              <a:rPr lang="zh-CN" altLang="zh-CN" dirty="0"/>
              <a:t>一</a:t>
            </a:r>
            <a:r>
              <a:rPr lang="en-US" altLang="zh-CN" dirty="0"/>
              <a:t>)</a:t>
            </a:r>
            <a:r>
              <a:rPr lang="zh-CN" altLang="zh-CN" dirty="0"/>
              <a:t>分析问题的方法不同</a:t>
            </a:r>
            <a:endParaRPr lang="zh-CN" altLang="zh-CN" dirty="0"/>
          </a:p>
          <a:p>
            <a:r>
              <a:rPr lang="zh-CN" altLang="zh-CN" dirty="0"/>
              <a:t>单项分析是把企业财务活动的总体分解为每个具体部分</a:t>
            </a:r>
            <a:r>
              <a:rPr lang="en-US" altLang="zh-CN" dirty="0"/>
              <a:t>,</a:t>
            </a:r>
            <a:r>
              <a:rPr lang="zh-CN" altLang="zh-CN" dirty="0"/>
              <a:t>逐一加以分析考察</a:t>
            </a:r>
            <a:r>
              <a:rPr lang="en-US" altLang="zh-CN" dirty="0"/>
              <a:t>;</a:t>
            </a:r>
            <a:r>
              <a:rPr lang="zh-CN" altLang="zh-CN" dirty="0"/>
              <a:t>而综合财务分析是通过归纳综合</a:t>
            </a:r>
            <a:r>
              <a:rPr lang="en-US" altLang="zh-CN" dirty="0"/>
              <a:t>,</a:t>
            </a:r>
            <a:r>
              <a:rPr lang="zh-CN" altLang="zh-CN" dirty="0"/>
              <a:t>在分析的基础上从总体上把握企业的财务状况。</a:t>
            </a:r>
            <a:endParaRPr lang="zh-CN" altLang="zh-CN" dirty="0"/>
          </a:p>
          <a:p>
            <a:r>
              <a:rPr lang="en-US" altLang="zh-CN" dirty="0"/>
              <a:t>(</a:t>
            </a:r>
            <a:r>
              <a:rPr lang="zh-CN" altLang="zh-CN" dirty="0"/>
              <a:t>二</a:t>
            </a:r>
            <a:r>
              <a:rPr lang="en-US" altLang="zh-CN" dirty="0"/>
              <a:t>)</a:t>
            </a:r>
            <a:r>
              <a:rPr lang="zh-CN" altLang="zh-CN" dirty="0"/>
              <a:t>反映事物的本质不同</a:t>
            </a:r>
            <a:endParaRPr lang="zh-CN" altLang="zh-CN" dirty="0"/>
          </a:p>
          <a:p>
            <a:r>
              <a:rPr lang="zh-CN" altLang="zh-CN" dirty="0"/>
              <a:t>单项分析具有实务性和实证性</a:t>
            </a:r>
            <a:r>
              <a:rPr lang="en-US" altLang="zh-CN" dirty="0"/>
              <a:t>,</a:t>
            </a:r>
            <a:r>
              <a:rPr lang="zh-CN" altLang="zh-CN" dirty="0"/>
              <a:t>能够真切地认识每一具体的财务现象</a:t>
            </a:r>
            <a:r>
              <a:rPr lang="en-US" altLang="zh-CN" dirty="0"/>
              <a:t>;</a:t>
            </a:r>
            <a:r>
              <a:rPr lang="zh-CN" altLang="zh-CN" dirty="0"/>
              <a:t>而综合财务分析具有高度的抽象性和概括性</a:t>
            </a:r>
            <a:r>
              <a:rPr lang="en-US" altLang="zh-CN" dirty="0"/>
              <a:t>,</a:t>
            </a:r>
            <a:r>
              <a:rPr lang="zh-CN" altLang="zh-CN" dirty="0"/>
              <a:t>着重从整体上概括财务状况的本质特征。</a:t>
            </a:r>
            <a:endParaRPr lang="zh-CN" altLang="zh-CN" dirty="0"/>
          </a:p>
          <a:p>
            <a:r>
              <a:rPr lang="en-US" altLang="zh-CN" dirty="0"/>
              <a:t>(</a:t>
            </a:r>
            <a:r>
              <a:rPr lang="zh-CN" altLang="zh-CN" dirty="0"/>
              <a:t>三</a:t>
            </a:r>
            <a:r>
              <a:rPr lang="en-US" altLang="zh-CN" dirty="0"/>
              <a:t>)</a:t>
            </a:r>
            <a:r>
              <a:rPr lang="zh-CN" altLang="zh-CN" dirty="0"/>
              <a:t>分析的重点和比较的基准不同</a:t>
            </a:r>
            <a:endParaRPr lang="zh-CN" altLang="zh-CN" dirty="0"/>
          </a:p>
          <a:p>
            <a:r>
              <a:rPr lang="zh-CN" altLang="zh-CN" dirty="0"/>
              <a:t>单项分析的重点和比较基准是财务计划、财务理论标准</a:t>
            </a:r>
            <a:r>
              <a:rPr lang="en-US" altLang="zh-CN" dirty="0"/>
              <a:t>;</a:t>
            </a:r>
            <a:r>
              <a:rPr lang="zh-CN" altLang="zh-CN" dirty="0"/>
              <a:t>而综合财务分析的重点和比较基准是企业的整体发展趋势。</a:t>
            </a:r>
            <a:endParaRPr lang="zh-CN" altLang="zh-CN" dirty="0"/>
          </a:p>
          <a:p>
            <a:r>
              <a:rPr lang="en-US" altLang="zh-CN" dirty="0"/>
              <a:t>(</a:t>
            </a:r>
            <a:r>
              <a:rPr lang="zh-CN" altLang="zh-CN" dirty="0"/>
              <a:t>四</a:t>
            </a:r>
            <a:r>
              <a:rPr lang="en-US" altLang="zh-CN" dirty="0"/>
              <a:t>)</a:t>
            </a:r>
            <a:r>
              <a:rPr lang="zh-CN" altLang="zh-CN" dirty="0"/>
              <a:t>财务指标的地位不同</a:t>
            </a:r>
            <a:endParaRPr lang="zh-CN" altLang="zh-CN" dirty="0"/>
          </a:p>
          <a:p>
            <a:r>
              <a:rPr lang="zh-CN" altLang="zh-CN" dirty="0"/>
              <a:t>单项分析把每个分析的指标视为同等重要的角色来处理</a:t>
            </a:r>
            <a:r>
              <a:rPr lang="en-US" altLang="zh-CN" dirty="0"/>
              <a:t>,</a:t>
            </a:r>
            <a:r>
              <a:rPr lang="zh-CN" altLang="zh-CN" dirty="0"/>
              <a:t>它不太考虑各种指标之间的相互关系</a:t>
            </a:r>
            <a:r>
              <a:rPr lang="en-US" altLang="zh-CN" dirty="0"/>
              <a:t>;</a:t>
            </a:r>
            <a:r>
              <a:rPr lang="zh-CN" altLang="zh-CN" dirty="0"/>
              <a:t>而综合财务分析的各种指标有主辅之分</a:t>
            </a:r>
            <a:r>
              <a:rPr lang="en-US" altLang="zh-CN" dirty="0"/>
              <a:t>,</a:t>
            </a:r>
            <a:r>
              <a:rPr lang="zh-CN" altLang="zh-CN" dirty="0"/>
              <a:t>要抓住主要指标</a:t>
            </a:r>
            <a:r>
              <a:rPr lang="en-US" altLang="zh-CN" dirty="0"/>
              <a:t>,</a:t>
            </a:r>
            <a:r>
              <a:rPr lang="zh-CN" altLang="zh-CN" dirty="0"/>
              <a:t>在对主要指标分析的基础上</a:t>
            </a:r>
            <a:r>
              <a:rPr lang="en-US" altLang="zh-CN" dirty="0"/>
              <a:t>,</a:t>
            </a:r>
            <a:r>
              <a:rPr lang="zh-CN" altLang="zh-CN" dirty="0"/>
              <a:t>再对其他辅助指标进行分析</a:t>
            </a:r>
            <a:r>
              <a:rPr lang="en-US" altLang="zh-CN" dirty="0"/>
              <a:t>,</a:t>
            </a:r>
            <a:r>
              <a:rPr lang="zh-CN" altLang="zh-CN" dirty="0"/>
              <a:t>这样才能分析透彻、把握准确。</a:t>
            </a:r>
            <a:endParaRPr lang="zh-CN" altLang="zh-CN" dirty="0"/>
          </a:p>
        </p:txBody>
      </p:sp>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5" y="1460409"/>
            <a:ext cx="6094358" cy="829945"/>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四、杜邦分析法</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989998"/>
            <a:ext cx="6094357" cy="3784369"/>
          </a:xfrm>
          <a:prstGeom prst="rect">
            <a:avLst/>
          </a:prstGeom>
        </p:spPr>
        <p:txBody>
          <a:bodyPr wrap="square">
            <a:spAutoFit/>
          </a:bodyPr>
          <a:lstStyle/>
          <a:p>
            <a:pPr algn="just">
              <a:lnSpc>
                <a:spcPct val="150000"/>
              </a:lnSpc>
            </a:pPr>
            <a:r>
              <a:rPr lang="en-US" altLang="zh-CN" dirty="0"/>
              <a:t>(</a:t>
            </a:r>
            <a:r>
              <a:rPr lang="zh-CN" altLang="zh-CN" dirty="0"/>
              <a:t>一</a:t>
            </a:r>
            <a:r>
              <a:rPr lang="en-US" altLang="zh-CN" dirty="0"/>
              <a:t>)</a:t>
            </a:r>
            <a:r>
              <a:rPr lang="zh-CN" altLang="zh-CN" dirty="0"/>
              <a:t>杜邦分析法的含义</a:t>
            </a:r>
            <a:endParaRPr lang="zh-CN" altLang="zh-CN" dirty="0"/>
          </a:p>
          <a:p>
            <a:pPr algn="just">
              <a:lnSpc>
                <a:spcPct val="150000"/>
              </a:lnSpc>
            </a:pPr>
            <a:r>
              <a:rPr lang="zh-CN" altLang="zh-CN" dirty="0"/>
              <a:t>杜邦分析法又称杜邦分析体系</a:t>
            </a:r>
            <a:r>
              <a:rPr lang="en-US" altLang="zh-CN" dirty="0"/>
              <a:t>,</a:t>
            </a:r>
            <a:r>
              <a:rPr lang="zh-CN" altLang="zh-CN" dirty="0"/>
              <a:t>是利用各主要财务比率指标之间的内在联系</a:t>
            </a:r>
            <a:r>
              <a:rPr lang="en-US" altLang="zh-CN" dirty="0"/>
              <a:t>,</a:t>
            </a:r>
            <a:r>
              <a:rPr lang="zh-CN" altLang="zh-CN" dirty="0"/>
              <a:t>对企业财务状况及经济效益进行综合系统分析评价的方法。该体系以净资产收益率为主体指标</a:t>
            </a:r>
            <a:r>
              <a:rPr lang="en-US" altLang="zh-CN" dirty="0"/>
              <a:t>,</a:t>
            </a:r>
            <a:r>
              <a:rPr lang="zh-CN" altLang="zh-CN" dirty="0"/>
              <a:t>以总资产报酬率和权益乘数为核心</a:t>
            </a:r>
            <a:r>
              <a:rPr lang="en-US" altLang="zh-CN" dirty="0"/>
              <a:t>,</a:t>
            </a:r>
            <a:r>
              <a:rPr lang="zh-CN" altLang="zh-CN" dirty="0"/>
              <a:t>分别反映企业盈利能力、偿债能力、营运能力及发展能力</a:t>
            </a:r>
            <a:r>
              <a:rPr lang="en-US" altLang="zh-CN" dirty="0"/>
              <a:t>,</a:t>
            </a:r>
            <a:r>
              <a:rPr lang="zh-CN" altLang="zh-CN" dirty="0"/>
              <a:t>并按其内在联系有机结合起来</a:t>
            </a:r>
            <a:r>
              <a:rPr lang="en-US" altLang="zh-CN" dirty="0"/>
              <a:t>,</a:t>
            </a:r>
            <a:r>
              <a:rPr lang="zh-CN" altLang="zh-CN" dirty="0"/>
              <a:t>从而形成一个将资产负债表、利润表的数据综合在一起的指标分析体系。由于这种分析方法由美国杜邦公司的财务管理人员在实践中摸索和建立起来</a:t>
            </a:r>
            <a:r>
              <a:rPr lang="en-US" altLang="zh-CN" dirty="0"/>
              <a:t>,</a:t>
            </a:r>
            <a:r>
              <a:rPr lang="zh-CN" altLang="zh-CN" dirty="0"/>
              <a:t>故名为杜邦分析法。</a:t>
            </a:r>
            <a:endParaRPr lang="zh-CN" altLang="zh-CN" dirty="0"/>
          </a:p>
        </p:txBody>
      </p:sp>
      <p:pic>
        <p:nvPicPr>
          <p:cNvPr id="6" name="图片 5"/>
          <p:cNvPicPr>
            <a:picLocks noChangeAspect="1"/>
          </p:cNvPicPr>
          <p:nvPr/>
        </p:nvPicPr>
        <p:blipFill>
          <a:blip r:embed="rId1"/>
          <a:stretch>
            <a:fillRect/>
          </a:stretch>
        </p:blipFill>
        <p:spPr>
          <a:xfrm>
            <a:off x="7365464" y="1802901"/>
            <a:ext cx="3415974" cy="4416147"/>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矩形 17"/>
              <p:cNvSpPr/>
              <p:nvPr/>
            </p:nvSpPr>
            <p:spPr>
              <a:xfrm>
                <a:off x="424975" y="1989998"/>
                <a:ext cx="11205551" cy="3616439"/>
              </a:xfrm>
              <a:prstGeom prst="rect">
                <a:avLst/>
              </a:prstGeom>
            </p:spPr>
            <p:txBody>
              <a:bodyPr wrap="square">
                <a:spAutoFit/>
              </a:bodyPr>
              <a:lstStyle/>
              <a:p>
                <a:r>
                  <a:rPr lang="en-US" altLang="zh-CN" dirty="0"/>
                  <a:t>(</a:t>
                </a:r>
                <a:r>
                  <a:rPr lang="zh-CN" altLang="zh-CN" dirty="0"/>
                  <a:t>二</a:t>
                </a:r>
                <a:r>
                  <a:rPr lang="en-US" altLang="zh-CN" dirty="0"/>
                  <a:t>)</a:t>
                </a:r>
                <a:r>
                  <a:rPr lang="zh-CN" altLang="zh-CN" dirty="0"/>
                  <a:t>杜邦分析法的具体内容</a:t>
                </a:r>
                <a:endParaRPr lang="zh-CN" altLang="zh-CN" dirty="0"/>
              </a:p>
              <a:p>
                <a:r>
                  <a:rPr lang="en-US" altLang="zh-CN" dirty="0"/>
                  <a:t>1.</a:t>
                </a:r>
                <a:r>
                  <a:rPr lang="zh-CN" altLang="zh-CN" dirty="0"/>
                  <a:t>重要指标分解</a:t>
                </a:r>
                <a:endParaRPr lang="zh-CN" altLang="zh-CN" dirty="0"/>
              </a:p>
              <a:p>
                <a:r>
                  <a:rPr lang="en-US" altLang="zh-CN" dirty="0"/>
                  <a:t>(1)</a:t>
                </a:r>
                <a:r>
                  <a:rPr lang="zh-CN" altLang="zh-CN" dirty="0"/>
                  <a:t>净资产收益率的分解</a:t>
                </a:r>
                <a:r>
                  <a:rPr lang="en-US" altLang="zh-CN" dirty="0"/>
                  <a:t>,</a:t>
                </a:r>
                <a:r>
                  <a:rPr lang="zh-CN" altLang="zh-CN" dirty="0"/>
                  <a:t>如下所示</a:t>
                </a:r>
                <a:r>
                  <a:rPr lang="en-US" altLang="zh-CN" dirty="0"/>
                  <a:t>:</a:t>
                </a:r>
                <a:endParaRPr lang="zh-CN" altLang="zh-CN" dirty="0"/>
              </a:p>
              <a:p>
                <a:r>
                  <a:rPr lang="zh-CN" altLang="zh-CN" dirty="0"/>
                  <a:t>　　净资产收益率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净利润</m:t>
                        </m:r>
                      </m:num>
                      <m:den>
                        <m:r>
                          <m:rPr>
                            <m:nor/>
                          </m:rPr>
                          <a:rPr lang="zh-CN" altLang="zh-CN">
                            <a:latin typeface="Cambria Math" panose="02040503050406030204" pitchFamily="18" charset="0"/>
                          </a:rPr>
                          <m:t>所有者权益</m:t>
                        </m:r>
                      </m:den>
                    </m:f>
                  </m:oMath>
                </a14:m>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净利润</m:t>
                        </m:r>
                        <m:r>
                          <a:rPr lang="en-US" altLang="zh-CN">
                            <a:latin typeface="Cambria Math" panose="02040503050406030204" pitchFamily="18" charset="0"/>
                          </a:rPr>
                          <m:t>×</m:t>
                        </m:r>
                        <m:r>
                          <m:rPr>
                            <m:nor/>
                          </m:rPr>
                          <a:rPr lang="zh-CN" altLang="zh-CN">
                            <a:latin typeface="Cambria Math" panose="02040503050406030204" pitchFamily="18" charset="0"/>
                          </a:rPr>
                          <m:t>资产</m:t>
                        </m:r>
                      </m:num>
                      <m:den>
                        <m:r>
                          <m:rPr>
                            <m:nor/>
                          </m:rPr>
                          <a:rPr lang="zh-CN" altLang="zh-CN">
                            <a:latin typeface="Cambria Math" panose="02040503050406030204" pitchFamily="18" charset="0"/>
                          </a:rPr>
                          <m:t>所有者权益</m:t>
                        </m:r>
                        <m:r>
                          <a:rPr lang="en-US" altLang="zh-CN">
                            <a:latin typeface="Cambria Math" panose="02040503050406030204" pitchFamily="18" charset="0"/>
                          </a:rPr>
                          <m:t>×</m:t>
                        </m:r>
                        <m:r>
                          <m:rPr>
                            <m:nor/>
                          </m:rPr>
                          <a:rPr lang="zh-CN" altLang="zh-CN">
                            <a:latin typeface="Cambria Math" panose="02040503050406030204" pitchFamily="18" charset="0"/>
                          </a:rPr>
                          <m:t>资产</m:t>
                        </m:r>
                      </m:den>
                    </m:f>
                  </m:oMath>
                </a14:m>
                <a:r>
                  <a:rPr lang="en-US" altLang="zh-CN" dirty="0"/>
                  <a:t>=</a:t>
                </a:r>
                <a:r>
                  <a:rPr lang="zh-CN" altLang="zh-CN" dirty="0"/>
                  <a:t>总资产报酬率</a:t>
                </a:r>
                <a:r>
                  <a:rPr lang="en-US" altLang="zh-CN" dirty="0"/>
                  <a:t>×</a:t>
                </a:r>
                <a:r>
                  <a:rPr lang="zh-CN" altLang="zh-CN" dirty="0"/>
                  <a:t>权益乘数</a:t>
                </a:r>
                <a:endParaRPr lang="zh-CN" altLang="zh-CN" dirty="0"/>
              </a:p>
              <a:p>
                <a:endParaRPr lang="en-US" altLang="zh-CN" dirty="0"/>
              </a:p>
              <a:p>
                <a:r>
                  <a:rPr lang="en-US" altLang="zh-CN" dirty="0"/>
                  <a:t>(2)</a:t>
                </a:r>
                <a:r>
                  <a:rPr lang="zh-CN" altLang="zh-CN" dirty="0"/>
                  <a:t>总资产报酬率的分解</a:t>
                </a:r>
                <a:r>
                  <a:rPr lang="en-US" altLang="zh-CN" dirty="0"/>
                  <a:t>,</a:t>
                </a:r>
                <a:r>
                  <a:rPr lang="zh-CN" altLang="zh-CN" dirty="0"/>
                  <a:t>如下所示</a:t>
                </a:r>
                <a:r>
                  <a:rPr lang="en-US" altLang="zh-CN" dirty="0"/>
                  <a:t>:</a:t>
                </a:r>
                <a:endParaRPr lang="zh-CN" altLang="zh-CN" dirty="0"/>
              </a:p>
              <a:p>
                <a:r>
                  <a:rPr lang="zh-CN" altLang="zh-CN" dirty="0"/>
                  <a:t>　　总资产报酬率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净利润</m:t>
                        </m:r>
                      </m:num>
                      <m:den>
                        <m:r>
                          <m:rPr>
                            <m:nor/>
                          </m:rPr>
                          <a:rPr lang="zh-CN" altLang="zh-CN">
                            <a:latin typeface="Cambria Math" panose="02040503050406030204" pitchFamily="18" charset="0"/>
                          </a:rPr>
                          <m:t>资产总额</m:t>
                        </m:r>
                      </m:den>
                    </m:f>
                  </m:oMath>
                </a14:m>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净利润</m:t>
                        </m:r>
                        <m:r>
                          <a:rPr lang="en-US" altLang="zh-CN">
                            <a:latin typeface="Cambria Math" panose="02040503050406030204" pitchFamily="18" charset="0"/>
                          </a:rPr>
                          <m:t>×</m:t>
                        </m:r>
                        <m:r>
                          <m:rPr>
                            <m:nor/>
                          </m:rPr>
                          <a:rPr lang="zh-CN" altLang="zh-CN">
                            <a:latin typeface="Cambria Math" panose="02040503050406030204" pitchFamily="18" charset="0"/>
                          </a:rPr>
                          <m:t>营业收入</m:t>
                        </m:r>
                      </m:num>
                      <m:den>
                        <m:r>
                          <m:rPr>
                            <m:nor/>
                          </m:rPr>
                          <a:rPr lang="zh-CN" altLang="zh-CN">
                            <a:latin typeface="Cambria Math" panose="02040503050406030204" pitchFamily="18" charset="0"/>
                          </a:rPr>
                          <m:t>资产总额</m:t>
                        </m:r>
                        <m:r>
                          <a:rPr lang="en-US" altLang="zh-CN">
                            <a:latin typeface="Cambria Math" panose="02040503050406030204" pitchFamily="18" charset="0"/>
                          </a:rPr>
                          <m:t>×</m:t>
                        </m:r>
                        <m:r>
                          <m:rPr>
                            <m:nor/>
                          </m:rPr>
                          <a:rPr lang="zh-CN" altLang="zh-CN">
                            <a:latin typeface="Cambria Math" panose="02040503050406030204" pitchFamily="18" charset="0"/>
                          </a:rPr>
                          <m:t>营业收入</m:t>
                        </m:r>
                      </m:den>
                    </m:f>
                  </m:oMath>
                </a14:m>
                <a:r>
                  <a:rPr lang="en-US" altLang="zh-CN" dirty="0"/>
                  <a:t>=</a:t>
                </a:r>
                <a:r>
                  <a:rPr lang="zh-CN" altLang="zh-CN" dirty="0"/>
                  <a:t>营业收入净利率</a:t>
                </a:r>
                <a:r>
                  <a:rPr lang="en-US" altLang="zh-CN" dirty="0"/>
                  <a:t>×</a:t>
                </a:r>
                <a:r>
                  <a:rPr lang="zh-CN" altLang="zh-CN" dirty="0"/>
                  <a:t>总资产周转率</a:t>
                </a:r>
                <a:endParaRPr lang="zh-CN" altLang="zh-CN" dirty="0"/>
              </a:p>
              <a:p>
                <a:endParaRPr lang="en-US" altLang="zh-CN" dirty="0"/>
              </a:p>
              <a:p>
                <a:r>
                  <a:rPr lang="en-US" altLang="zh-CN" dirty="0"/>
                  <a:t>(3)</a:t>
                </a:r>
                <a:r>
                  <a:rPr lang="zh-CN" altLang="zh-CN" dirty="0"/>
                  <a:t>权益乘数的分解</a:t>
                </a:r>
                <a:r>
                  <a:rPr lang="en-US" altLang="zh-CN" dirty="0"/>
                  <a:t>,</a:t>
                </a:r>
                <a:r>
                  <a:rPr lang="zh-CN" altLang="zh-CN" dirty="0"/>
                  <a:t>如下所示</a:t>
                </a:r>
                <a:r>
                  <a:rPr lang="en-US" altLang="zh-CN" dirty="0"/>
                  <a:t>:</a:t>
                </a:r>
                <a:endParaRPr lang="zh-CN" altLang="zh-CN" dirty="0"/>
              </a:p>
              <a:p>
                <a:r>
                  <a:rPr lang="zh-CN" altLang="zh-CN" dirty="0"/>
                  <a:t>　　权益乘数</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资产总额</m:t>
                        </m:r>
                      </m:num>
                      <m:den>
                        <m:r>
                          <m:rPr>
                            <m:nor/>
                          </m:rPr>
                          <a:rPr lang="zh-CN" altLang="zh-CN">
                            <a:latin typeface="Cambria Math" panose="02040503050406030204" pitchFamily="18" charset="0"/>
                          </a:rPr>
                          <m:t>所有者权益</m:t>
                        </m:r>
                      </m:den>
                    </m:f>
                  </m:oMath>
                </a14:m>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资产总额</m:t>
                        </m:r>
                      </m:num>
                      <m:den>
                        <m:r>
                          <m:rPr>
                            <m:nor/>
                          </m:rPr>
                          <a:rPr lang="zh-CN" altLang="zh-CN">
                            <a:latin typeface="Cambria Math" panose="02040503050406030204" pitchFamily="18" charset="0"/>
                          </a:rPr>
                          <m:t>资产总额</m:t>
                        </m:r>
                        <m:r>
                          <m:rPr>
                            <m:nor/>
                          </m:rPr>
                          <a:rPr lang="en-US" altLang="zh-CN" i="1">
                            <a:latin typeface="Cambria Math" panose="02040503050406030204" pitchFamily="18" charset="0"/>
                          </a:rPr>
                          <m:t>−</m:t>
                        </m:r>
                        <m:r>
                          <m:rPr>
                            <m:nor/>
                          </m:rPr>
                          <a:rPr lang="zh-CN" altLang="zh-CN">
                            <a:latin typeface="Cambria Math" panose="02040503050406030204" pitchFamily="18" charset="0"/>
                          </a:rPr>
                          <m:t>负债总额</m:t>
                        </m:r>
                      </m:den>
                    </m:f>
                  </m:oMath>
                </a14:m>
                <a:r>
                  <a:rPr lang="en-US" altLang="zh-CN" dirty="0"/>
                  <a:t>=</a:t>
                </a:r>
                <a14:m>
                  <m:oMath xmlns:m="http://schemas.openxmlformats.org/officeDocument/2006/math">
                    <m:f>
                      <m:fPr>
                        <m:ctrlPr>
                          <a:rPr lang="zh-CN" altLang="zh-CN" i="1">
                            <a:latin typeface="Cambria Math" panose="02040503050406030204" pitchFamily="18" charset="0"/>
                          </a:rPr>
                        </m:ctrlPr>
                      </m:fPr>
                      <m:num>
                        <m:r>
                          <a:rPr lang="en-US" altLang="zh-CN">
                            <a:latin typeface="Cambria Math" panose="02040503050406030204" pitchFamily="18" charset="0"/>
                          </a:rPr>
                          <m:t>1</m:t>
                        </m:r>
                      </m:num>
                      <m:den>
                        <m:r>
                          <a:rPr lang="en-US" altLang="zh-CN">
                            <a:latin typeface="Cambria Math" panose="02040503050406030204" pitchFamily="18" charset="0"/>
                          </a:rPr>
                          <m:t>1</m:t>
                        </m:r>
                        <m:r>
                          <m:rPr>
                            <m:nor/>
                          </m:rPr>
                          <a:rPr lang="en-US" altLang="zh-CN" i="1">
                            <a:latin typeface="Cambria Math" panose="02040503050406030204" pitchFamily="18" charset="0"/>
                          </a:rPr>
                          <m:t>−</m:t>
                        </m:r>
                        <m:r>
                          <m:rPr>
                            <m:nor/>
                          </m:rPr>
                          <a:rPr lang="zh-CN" altLang="zh-CN">
                            <a:latin typeface="Cambria Math" panose="02040503050406030204" pitchFamily="18" charset="0"/>
                          </a:rPr>
                          <m:t>资产负债率</m:t>
                        </m:r>
                      </m:den>
                    </m:f>
                  </m:oMath>
                </a14:m>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5" y="1989998"/>
                <a:ext cx="11205551" cy="3616439"/>
              </a:xfrm>
              <a:prstGeom prst="rect">
                <a:avLst/>
              </a:prstGeom>
              <a:blipFill rotWithShape="1">
                <a:blip r:embed="rId1"/>
                <a:stretch>
                  <a:fillRect l="-1" t="-15" r="4" b="1"/>
                </a:stretch>
              </a:blipFill>
            </p:spPr>
            <p:txBody>
              <a:bodyPr/>
              <a:lstStyle/>
              <a:p>
                <a:r>
                  <a:rPr lang="zh-CN" altLang="en-US">
                    <a:noFill/>
                  </a:rPr>
                  <a:t> </a:t>
                </a:r>
              </a:p>
            </p:txBody>
          </p:sp>
        </mc:Fallback>
      </mc:AlternateContent>
      <p:pic>
        <p:nvPicPr>
          <p:cNvPr id="6" name="PA_库_图片 79"/>
          <p:cNvPicPr>
            <a:picLocks noChangeAspect="1"/>
          </p:cNvPicPr>
          <p:nvPr>
            <p:custDataLst>
              <p:tags r:id="rId2"/>
            </p:custDataLst>
          </p:nvPr>
        </p:nvPicPr>
        <p:blipFill>
          <a:blip r:embed="rId3"/>
          <a:stretch>
            <a:fillRect/>
          </a:stretch>
        </p:blipFill>
        <p:spPr>
          <a:xfrm>
            <a:off x="9264736" y="3186257"/>
            <a:ext cx="821250" cy="1248750"/>
          </a:xfrm>
          <a:prstGeom prst="rect">
            <a:avLst/>
          </a:prstGeom>
        </p:spPr>
      </p:pic>
      <p:pic>
        <p:nvPicPr>
          <p:cNvPr id="7" name="PA_库_图片 80"/>
          <p:cNvPicPr>
            <a:picLocks noChangeAspect="1"/>
          </p:cNvPicPr>
          <p:nvPr>
            <p:custDataLst>
              <p:tags r:id="rId4"/>
            </p:custDataLst>
          </p:nvPr>
        </p:nvPicPr>
        <p:blipFill>
          <a:blip r:embed="rId5"/>
          <a:stretch>
            <a:fillRect/>
          </a:stretch>
        </p:blipFill>
        <p:spPr>
          <a:xfrm>
            <a:off x="10006883" y="2096612"/>
            <a:ext cx="1473750" cy="3015000"/>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70400" y="2484722"/>
            <a:ext cx="4750707" cy="2862322"/>
          </a:xfrm>
          <a:prstGeom prst="rect">
            <a:avLst/>
          </a:prstGeom>
        </p:spPr>
        <p:txBody>
          <a:bodyPr wrap="square">
            <a:spAutoFit/>
          </a:bodyPr>
          <a:lstStyle/>
          <a:p>
            <a:r>
              <a:rPr lang="en-US" altLang="zh-CN" dirty="0"/>
              <a:t>2.</a:t>
            </a:r>
            <a:r>
              <a:rPr lang="zh-CN" altLang="zh-CN" dirty="0"/>
              <a:t>重要指标关系</a:t>
            </a:r>
            <a:endParaRPr lang="zh-CN" altLang="zh-CN" dirty="0"/>
          </a:p>
          <a:p>
            <a:r>
              <a:rPr lang="zh-CN" altLang="zh-CN" dirty="0"/>
              <a:t>决定净资产收益率的因素有三个</a:t>
            </a:r>
            <a:r>
              <a:rPr lang="en-US" altLang="zh-CN" dirty="0"/>
              <a:t>:</a:t>
            </a:r>
            <a:r>
              <a:rPr lang="zh-CN" altLang="zh-CN" dirty="0"/>
              <a:t>营业收入净利率、总资产周转率和权益乘数。</a:t>
            </a:r>
            <a:endParaRPr lang="zh-CN" altLang="zh-CN" dirty="0"/>
          </a:p>
          <a:p>
            <a:r>
              <a:rPr lang="zh-CN" altLang="zh-CN" dirty="0"/>
              <a:t>　　净资产收益率</a:t>
            </a:r>
            <a:r>
              <a:rPr lang="en-US" altLang="zh-CN" dirty="0"/>
              <a:t>=</a:t>
            </a:r>
            <a:r>
              <a:rPr lang="zh-CN" altLang="zh-CN" dirty="0"/>
              <a:t>营业收入净利率</a:t>
            </a:r>
            <a:r>
              <a:rPr lang="en-US" altLang="zh-CN" dirty="0"/>
              <a:t>×</a:t>
            </a:r>
            <a:r>
              <a:rPr lang="zh-CN" altLang="zh-CN" dirty="0"/>
              <a:t>总资产周转率</a:t>
            </a:r>
            <a:r>
              <a:rPr lang="en-US" altLang="zh-CN" dirty="0"/>
              <a:t>×</a:t>
            </a:r>
            <a:r>
              <a:rPr lang="zh-CN" altLang="zh-CN" dirty="0"/>
              <a:t>权益乘数</a:t>
            </a:r>
            <a:endParaRPr lang="zh-CN" altLang="zh-CN" dirty="0"/>
          </a:p>
          <a:p>
            <a:r>
              <a:rPr lang="zh-CN" altLang="zh-CN" dirty="0"/>
              <a:t>三项指标还可以进一步分解</a:t>
            </a:r>
            <a:r>
              <a:rPr lang="en-US" altLang="zh-CN" dirty="0"/>
              <a:t>,</a:t>
            </a:r>
            <a:r>
              <a:rPr lang="zh-CN" altLang="zh-CN" dirty="0"/>
              <a:t>具体见杜邦体系图</a:t>
            </a:r>
            <a:r>
              <a:rPr lang="en-US" altLang="zh-CN" dirty="0"/>
              <a:t>(</a:t>
            </a:r>
            <a:r>
              <a:rPr lang="zh-CN" altLang="zh-CN" dirty="0"/>
              <a:t>见图</a:t>
            </a:r>
            <a:r>
              <a:rPr lang="en-US" altLang="zh-CN" dirty="0"/>
              <a:t>9-1)</a:t>
            </a:r>
            <a:r>
              <a:rPr lang="zh-CN" altLang="zh-CN" dirty="0"/>
              <a:t>。这样</a:t>
            </a:r>
            <a:r>
              <a:rPr lang="en-US" altLang="zh-CN" dirty="0"/>
              <a:t>,</a:t>
            </a:r>
            <a:r>
              <a:rPr lang="zh-CN" altLang="zh-CN" dirty="0"/>
              <a:t>体现投资者报酬的指标就可以与企业筹资、投资和生产运营等各种经营活动的效率相联系</a:t>
            </a:r>
            <a:r>
              <a:rPr lang="en-US" altLang="zh-CN" dirty="0"/>
              <a:t>,</a:t>
            </a:r>
            <a:r>
              <a:rPr lang="zh-CN" altLang="zh-CN" dirty="0"/>
              <a:t>来衡量企业运用自有资本的效率。</a:t>
            </a:r>
            <a:endParaRPr lang="zh-CN" altLang="zh-CN" dirty="0"/>
          </a:p>
        </p:txBody>
      </p:sp>
      <p:grpSp>
        <p:nvGrpSpPr>
          <p:cNvPr id="6" name="组合 5"/>
          <p:cNvGrpSpPr/>
          <p:nvPr/>
        </p:nvGrpSpPr>
        <p:grpSpPr>
          <a:xfrm>
            <a:off x="6867005" y="1084531"/>
            <a:ext cx="4051209" cy="5693409"/>
            <a:chOff x="8095557" y="1437738"/>
            <a:chExt cx="2049296" cy="2880000"/>
          </a:xfrm>
        </p:grpSpPr>
        <p:pic>
          <p:nvPicPr>
            <p:cNvPr id="7" name="图片 6"/>
            <p:cNvPicPr>
              <a:picLocks noChangeAspect="1"/>
            </p:cNvPicPr>
            <p:nvPr/>
          </p:nvPicPr>
          <p:blipFill>
            <a:blip r:embed="rId1"/>
            <a:stretch>
              <a:fillRect/>
            </a:stretch>
          </p:blipFill>
          <p:spPr>
            <a:xfrm>
              <a:off x="8322353" y="1437738"/>
              <a:ext cx="1822500" cy="2880000"/>
            </a:xfrm>
            <a:prstGeom prst="rect">
              <a:avLst/>
            </a:prstGeom>
          </p:spPr>
        </p:pic>
        <p:pic>
          <p:nvPicPr>
            <p:cNvPr id="8" name="图片 7"/>
            <p:cNvPicPr>
              <a:picLocks noChangeAspect="1"/>
            </p:cNvPicPr>
            <p:nvPr/>
          </p:nvPicPr>
          <p:blipFill>
            <a:blip r:embed="rId2"/>
            <a:stretch>
              <a:fillRect/>
            </a:stretch>
          </p:blipFill>
          <p:spPr>
            <a:xfrm>
              <a:off x="8095557" y="2756855"/>
              <a:ext cx="832500" cy="1271250"/>
            </a:xfrm>
            <a:prstGeom prst="rect">
              <a:avLst/>
            </a:prstGeom>
          </p:spPr>
        </p:pic>
      </p:grpSp>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24975" y="1989998"/>
            <a:ext cx="11205551" cy="646331"/>
          </a:xfrm>
          <a:prstGeom prst="rect">
            <a:avLst/>
          </a:prstGeom>
        </p:spPr>
        <p:txBody>
          <a:bodyPr wrap="square">
            <a:spAutoFit/>
          </a:bodyPr>
          <a:lstStyle/>
          <a:p>
            <a:r>
              <a:rPr lang="en-US" altLang="zh-CN" dirty="0"/>
              <a:t>3.</a:t>
            </a:r>
            <a:r>
              <a:rPr lang="zh-CN" altLang="zh-CN" dirty="0"/>
              <a:t>杜邦体系图及各项指标的意义</a:t>
            </a:r>
            <a:endParaRPr lang="zh-CN" altLang="zh-CN" dirty="0"/>
          </a:p>
          <a:p>
            <a:r>
              <a:rPr lang="en-US" altLang="zh-CN" dirty="0"/>
              <a:t>(1) </a:t>
            </a:r>
            <a:r>
              <a:rPr lang="zh-CN" altLang="zh-CN" dirty="0"/>
              <a:t>杜邦体系图。</a:t>
            </a:r>
            <a:endParaRPr lang="zh-CN" altLang="zh-CN" dirty="0"/>
          </a:p>
        </p:txBody>
      </p:sp>
      <p:pic>
        <p:nvPicPr>
          <p:cNvPr id="6" name="4.EPS" descr="id:2147510452;FounderCES"/>
          <p:cNvPicPr/>
          <p:nvPr/>
        </p:nvPicPr>
        <p:blipFill>
          <a:blip r:embed="rId1">
            <a:clrChange>
              <a:clrFrom>
                <a:srgbClr val="FFFFFF"/>
              </a:clrFrom>
              <a:clrTo>
                <a:srgbClr val="FFFFFF">
                  <a:alpha val="0"/>
                </a:srgbClr>
              </a:clrTo>
            </a:clrChange>
          </a:blip>
          <a:stretch>
            <a:fillRect/>
          </a:stretch>
        </p:blipFill>
        <p:spPr>
          <a:xfrm>
            <a:off x="2052961" y="1122862"/>
            <a:ext cx="8086078" cy="5402226"/>
          </a:xfrm>
          <a:prstGeom prst="rect">
            <a:avLst/>
          </a:prstGeom>
        </p:spPr>
      </p:pic>
      <p:pic>
        <p:nvPicPr>
          <p:cNvPr id="7" name="PA_库_图片 14"/>
          <p:cNvPicPr>
            <a:picLocks noChangeAspect="1"/>
          </p:cNvPicPr>
          <p:nvPr>
            <p:custDataLst>
              <p:tags r:id="rId2"/>
            </p:custDataLst>
          </p:nvPr>
        </p:nvPicPr>
        <p:blipFill>
          <a:blip r:embed="rId3"/>
          <a:stretch>
            <a:fillRect/>
          </a:stretch>
        </p:blipFill>
        <p:spPr>
          <a:xfrm>
            <a:off x="10814134" y="3021083"/>
            <a:ext cx="607500" cy="1237500"/>
          </a:xfrm>
          <a:prstGeom prst="rect">
            <a:avLst/>
          </a:prstGeom>
        </p:spPr>
      </p:pic>
      <p:pic>
        <p:nvPicPr>
          <p:cNvPr id="8" name="PA_库_图片 13"/>
          <p:cNvPicPr>
            <a:picLocks noChangeAspect="1"/>
          </p:cNvPicPr>
          <p:nvPr>
            <p:custDataLst>
              <p:tags r:id="rId4"/>
            </p:custDataLst>
          </p:nvPr>
        </p:nvPicPr>
        <p:blipFill>
          <a:blip r:embed="rId5"/>
          <a:stretch>
            <a:fillRect/>
          </a:stretch>
        </p:blipFill>
        <p:spPr>
          <a:xfrm flipH="1">
            <a:off x="788968" y="5214920"/>
            <a:ext cx="450000" cy="1136250"/>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ea"/>
              </a:rPr>
              <a:t>第十六讲</a:t>
            </a:r>
            <a:r>
              <a:rPr lang="zh-CN" altLang="zh-CN" sz="2800" b="1" dirty="0">
                <a:solidFill>
                  <a:schemeClr val="accent1"/>
                </a:solidFill>
                <a:latin typeface="微软雅黑" panose="020B0503020204020204" pitchFamily="34" charset="-122"/>
                <a:ea typeface="微软雅黑" panose="020B0503020204020204" pitchFamily="34" charset="-122"/>
                <a:sym typeface="+mn-ea"/>
              </a:rPr>
              <a:t>　企业综合财务分析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heme/theme1.xml><?xml version="1.0" encoding="utf-8"?>
<a:theme xmlns:a="http://schemas.openxmlformats.org/drawingml/2006/main" name="第一PPT，www.1ppt.com">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2997</Words>
  <Application>WPS 演示</Application>
  <PresentationFormat>宽屏</PresentationFormat>
  <Paragraphs>138</Paragraphs>
  <Slides>16</Slides>
  <Notes>11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16</vt:i4>
      </vt:variant>
    </vt:vector>
  </HeadingPairs>
  <TitlesOfParts>
    <vt:vector size="32" baseType="lpstr">
      <vt:lpstr>Arial</vt:lpstr>
      <vt:lpstr>宋体</vt:lpstr>
      <vt:lpstr>Wingdings</vt:lpstr>
      <vt:lpstr>微软雅黑</vt:lpstr>
      <vt:lpstr>Calibri</vt:lpstr>
      <vt:lpstr>黑体</vt:lpstr>
      <vt:lpstr>Times New Roman</vt:lpstr>
      <vt:lpstr>Aharoni</vt:lpstr>
      <vt:lpstr>Yu Gothic UI Semibold</vt:lpstr>
      <vt:lpstr>Cambria Math</vt:lpstr>
      <vt:lpstr>Arial Unicode MS</vt:lpstr>
      <vt:lpstr>Calibri Light</vt:lpstr>
      <vt:lpstr>等线</vt:lpstr>
      <vt:lpstr>MS PGothic</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合作共赢</dc:title>
  <dc:creator>第一PPT</dc:creator>
  <cp:keywords>www.1ppt.com</cp:keywords>
  <cp:lastModifiedBy>丁亮1411184057</cp:lastModifiedBy>
  <cp:revision>233</cp:revision>
  <dcterms:created xsi:type="dcterms:W3CDTF">2016-07-09T01:44:00Z</dcterms:created>
  <dcterms:modified xsi:type="dcterms:W3CDTF">2021-11-07T06:26:53Z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27E4DD52154F46A5BA5C13BBDB70F18F</vt:lpwstr>
  </property>
</Properties>
</file>