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26" r:id="rId3"/>
    <p:sldId id="3231" r:id="rId5"/>
    <p:sldId id="4778" r:id="rId6"/>
    <p:sldId id="3232" r:id="rId7"/>
    <p:sldId id="3234" r:id="rId8"/>
    <p:sldId id="3235" r:id="rId9"/>
    <p:sldId id="3236" r:id="rId10"/>
    <p:sldId id="3237" r:id="rId11"/>
    <p:sldId id="3239" r:id="rId12"/>
    <p:sldId id="3240" r:id="rId13"/>
    <p:sldId id="3241" r:id="rId14"/>
    <p:sldId id="3242" r:id="rId15"/>
    <p:sldId id="3243" r:id="rId16"/>
    <p:sldId id="3244" r:id="rId17"/>
    <p:sldId id="3245" r:id="rId18"/>
    <p:sldId id="3246" r:id="rId19"/>
    <p:sldId id="3247" r:id="rId20"/>
    <p:sldId id="3248" r:id="rId21"/>
    <p:sldId id="26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丁亮" initials="丁"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8" autoAdjust="0"/>
  </p:normalViewPr>
  <p:slideViewPr>
    <p:cSldViewPr snapToGrid="0">
      <p:cViewPr varScale="1">
        <p:scale>
          <a:sx n="81" d="100"/>
          <a:sy n="81" d="100"/>
        </p:scale>
        <p:origin x="672" y="67"/>
      </p:cViewPr>
      <p:guideLst>
        <p:guide orient="horz" pos="2160"/>
        <p:guide pos="380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3277-CD40-40ED-9C44-F539BFE25C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47813-D77D-47F9-8A50-A93CCF3C3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
        <p:nvSpPr>
          <p:cNvPr id="9" name="矩形 8"/>
          <p:cNvSpPr/>
          <p:nvPr userDrawn="1"/>
        </p:nvSpPr>
        <p:spPr>
          <a:xfrm>
            <a:off x="8858628" y="64501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6.wdp"/><Relationship Id="rId2" Type="http://schemas.openxmlformats.org/officeDocument/2006/relationships/image" Target="../media/image25.pn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emf"/><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png"/><Relationship Id="rId1"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emf"/><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81" y="43271"/>
            <a:ext cx="12188020" cy="6771458"/>
          </a:xfrm>
          <a:prstGeom prst="rect">
            <a:avLst/>
          </a:prstGeom>
        </p:spPr>
      </p:pic>
      <p:pic>
        <p:nvPicPr>
          <p:cNvPr id="4" name="图片 3"/>
          <p:cNvPicPr>
            <a:picLocks noChangeAspect="1"/>
          </p:cNvPicPr>
          <p:nvPr/>
        </p:nvPicPr>
        <p:blipFill>
          <a:blip r:embed="rId2" cstate="screen"/>
          <a:stretch>
            <a:fillRect/>
          </a:stretch>
        </p:blipFill>
        <p:spPr>
          <a:xfrm>
            <a:off x="2664450" y="973610"/>
            <a:ext cx="8940092" cy="5074205"/>
          </a:xfrm>
          <a:prstGeom prst="rect">
            <a:avLst/>
          </a:prstGeom>
        </p:spPr>
      </p:pic>
      <p:pic>
        <p:nvPicPr>
          <p:cNvPr id="3" name="图片 2"/>
          <p:cNvPicPr>
            <a:picLocks noChangeAspect="1"/>
          </p:cNvPicPr>
          <p:nvPr/>
        </p:nvPicPr>
        <p:blipFill>
          <a:blip r:embed="rId3" cstate="screen"/>
          <a:stretch>
            <a:fillRect/>
          </a:stretch>
        </p:blipFill>
        <p:spPr>
          <a:xfrm>
            <a:off x="96398" y="448970"/>
            <a:ext cx="8425924" cy="6359552"/>
          </a:xfrm>
          <a:prstGeom prst="rect">
            <a:avLst/>
          </a:prstGeom>
        </p:spPr>
      </p:pic>
      <p:sp>
        <p:nvSpPr>
          <p:cNvPr id="73" name="文本框 2"/>
          <p:cNvSpPr txBox="1">
            <a:spLocks noChangeArrowheads="1"/>
          </p:cNvSpPr>
          <p:nvPr/>
        </p:nvSpPr>
        <p:spPr bwMode="auto">
          <a:xfrm>
            <a:off x="5915391" y="2342306"/>
            <a:ext cx="6276608" cy="1161415"/>
          </a:xfrm>
          <a:prstGeom prst="rect">
            <a:avLst/>
          </a:prstGeom>
          <a:solidFill>
            <a:srgbClr val="FFFFFF">
              <a:alpha val="40000"/>
            </a:srgbClr>
          </a:solidFill>
          <a:ln>
            <a:noFill/>
          </a:ln>
        </p:spPr>
        <p:txBody>
          <a:bodyPr wrap="square" lIns="121370" tIns="60685" rIns="121370" bIns="60685">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770" b="1" dirty="0">
                <a:solidFill>
                  <a:srgbClr val="002060"/>
                </a:solidFill>
              </a:rPr>
              <a:t>财务报表分析</a:t>
            </a:r>
            <a:endParaRPr lang="zh-CN" altLang="en-US" sz="4515" dirty="0">
              <a:solidFill>
                <a:srgbClr val="002060"/>
              </a:solidFill>
            </a:endParaRPr>
          </a:p>
        </p:txBody>
      </p:sp>
      <p:sp>
        <p:nvSpPr>
          <p:cNvPr id="74" name="矩形 73"/>
          <p:cNvSpPr>
            <a:spLocks noChangeArrowheads="1"/>
          </p:cNvSpPr>
          <p:nvPr/>
        </p:nvSpPr>
        <p:spPr bwMode="auto">
          <a:xfrm>
            <a:off x="5891625" y="4613321"/>
            <a:ext cx="5712917" cy="775970"/>
          </a:xfrm>
          <a:prstGeom prst="rect">
            <a:avLst/>
          </a:prstGeom>
          <a:solidFill>
            <a:srgbClr val="00B0F0"/>
          </a:solidFill>
          <a:ln>
            <a:noFill/>
          </a:ln>
        </p:spPr>
        <p:txBody>
          <a:bodyPr wrap="square" lIns="121370" tIns="60685" rIns="121370" bIns="60685">
            <a:spAutoFit/>
          </a:bodyPr>
          <a:lstStyle/>
          <a:p>
            <a:r>
              <a:rPr lang="zh-CN" altLang="zh-CN" sz="2130" dirty="0">
                <a:solidFill>
                  <a:schemeClr val="bg1"/>
                </a:solidFill>
                <a:ea typeface="微软雅黑" panose="020B0503020204020204" pitchFamily="34" charset="-122"/>
              </a:rPr>
              <a:t>第十五讲　企业发展能力分析</a:t>
            </a:r>
            <a:endParaRPr lang="zh-CN" altLang="zh-CN" sz="2130" dirty="0">
              <a:solidFill>
                <a:schemeClr val="bg1"/>
              </a:solidFill>
              <a:ea typeface="微软雅黑" panose="020B0503020204020204" pitchFamily="34" charset="-122"/>
            </a:endParaRPr>
          </a:p>
          <a:p>
            <a:r>
              <a:rPr lang="zh-CN" altLang="zh-CN" sz="2130" dirty="0">
                <a:solidFill>
                  <a:schemeClr val="bg1"/>
                </a:solidFill>
                <a:ea typeface="微软雅黑" panose="020B0503020204020204" pitchFamily="34" charset="-122"/>
              </a:rPr>
              <a:t>主 讲 人：袁哲茜</a:t>
            </a:r>
            <a:endParaRPr lang="zh-CN" altLang="zh-CN" sz="2130" dirty="0">
              <a:solidFill>
                <a:schemeClr val="bg1"/>
              </a:solidFill>
              <a:ea typeface="微软雅黑" panose="020B0503020204020204" pitchFamily="34" charset="-122"/>
            </a:endParaRPr>
          </a:p>
        </p:txBody>
      </p:sp>
      <p:grpSp>
        <p:nvGrpSpPr>
          <p:cNvPr id="11" name="组合 35"/>
          <p:cNvGrpSpPr/>
          <p:nvPr/>
        </p:nvGrpSpPr>
        <p:grpSpPr bwMode="auto">
          <a:xfrm>
            <a:off x="6043404" y="5640149"/>
            <a:ext cx="5109617" cy="407667"/>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30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400" fill="hold"/>
                                        <p:tgtEl>
                                          <p:spTgt spid="73"/>
                                        </p:tgtEl>
                                        <p:attrNameLst>
                                          <p:attrName>ppt_x</p:attrName>
                                        </p:attrNameLst>
                                      </p:cBhvr>
                                      <p:tavLst>
                                        <p:tav tm="0">
                                          <p:val>
                                            <p:strVal val="1+#ppt_w/2"/>
                                          </p:val>
                                        </p:tav>
                                        <p:tav tm="100000">
                                          <p:val>
                                            <p:strVal val="#ppt_x"/>
                                          </p:val>
                                        </p:tav>
                                      </p:tavLst>
                                    </p:anim>
                                    <p:anim calcmode="lin" valueType="num">
                                      <p:cBhvr additive="base">
                                        <p:cTn id="21" dur="400" fill="hold"/>
                                        <p:tgtEl>
                                          <p:spTgt spid="73"/>
                                        </p:tgtEl>
                                        <p:attrNameLst>
                                          <p:attrName>ppt_y</p:attrName>
                                        </p:attrNameLst>
                                      </p:cBhvr>
                                      <p:tavLst>
                                        <p:tav tm="0">
                                          <p:val>
                                            <p:strVal val="#ppt_y"/>
                                          </p:val>
                                        </p:tav>
                                        <p:tav tm="100000">
                                          <p:val>
                                            <p:strVal val="#ppt_y"/>
                                          </p:val>
                                        </p:tav>
                                      </p:tavLst>
                                    </p:anim>
                                  </p:childTnLst>
                                </p:cTn>
                              </p:par>
                            </p:childTnLst>
                          </p:cTn>
                        </p:par>
                        <p:par>
                          <p:cTn id="22" fill="hold">
                            <p:stCondLst>
                              <p:cond delay="2099"/>
                            </p:stCondLst>
                            <p:childTnLst>
                              <p:par>
                                <p:cTn id="23" presetID="2" presetClass="entr" presetSubtype="4" fill="hold" grpId="0" nodeType="afterEffect">
                                  <p:stCondLst>
                                    <p:cond delay="0"/>
                                  </p:stCondLst>
                                  <p:iterate type="lt">
                                    <p:tmPct val="10000"/>
                                  </p:iterate>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400" fill="hold"/>
                                        <p:tgtEl>
                                          <p:spTgt spid="74"/>
                                        </p:tgtEl>
                                        <p:attrNameLst>
                                          <p:attrName>ppt_x</p:attrName>
                                        </p:attrNameLst>
                                      </p:cBhvr>
                                      <p:tavLst>
                                        <p:tav tm="0">
                                          <p:val>
                                            <p:strVal val="#ppt_x"/>
                                          </p:val>
                                        </p:tav>
                                        <p:tav tm="100000">
                                          <p:val>
                                            <p:strVal val="#ppt_x"/>
                                          </p:val>
                                        </p:tav>
                                      </p:tavLst>
                                    </p:anim>
                                    <p:anim calcmode="lin" valueType="num">
                                      <p:cBhvr additive="base">
                                        <p:cTn id="26" dur="4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334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2994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四、资产增长指标</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989998"/>
                <a:ext cx="5247692" cy="3668889"/>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总资产增长率</a:t>
                </a:r>
                <a:endParaRPr lang="zh-CN" altLang="zh-CN" dirty="0"/>
              </a:p>
              <a:p>
                <a:r>
                  <a:rPr lang="zh-CN" altLang="zh-CN" dirty="0"/>
                  <a:t>总资产增长率</a:t>
                </a:r>
                <a:r>
                  <a:rPr lang="en-US" altLang="zh-CN" dirty="0"/>
                  <a:t>,</a:t>
                </a:r>
                <a:r>
                  <a:rPr lang="zh-CN" altLang="zh-CN" dirty="0"/>
                  <a:t>也称资产增长率。资产是企业用于取得收入的资源</a:t>
                </a:r>
                <a:r>
                  <a:rPr lang="en-US" altLang="zh-CN" dirty="0"/>
                  <a:t>,</a:t>
                </a:r>
                <a:r>
                  <a:rPr lang="zh-CN" altLang="zh-CN" dirty="0"/>
                  <a:t>也是企业偿还债务的保障。资产增长是企业发展的一个重要方面</a:t>
                </a:r>
                <a:r>
                  <a:rPr lang="en-US" altLang="zh-CN" dirty="0"/>
                  <a:t>,</a:t>
                </a:r>
                <a:r>
                  <a:rPr lang="zh-CN" altLang="zh-CN" dirty="0"/>
                  <a:t>发展性高的企业一般能保持资产的稳定增长。</a:t>
                </a:r>
                <a:endParaRPr lang="zh-CN" altLang="zh-CN" dirty="0"/>
              </a:p>
              <a:p>
                <a:r>
                  <a:rPr lang="zh-CN" altLang="zh-CN" dirty="0"/>
                  <a:t>其计算公式为</a:t>
                </a:r>
                <a:r>
                  <a:rPr lang="en-US" altLang="zh-CN" dirty="0"/>
                  <a:t>:</a:t>
                </a:r>
                <a:endParaRPr lang="zh-CN" altLang="zh-CN" dirty="0"/>
              </a:p>
              <a:p>
                <a:r>
                  <a:rPr lang="zh-CN" altLang="zh-CN" dirty="0"/>
                  <a:t>　　总资产增长率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本年总资产增长额</m:t>
                        </m:r>
                      </m:num>
                      <m:den>
                        <m:r>
                          <m:rPr>
                            <m:nor/>
                          </m:rPr>
                          <a:rPr lang="zh-CN" altLang="zh-CN">
                            <a:latin typeface="Cambria Math" panose="02040503050406030204" pitchFamily="18" charset="0"/>
                          </a:rPr>
                          <m:t>年初资产总额</m:t>
                        </m:r>
                      </m:den>
                    </m:f>
                  </m:oMath>
                </a14:m>
                <a:r>
                  <a:rPr lang="en-US" altLang="zh-CN" dirty="0"/>
                  <a:t>×100%</a:t>
                </a:r>
                <a:endParaRPr lang="en-US" altLang="zh-CN" dirty="0"/>
              </a:p>
              <a:p>
                <a:endParaRPr lang="en-US" altLang="zh-CN" dirty="0"/>
              </a:p>
              <a:p>
                <a:r>
                  <a:rPr lang="zh-CN" altLang="zh-CN" dirty="0"/>
                  <a:t>其中</a:t>
                </a:r>
                <a:r>
                  <a:rPr lang="en-US" altLang="zh-CN" dirty="0"/>
                  <a:t>:</a:t>
                </a:r>
                <a:endParaRPr lang="zh-CN" altLang="zh-CN" dirty="0"/>
              </a:p>
              <a:p>
                <a:r>
                  <a:rPr lang="zh-CN" altLang="zh-CN" dirty="0"/>
                  <a:t>　　本年总资产增长额</a:t>
                </a:r>
                <a:r>
                  <a:rPr lang="en-US" altLang="zh-CN" dirty="0"/>
                  <a:t>=</a:t>
                </a:r>
                <a:r>
                  <a:rPr lang="zh-CN" altLang="zh-CN" dirty="0"/>
                  <a:t>资产总额年末数</a:t>
                </a:r>
                <a:r>
                  <a:rPr lang="en-US" altLang="zh-CN" dirty="0"/>
                  <a:t>-</a:t>
                </a:r>
                <a:r>
                  <a:rPr lang="zh-CN" altLang="zh-CN" dirty="0"/>
                  <a:t>资产总额年初数</a:t>
                </a:r>
                <a:endParaRPr lang="zh-CN" altLang="zh-CN" dirty="0"/>
              </a:p>
              <a:p>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989998"/>
                <a:ext cx="5247692" cy="3668889"/>
              </a:xfrm>
              <a:prstGeom prst="rect">
                <a:avLst/>
              </a:prstGeom>
              <a:blipFill rotWithShape="1">
                <a:blip r:embed="rId1"/>
                <a:stretch>
                  <a:fillRect l="-3" t="-15" r="4" b="11"/>
                </a:stretch>
              </a:blipFill>
            </p:spPr>
            <p:txBody>
              <a:bodyPr/>
              <a:lstStyle/>
              <a:p>
                <a:r>
                  <a:rPr lang="zh-CN" altLang="en-US">
                    <a:noFill/>
                  </a:rPr>
                  <a:t> </a:t>
                </a:r>
              </a:p>
            </p:txBody>
          </p:sp>
        </mc:Fallback>
      </mc:AlternateContent>
      <p:grpSp>
        <p:nvGrpSpPr>
          <p:cNvPr id="6" name="Group 4"/>
          <p:cNvGrpSpPr>
            <a:grpSpLocks noChangeAspect="1"/>
          </p:cNvGrpSpPr>
          <p:nvPr/>
        </p:nvGrpSpPr>
        <p:grpSpPr bwMode="auto">
          <a:xfrm>
            <a:off x="7230114" y="1663978"/>
            <a:ext cx="2951927" cy="3530043"/>
            <a:chOff x="1423" y="-1124"/>
            <a:chExt cx="4832" cy="5778"/>
          </a:xfrm>
        </p:grpSpPr>
        <p:sp>
          <p:nvSpPr>
            <p:cNvPr id="7" name="Freeform 7"/>
            <p:cNvSpPr/>
            <p:nvPr/>
          </p:nvSpPr>
          <p:spPr bwMode="auto">
            <a:xfrm>
              <a:off x="1423" y="1565"/>
              <a:ext cx="4832" cy="3089"/>
            </a:xfrm>
            <a:custGeom>
              <a:avLst/>
              <a:gdLst>
                <a:gd name="T0" fmla="*/ 2042 w 2042"/>
                <a:gd name="T1" fmla="*/ 1233 h 1306"/>
                <a:gd name="T2" fmla="*/ 1970 w 2042"/>
                <a:gd name="T3" fmla="*/ 1306 h 1306"/>
                <a:gd name="T4" fmla="*/ 72 w 2042"/>
                <a:gd name="T5" fmla="*/ 1306 h 1306"/>
                <a:gd name="T6" fmla="*/ 0 w 2042"/>
                <a:gd name="T7" fmla="*/ 1233 h 1306"/>
                <a:gd name="T8" fmla="*/ 0 w 2042"/>
                <a:gd name="T9" fmla="*/ 72 h 1306"/>
                <a:gd name="T10" fmla="*/ 72 w 2042"/>
                <a:gd name="T11" fmla="*/ 0 h 1306"/>
                <a:gd name="T12" fmla="*/ 1970 w 2042"/>
                <a:gd name="T13" fmla="*/ 0 h 1306"/>
                <a:gd name="T14" fmla="*/ 2042 w 2042"/>
                <a:gd name="T15" fmla="*/ 72 h 1306"/>
                <a:gd name="T16" fmla="*/ 2042 w 2042"/>
                <a:gd name="T17" fmla="*/ 1233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2" h="1306">
                  <a:moveTo>
                    <a:pt x="2042" y="1233"/>
                  </a:moveTo>
                  <a:cubicBezTo>
                    <a:pt x="2042" y="1273"/>
                    <a:pt x="2009" y="1306"/>
                    <a:pt x="1970" y="1306"/>
                  </a:cubicBezTo>
                  <a:cubicBezTo>
                    <a:pt x="72" y="1306"/>
                    <a:pt x="72" y="1306"/>
                    <a:pt x="72" y="1306"/>
                  </a:cubicBezTo>
                  <a:cubicBezTo>
                    <a:pt x="33" y="1306"/>
                    <a:pt x="0" y="1273"/>
                    <a:pt x="0" y="1233"/>
                  </a:cubicBezTo>
                  <a:cubicBezTo>
                    <a:pt x="0" y="72"/>
                    <a:pt x="0" y="72"/>
                    <a:pt x="0" y="72"/>
                  </a:cubicBezTo>
                  <a:cubicBezTo>
                    <a:pt x="0" y="32"/>
                    <a:pt x="33" y="0"/>
                    <a:pt x="72" y="0"/>
                  </a:cubicBezTo>
                  <a:cubicBezTo>
                    <a:pt x="1970" y="0"/>
                    <a:pt x="1970" y="0"/>
                    <a:pt x="1970" y="0"/>
                  </a:cubicBezTo>
                  <a:cubicBezTo>
                    <a:pt x="2009" y="0"/>
                    <a:pt x="2042" y="32"/>
                    <a:pt x="2042" y="72"/>
                  </a:cubicBezTo>
                  <a:cubicBezTo>
                    <a:pt x="2042" y="1233"/>
                    <a:pt x="2042" y="1233"/>
                    <a:pt x="2042" y="1233"/>
                  </a:cubicBezTo>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8"/>
            <p:cNvSpPr/>
            <p:nvPr/>
          </p:nvSpPr>
          <p:spPr bwMode="auto">
            <a:xfrm>
              <a:off x="2088" y="1565"/>
              <a:ext cx="4167" cy="3089"/>
            </a:xfrm>
            <a:custGeom>
              <a:avLst/>
              <a:gdLst>
                <a:gd name="T0" fmla="*/ 1689 w 1761"/>
                <a:gd name="T1" fmla="*/ 0 h 1306"/>
                <a:gd name="T2" fmla="*/ 838 w 1761"/>
                <a:gd name="T3" fmla="*/ 0 h 1306"/>
                <a:gd name="T4" fmla="*/ 839 w 1761"/>
                <a:gd name="T5" fmla="*/ 54 h 1306"/>
                <a:gd name="T6" fmla="*/ 443 w 1761"/>
                <a:gd name="T7" fmla="*/ 1011 h 1306"/>
                <a:gd name="T8" fmla="*/ 0 w 1761"/>
                <a:gd name="T9" fmla="*/ 1306 h 1306"/>
                <a:gd name="T10" fmla="*/ 1689 w 1761"/>
                <a:gd name="T11" fmla="*/ 1306 h 1306"/>
                <a:gd name="T12" fmla="*/ 1761 w 1761"/>
                <a:gd name="T13" fmla="*/ 1233 h 1306"/>
                <a:gd name="T14" fmla="*/ 1761 w 1761"/>
                <a:gd name="T15" fmla="*/ 72 h 1306"/>
                <a:gd name="T16" fmla="*/ 1689 w 1761"/>
                <a:gd name="T17"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1" h="1306">
                  <a:moveTo>
                    <a:pt x="1689" y="0"/>
                  </a:moveTo>
                  <a:cubicBezTo>
                    <a:pt x="838" y="0"/>
                    <a:pt x="838" y="0"/>
                    <a:pt x="838" y="0"/>
                  </a:cubicBezTo>
                  <a:cubicBezTo>
                    <a:pt x="839" y="18"/>
                    <a:pt x="839" y="36"/>
                    <a:pt x="839" y="54"/>
                  </a:cubicBezTo>
                  <a:cubicBezTo>
                    <a:pt x="839" y="411"/>
                    <a:pt x="695" y="758"/>
                    <a:pt x="443" y="1011"/>
                  </a:cubicBezTo>
                  <a:cubicBezTo>
                    <a:pt x="315" y="1138"/>
                    <a:pt x="164" y="1238"/>
                    <a:pt x="0" y="1306"/>
                  </a:cubicBezTo>
                  <a:cubicBezTo>
                    <a:pt x="1689" y="1306"/>
                    <a:pt x="1689" y="1306"/>
                    <a:pt x="1689" y="1306"/>
                  </a:cubicBezTo>
                  <a:cubicBezTo>
                    <a:pt x="1728" y="1306"/>
                    <a:pt x="1761" y="1273"/>
                    <a:pt x="1761" y="1233"/>
                  </a:cubicBezTo>
                  <a:cubicBezTo>
                    <a:pt x="1761" y="72"/>
                    <a:pt x="1761" y="72"/>
                    <a:pt x="1761" y="72"/>
                  </a:cubicBezTo>
                  <a:cubicBezTo>
                    <a:pt x="1761" y="32"/>
                    <a:pt x="1728" y="0"/>
                    <a:pt x="1689" y="0"/>
                  </a:cubicBezTo>
                </a:path>
              </a:pathLst>
            </a:cu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9"/>
            <p:cNvSpPr/>
            <p:nvPr/>
          </p:nvSpPr>
          <p:spPr bwMode="auto">
            <a:xfrm>
              <a:off x="2594" y="1565"/>
              <a:ext cx="3661" cy="3089"/>
            </a:xfrm>
            <a:custGeom>
              <a:avLst/>
              <a:gdLst>
                <a:gd name="T0" fmla="*/ 1475 w 1547"/>
                <a:gd name="T1" fmla="*/ 0 h 1306"/>
                <a:gd name="T2" fmla="*/ 858 w 1547"/>
                <a:gd name="T3" fmla="*/ 0 h 1306"/>
                <a:gd name="T4" fmla="*/ 859 w 1547"/>
                <a:gd name="T5" fmla="*/ 46 h 1306"/>
                <a:gd name="T6" fmla="*/ 462 w 1547"/>
                <a:gd name="T7" fmla="*/ 1003 h 1306"/>
                <a:gd name="T8" fmla="*/ 0 w 1547"/>
                <a:gd name="T9" fmla="*/ 1306 h 1306"/>
                <a:gd name="T10" fmla="*/ 1475 w 1547"/>
                <a:gd name="T11" fmla="*/ 1306 h 1306"/>
                <a:gd name="T12" fmla="*/ 1547 w 1547"/>
                <a:gd name="T13" fmla="*/ 1233 h 1306"/>
                <a:gd name="T14" fmla="*/ 1547 w 1547"/>
                <a:gd name="T15" fmla="*/ 72 h 1306"/>
                <a:gd name="T16" fmla="*/ 1475 w 1547"/>
                <a:gd name="T17"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7" h="1306">
                  <a:moveTo>
                    <a:pt x="1475" y="0"/>
                  </a:moveTo>
                  <a:cubicBezTo>
                    <a:pt x="858" y="0"/>
                    <a:pt x="858" y="0"/>
                    <a:pt x="858" y="0"/>
                  </a:cubicBezTo>
                  <a:cubicBezTo>
                    <a:pt x="859" y="15"/>
                    <a:pt x="859" y="30"/>
                    <a:pt x="859" y="46"/>
                  </a:cubicBezTo>
                  <a:cubicBezTo>
                    <a:pt x="859" y="404"/>
                    <a:pt x="715" y="751"/>
                    <a:pt x="462" y="1003"/>
                  </a:cubicBezTo>
                  <a:cubicBezTo>
                    <a:pt x="330" y="1136"/>
                    <a:pt x="172" y="1238"/>
                    <a:pt x="0" y="1306"/>
                  </a:cubicBezTo>
                  <a:cubicBezTo>
                    <a:pt x="1475" y="1306"/>
                    <a:pt x="1475" y="1306"/>
                    <a:pt x="1475" y="1306"/>
                  </a:cubicBezTo>
                  <a:cubicBezTo>
                    <a:pt x="1514" y="1306"/>
                    <a:pt x="1547" y="1273"/>
                    <a:pt x="1547" y="1233"/>
                  </a:cubicBezTo>
                  <a:cubicBezTo>
                    <a:pt x="1547" y="72"/>
                    <a:pt x="1547" y="72"/>
                    <a:pt x="1547" y="72"/>
                  </a:cubicBezTo>
                  <a:cubicBezTo>
                    <a:pt x="1547" y="32"/>
                    <a:pt x="1514" y="0"/>
                    <a:pt x="1475" y="0"/>
                  </a:cubicBezTo>
                  <a:close/>
                </a:path>
              </a:pathLst>
            </a:custGeom>
            <a:solidFill>
              <a:srgbClr val="08060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10"/>
            <p:cNvSpPr>
              <a:spLocks noChangeArrowheads="1"/>
            </p:cNvSpPr>
            <p:nvPr/>
          </p:nvSpPr>
          <p:spPr bwMode="auto">
            <a:xfrm>
              <a:off x="1591" y="1740"/>
              <a:ext cx="4496" cy="27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1"/>
            <p:cNvSpPr>
              <a:spLocks noChangeArrowheads="1"/>
            </p:cNvSpPr>
            <p:nvPr/>
          </p:nvSpPr>
          <p:spPr bwMode="auto">
            <a:xfrm>
              <a:off x="3789" y="1605"/>
              <a:ext cx="100" cy="1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2"/>
            <p:cNvSpPr/>
            <p:nvPr/>
          </p:nvSpPr>
          <p:spPr bwMode="auto">
            <a:xfrm>
              <a:off x="3775" y="1591"/>
              <a:ext cx="128" cy="128"/>
            </a:xfrm>
            <a:custGeom>
              <a:avLst/>
              <a:gdLst>
                <a:gd name="T0" fmla="*/ 48 w 54"/>
                <a:gd name="T1" fmla="*/ 27 h 54"/>
                <a:gd name="T2" fmla="*/ 43 w 54"/>
                <a:gd name="T3" fmla="*/ 27 h 54"/>
                <a:gd name="T4" fmla="*/ 39 w 54"/>
                <a:gd name="T5" fmla="*/ 39 h 54"/>
                <a:gd name="T6" fmla="*/ 27 w 54"/>
                <a:gd name="T7" fmla="*/ 43 h 54"/>
                <a:gd name="T8" fmla="*/ 15 w 54"/>
                <a:gd name="T9" fmla="*/ 39 h 54"/>
                <a:gd name="T10" fmla="*/ 11 w 54"/>
                <a:gd name="T11" fmla="*/ 27 h 54"/>
                <a:gd name="T12" fmla="*/ 15 w 54"/>
                <a:gd name="T13" fmla="*/ 16 h 54"/>
                <a:gd name="T14" fmla="*/ 27 w 54"/>
                <a:gd name="T15" fmla="*/ 11 h 54"/>
                <a:gd name="T16" fmla="*/ 39 w 54"/>
                <a:gd name="T17" fmla="*/ 16 h 54"/>
                <a:gd name="T18" fmla="*/ 43 w 54"/>
                <a:gd name="T19" fmla="*/ 27 h 54"/>
                <a:gd name="T20" fmla="*/ 48 w 54"/>
                <a:gd name="T21" fmla="*/ 27 h 54"/>
                <a:gd name="T22" fmla="*/ 54 w 54"/>
                <a:gd name="T23" fmla="*/ 27 h 54"/>
                <a:gd name="T24" fmla="*/ 27 w 54"/>
                <a:gd name="T25" fmla="*/ 0 h 54"/>
                <a:gd name="T26" fmla="*/ 0 w 54"/>
                <a:gd name="T27" fmla="*/ 27 h 54"/>
                <a:gd name="T28" fmla="*/ 27 w 54"/>
                <a:gd name="T29" fmla="*/ 54 h 54"/>
                <a:gd name="T30" fmla="*/ 54 w 54"/>
                <a:gd name="T31" fmla="*/ 27 h 54"/>
                <a:gd name="T32" fmla="*/ 48 w 54"/>
                <a:gd name="T3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48" y="27"/>
                  </a:moveTo>
                  <a:cubicBezTo>
                    <a:pt x="43" y="27"/>
                    <a:pt x="43" y="27"/>
                    <a:pt x="43" y="27"/>
                  </a:cubicBezTo>
                  <a:cubicBezTo>
                    <a:pt x="43" y="32"/>
                    <a:pt x="41" y="36"/>
                    <a:pt x="39" y="39"/>
                  </a:cubicBezTo>
                  <a:cubicBezTo>
                    <a:pt x="36" y="42"/>
                    <a:pt x="32" y="43"/>
                    <a:pt x="27" y="43"/>
                  </a:cubicBezTo>
                  <a:cubicBezTo>
                    <a:pt x="22" y="43"/>
                    <a:pt x="18" y="42"/>
                    <a:pt x="15" y="39"/>
                  </a:cubicBezTo>
                  <a:cubicBezTo>
                    <a:pt x="13" y="36"/>
                    <a:pt x="11" y="32"/>
                    <a:pt x="11" y="27"/>
                  </a:cubicBezTo>
                  <a:cubicBezTo>
                    <a:pt x="11" y="23"/>
                    <a:pt x="13" y="19"/>
                    <a:pt x="15" y="16"/>
                  </a:cubicBezTo>
                  <a:cubicBezTo>
                    <a:pt x="18" y="13"/>
                    <a:pt x="22" y="11"/>
                    <a:pt x="27" y="11"/>
                  </a:cubicBezTo>
                  <a:cubicBezTo>
                    <a:pt x="32" y="11"/>
                    <a:pt x="36" y="13"/>
                    <a:pt x="39" y="16"/>
                  </a:cubicBezTo>
                  <a:cubicBezTo>
                    <a:pt x="41" y="19"/>
                    <a:pt x="43" y="23"/>
                    <a:pt x="43" y="27"/>
                  </a:cubicBezTo>
                  <a:cubicBezTo>
                    <a:pt x="48" y="27"/>
                    <a:pt x="48" y="27"/>
                    <a:pt x="48" y="27"/>
                  </a:cubicBezTo>
                  <a:cubicBezTo>
                    <a:pt x="54" y="27"/>
                    <a:pt x="54" y="27"/>
                    <a:pt x="54" y="27"/>
                  </a:cubicBezTo>
                  <a:cubicBezTo>
                    <a:pt x="54" y="12"/>
                    <a:pt x="42" y="0"/>
                    <a:pt x="27" y="0"/>
                  </a:cubicBezTo>
                  <a:cubicBezTo>
                    <a:pt x="12" y="0"/>
                    <a:pt x="0" y="12"/>
                    <a:pt x="0" y="27"/>
                  </a:cubicBezTo>
                  <a:cubicBezTo>
                    <a:pt x="0" y="42"/>
                    <a:pt x="12" y="54"/>
                    <a:pt x="27" y="54"/>
                  </a:cubicBezTo>
                  <a:cubicBezTo>
                    <a:pt x="42" y="54"/>
                    <a:pt x="54" y="42"/>
                    <a:pt x="54" y="27"/>
                  </a:cubicBezTo>
                  <a:lnTo>
                    <a:pt x="48" y="27"/>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3"/>
            <p:cNvSpPr/>
            <p:nvPr/>
          </p:nvSpPr>
          <p:spPr bwMode="auto">
            <a:xfrm>
              <a:off x="1591" y="1017"/>
              <a:ext cx="4396" cy="3459"/>
            </a:xfrm>
            <a:custGeom>
              <a:avLst/>
              <a:gdLst>
                <a:gd name="T0" fmla="*/ 1775 w 1858"/>
                <a:gd name="T1" fmla="*/ 431 h 1463"/>
                <a:gd name="T2" fmla="*/ 1462 w 1858"/>
                <a:gd name="T3" fmla="*/ 0 h 1463"/>
                <a:gd name="T4" fmla="*/ 1383 w 1858"/>
                <a:gd name="T5" fmla="*/ 79 h 1463"/>
                <a:gd name="T6" fmla="*/ 1673 w 1858"/>
                <a:gd name="T7" fmla="*/ 476 h 1463"/>
                <a:gd name="T8" fmla="*/ 1702 w 1858"/>
                <a:gd name="T9" fmla="*/ 823 h 1463"/>
                <a:gd name="T10" fmla="*/ 1393 w 1858"/>
                <a:gd name="T11" fmla="*/ 1072 h 1463"/>
                <a:gd name="T12" fmla="*/ 1108 w 1858"/>
                <a:gd name="T13" fmla="*/ 1143 h 1463"/>
                <a:gd name="T14" fmla="*/ 1050 w 1858"/>
                <a:gd name="T15" fmla="*/ 1095 h 1463"/>
                <a:gd name="T16" fmla="*/ 1064 w 1858"/>
                <a:gd name="T17" fmla="*/ 1052 h 1463"/>
                <a:gd name="T18" fmla="*/ 1001 w 1858"/>
                <a:gd name="T19" fmla="*/ 976 h 1463"/>
                <a:gd name="T20" fmla="*/ 1005 w 1858"/>
                <a:gd name="T21" fmla="*/ 943 h 1463"/>
                <a:gd name="T22" fmla="*/ 870 w 1858"/>
                <a:gd name="T23" fmla="*/ 809 h 1463"/>
                <a:gd name="T24" fmla="*/ 809 w 1858"/>
                <a:gd name="T25" fmla="*/ 824 h 1463"/>
                <a:gd name="T26" fmla="*/ 819 w 1858"/>
                <a:gd name="T27" fmla="*/ 777 h 1463"/>
                <a:gd name="T28" fmla="*/ 698 w 1858"/>
                <a:gd name="T29" fmla="*/ 656 h 1463"/>
                <a:gd name="T30" fmla="*/ 671 w 1858"/>
                <a:gd name="T31" fmla="*/ 659 h 1463"/>
                <a:gd name="T32" fmla="*/ 671 w 1858"/>
                <a:gd name="T33" fmla="*/ 656 h 1463"/>
                <a:gd name="T34" fmla="*/ 591 w 1858"/>
                <a:gd name="T35" fmla="*/ 547 h 1463"/>
                <a:gd name="T36" fmla="*/ 599 w 1858"/>
                <a:gd name="T37" fmla="*/ 503 h 1463"/>
                <a:gd name="T38" fmla="*/ 474 w 1858"/>
                <a:gd name="T39" fmla="*/ 378 h 1463"/>
                <a:gd name="T40" fmla="*/ 408 w 1858"/>
                <a:gd name="T41" fmla="*/ 397 h 1463"/>
                <a:gd name="T42" fmla="*/ 410 w 1858"/>
                <a:gd name="T43" fmla="*/ 378 h 1463"/>
                <a:gd name="T44" fmla="*/ 386 w 1858"/>
                <a:gd name="T45" fmla="*/ 306 h 1463"/>
                <a:gd name="T46" fmla="*/ 193 w 1858"/>
                <a:gd name="T47" fmla="*/ 306 h 1463"/>
                <a:gd name="T48" fmla="*/ 193 w 1858"/>
                <a:gd name="T49" fmla="*/ 306 h 1463"/>
                <a:gd name="T50" fmla="*/ 0 w 1858"/>
                <a:gd name="T51" fmla="*/ 306 h 1463"/>
                <a:gd name="T52" fmla="*/ 0 w 1858"/>
                <a:gd name="T53" fmla="*/ 1462 h 1463"/>
                <a:gd name="T54" fmla="*/ 991 w 1858"/>
                <a:gd name="T55" fmla="*/ 1463 h 1463"/>
                <a:gd name="T56" fmla="*/ 991 w 1858"/>
                <a:gd name="T57" fmla="*/ 1462 h 1463"/>
                <a:gd name="T58" fmla="*/ 1269 w 1858"/>
                <a:gd name="T59" fmla="*/ 1462 h 1463"/>
                <a:gd name="T60" fmla="*/ 1270 w 1858"/>
                <a:gd name="T61" fmla="*/ 1450 h 1463"/>
                <a:gd name="T62" fmla="*/ 1248 w 1858"/>
                <a:gd name="T63" fmla="*/ 1383 h 1463"/>
                <a:gd name="T64" fmla="*/ 1270 w 1858"/>
                <a:gd name="T65" fmla="*/ 1316 h 1463"/>
                <a:gd name="T66" fmla="*/ 1234 w 1858"/>
                <a:gd name="T67" fmla="*/ 1233 h 1463"/>
                <a:gd name="T68" fmla="*/ 1432 w 1858"/>
                <a:gd name="T69" fmla="*/ 1177 h 1463"/>
                <a:gd name="T70" fmla="*/ 1805 w 1858"/>
                <a:gd name="T71" fmla="*/ 866 h 1463"/>
                <a:gd name="T72" fmla="*/ 1775 w 1858"/>
                <a:gd name="T73" fmla="*/ 431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8" h="1463">
                  <a:moveTo>
                    <a:pt x="1775" y="431"/>
                  </a:moveTo>
                  <a:cubicBezTo>
                    <a:pt x="1714" y="292"/>
                    <a:pt x="1605" y="143"/>
                    <a:pt x="1462" y="0"/>
                  </a:cubicBezTo>
                  <a:cubicBezTo>
                    <a:pt x="1383" y="79"/>
                    <a:pt x="1383" y="79"/>
                    <a:pt x="1383" y="79"/>
                  </a:cubicBezTo>
                  <a:cubicBezTo>
                    <a:pt x="1517" y="212"/>
                    <a:pt x="1617" y="350"/>
                    <a:pt x="1673" y="476"/>
                  </a:cubicBezTo>
                  <a:cubicBezTo>
                    <a:pt x="1733" y="609"/>
                    <a:pt x="1742" y="726"/>
                    <a:pt x="1702" y="823"/>
                  </a:cubicBezTo>
                  <a:cubicBezTo>
                    <a:pt x="1658" y="928"/>
                    <a:pt x="1554" y="1012"/>
                    <a:pt x="1393" y="1072"/>
                  </a:cubicBezTo>
                  <a:cubicBezTo>
                    <a:pt x="1311" y="1102"/>
                    <a:pt x="1216" y="1126"/>
                    <a:pt x="1108" y="1143"/>
                  </a:cubicBezTo>
                  <a:cubicBezTo>
                    <a:pt x="1095" y="1121"/>
                    <a:pt x="1075" y="1103"/>
                    <a:pt x="1050" y="1095"/>
                  </a:cubicBezTo>
                  <a:cubicBezTo>
                    <a:pt x="1059" y="1083"/>
                    <a:pt x="1064" y="1068"/>
                    <a:pt x="1064" y="1052"/>
                  </a:cubicBezTo>
                  <a:cubicBezTo>
                    <a:pt x="1064" y="1014"/>
                    <a:pt x="1037" y="983"/>
                    <a:pt x="1001" y="976"/>
                  </a:cubicBezTo>
                  <a:cubicBezTo>
                    <a:pt x="1003" y="966"/>
                    <a:pt x="1005" y="955"/>
                    <a:pt x="1005" y="943"/>
                  </a:cubicBezTo>
                  <a:cubicBezTo>
                    <a:pt x="1005" y="869"/>
                    <a:pt x="945" y="809"/>
                    <a:pt x="870" y="809"/>
                  </a:cubicBezTo>
                  <a:cubicBezTo>
                    <a:pt x="849" y="809"/>
                    <a:pt x="828" y="814"/>
                    <a:pt x="809" y="824"/>
                  </a:cubicBezTo>
                  <a:cubicBezTo>
                    <a:pt x="816" y="809"/>
                    <a:pt x="819" y="793"/>
                    <a:pt x="819" y="777"/>
                  </a:cubicBezTo>
                  <a:cubicBezTo>
                    <a:pt x="819" y="710"/>
                    <a:pt x="765" y="656"/>
                    <a:pt x="698" y="656"/>
                  </a:cubicBezTo>
                  <a:cubicBezTo>
                    <a:pt x="689" y="656"/>
                    <a:pt x="679" y="657"/>
                    <a:pt x="671" y="659"/>
                  </a:cubicBezTo>
                  <a:cubicBezTo>
                    <a:pt x="671" y="658"/>
                    <a:pt x="671" y="657"/>
                    <a:pt x="671" y="656"/>
                  </a:cubicBezTo>
                  <a:cubicBezTo>
                    <a:pt x="671" y="605"/>
                    <a:pt x="637" y="561"/>
                    <a:pt x="591" y="547"/>
                  </a:cubicBezTo>
                  <a:cubicBezTo>
                    <a:pt x="596" y="533"/>
                    <a:pt x="599" y="518"/>
                    <a:pt x="599" y="503"/>
                  </a:cubicBezTo>
                  <a:cubicBezTo>
                    <a:pt x="599" y="434"/>
                    <a:pt x="543" y="378"/>
                    <a:pt x="474" y="378"/>
                  </a:cubicBezTo>
                  <a:cubicBezTo>
                    <a:pt x="450" y="378"/>
                    <a:pt x="427" y="385"/>
                    <a:pt x="408" y="397"/>
                  </a:cubicBezTo>
                  <a:cubicBezTo>
                    <a:pt x="409" y="390"/>
                    <a:pt x="410" y="384"/>
                    <a:pt x="410" y="378"/>
                  </a:cubicBezTo>
                  <a:cubicBezTo>
                    <a:pt x="410" y="351"/>
                    <a:pt x="401" y="326"/>
                    <a:pt x="386" y="306"/>
                  </a:cubicBezTo>
                  <a:cubicBezTo>
                    <a:pt x="193" y="306"/>
                    <a:pt x="193" y="306"/>
                    <a:pt x="193" y="306"/>
                  </a:cubicBezTo>
                  <a:cubicBezTo>
                    <a:pt x="193" y="306"/>
                    <a:pt x="193" y="306"/>
                    <a:pt x="193" y="306"/>
                  </a:cubicBezTo>
                  <a:cubicBezTo>
                    <a:pt x="0" y="306"/>
                    <a:pt x="0" y="306"/>
                    <a:pt x="0" y="306"/>
                  </a:cubicBezTo>
                  <a:cubicBezTo>
                    <a:pt x="0" y="1462"/>
                    <a:pt x="0" y="1462"/>
                    <a:pt x="0" y="1462"/>
                  </a:cubicBezTo>
                  <a:cubicBezTo>
                    <a:pt x="991" y="1463"/>
                    <a:pt x="991" y="1463"/>
                    <a:pt x="991" y="1463"/>
                  </a:cubicBezTo>
                  <a:cubicBezTo>
                    <a:pt x="991" y="1462"/>
                    <a:pt x="991" y="1462"/>
                    <a:pt x="991" y="1462"/>
                  </a:cubicBezTo>
                  <a:cubicBezTo>
                    <a:pt x="1269" y="1462"/>
                    <a:pt x="1269" y="1462"/>
                    <a:pt x="1269" y="1462"/>
                  </a:cubicBezTo>
                  <a:cubicBezTo>
                    <a:pt x="1270" y="1458"/>
                    <a:pt x="1270" y="1454"/>
                    <a:pt x="1270" y="1450"/>
                  </a:cubicBezTo>
                  <a:cubicBezTo>
                    <a:pt x="1270" y="1425"/>
                    <a:pt x="1262" y="1402"/>
                    <a:pt x="1248" y="1383"/>
                  </a:cubicBezTo>
                  <a:cubicBezTo>
                    <a:pt x="1262" y="1365"/>
                    <a:pt x="1270" y="1341"/>
                    <a:pt x="1270" y="1316"/>
                  </a:cubicBezTo>
                  <a:cubicBezTo>
                    <a:pt x="1270" y="1283"/>
                    <a:pt x="1256" y="1254"/>
                    <a:pt x="1234" y="1233"/>
                  </a:cubicBezTo>
                  <a:cubicBezTo>
                    <a:pt x="1306" y="1218"/>
                    <a:pt x="1372" y="1199"/>
                    <a:pt x="1432" y="1177"/>
                  </a:cubicBezTo>
                  <a:cubicBezTo>
                    <a:pt x="1623" y="1106"/>
                    <a:pt x="1749" y="1001"/>
                    <a:pt x="1805" y="866"/>
                  </a:cubicBezTo>
                  <a:cubicBezTo>
                    <a:pt x="1858" y="739"/>
                    <a:pt x="1848" y="593"/>
                    <a:pt x="1775" y="43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4"/>
            <p:cNvSpPr/>
            <p:nvPr/>
          </p:nvSpPr>
          <p:spPr bwMode="auto">
            <a:xfrm>
              <a:off x="1591" y="1052"/>
              <a:ext cx="4344" cy="3424"/>
            </a:xfrm>
            <a:custGeom>
              <a:avLst/>
              <a:gdLst>
                <a:gd name="T0" fmla="*/ 1756 w 1836"/>
                <a:gd name="T1" fmla="*/ 424 h 1448"/>
                <a:gd name="T2" fmla="*/ 1447 w 1836"/>
                <a:gd name="T3" fmla="*/ 0 h 1448"/>
                <a:gd name="T4" fmla="*/ 1398 w 1836"/>
                <a:gd name="T5" fmla="*/ 49 h 1448"/>
                <a:gd name="T6" fmla="*/ 1693 w 1836"/>
                <a:gd name="T7" fmla="*/ 452 h 1448"/>
                <a:gd name="T8" fmla="*/ 1722 w 1836"/>
                <a:gd name="T9" fmla="*/ 816 h 1448"/>
                <a:gd name="T10" fmla="*/ 981 w 1836"/>
                <a:gd name="T11" fmla="*/ 1166 h 1448"/>
                <a:gd name="T12" fmla="*/ 836 w 1836"/>
                <a:gd name="T13" fmla="*/ 1023 h 1448"/>
                <a:gd name="T14" fmla="*/ 755 w 1836"/>
                <a:gd name="T15" fmla="*/ 1048 h 1448"/>
                <a:gd name="T16" fmla="*/ 706 w 1836"/>
                <a:gd name="T17" fmla="*/ 1026 h 1448"/>
                <a:gd name="T18" fmla="*/ 711 w 1836"/>
                <a:gd name="T19" fmla="*/ 978 h 1448"/>
                <a:gd name="T20" fmla="*/ 505 w 1836"/>
                <a:gd name="T21" fmla="*/ 772 h 1448"/>
                <a:gd name="T22" fmla="*/ 446 w 1836"/>
                <a:gd name="T23" fmla="*/ 780 h 1448"/>
                <a:gd name="T24" fmla="*/ 318 w 1836"/>
                <a:gd name="T25" fmla="*/ 669 h 1448"/>
                <a:gd name="T26" fmla="*/ 135 w 1836"/>
                <a:gd name="T27" fmla="*/ 497 h 1448"/>
                <a:gd name="T28" fmla="*/ 0 w 1836"/>
                <a:gd name="T29" fmla="*/ 557 h 1448"/>
                <a:gd name="T30" fmla="*/ 0 w 1836"/>
                <a:gd name="T31" fmla="*/ 1026 h 1448"/>
                <a:gd name="T32" fmla="*/ 0 w 1836"/>
                <a:gd name="T33" fmla="*/ 1026 h 1448"/>
                <a:gd name="T34" fmla="*/ 0 w 1836"/>
                <a:gd name="T35" fmla="*/ 1448 h 1448"/>
                <a:gd name="T36" fmla="*/ 1113 w 1836"/>
                <a:gd name="T37" fmla="*/ 1448 h 1448"/>
                <a:gd name="T38" fmla="*/ 1126 w 1836"/>
                <a:gd name="T39" fmla="*/ 1378 h 1448"/>
                <a:gd name="T40" fmla="*/ 1054 w 1836"/>
                <a:gd name="T41" fmla="*/ 1227 h 1448"/>
                <a:gd name="T42" fmla="*/ 1424 w 1836"/>
                <a:gd name="T43" fmla="*/ 1142 h 1448"/>
                <a:gd name="T44" fmla="*/ 1786 w 1836"/>
                <a:gd name="T45" fmla="*/ 843 h 1448"/>
                <a:gd name="T46" fmla="*/ 1756 w 1836"/>
                <a:gd name="T47" fmla="*/ 424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6" h="1448">
                  <a:moveTo>
                    <a:pt x="1756" y="424"/>
                  </a:moveTo>
                  <a:cubicBezTo>
                    <a:pt x="1695" y="288"/>
                    <a:pt x="1589" y="141"/>
                    <a:pt x="1447" y="0"/>
                  </a:cubicBezTo>
                  <a:cubicBezTo>
                    <a:pt x="1398" y="49"/>
                    <a:pt x="1398" y="49"/>
                    <a:pt x="1398" y="49"/>
                  </a:cubicBezTo>
                  <a:cubicBezTo>
                    <a:pt x="1534" y="184"/>
                    <a:pt x="1635" y="324"/>
                    <a:pt x="1693" y="452"/>
                  </a:cubicBezTo>
                  <a:cubicBezTo>
                    <a:pt x="1754" y="591"/>
                    <a:pt x="1764" y="713"/>
                    <a:pt x="1722" y="816"/>
                  </a:cubicBezTo>
                  <a:cubicBezTo>
                    <a:pt x="1644" y="1004"/>
                    <a:pt x="1390" y="1123"/>
                    <a:pt x="981" y="1166"/>
                  </a:cubicBezTo>
                  <a:cubicBezTo>
                    <a:pt x="980" y="1087"/>
                    <a:pt x="916" y="1023"/>
                    <a:pt x="836" y="1023"/>
                  </a:cubicBezTo>
                  <a:cubicBezTo>
                    <a:pt x="806" y="1023"/>
                    <a:pt x="778" y="1032"/>
                    <a:pt x="755" y="1048"/>
                  </a:cubicBezTo>
                  <a:cubicBezTo>
                    <a:pt x="741" y="1038"/>
                    <a:pt x="724" y="1030"/>
                    <a:pt x="706" y="1026"/>
                  </a:cubicBezTo>
                  <a:cubicBezTo>
                    <a:pt x="709" y="1011"/>
                    <a:pt x="711" y="995"/>
                    <a:pt x="711" y="978"/>
                  </a:cubicBezTo>
                  <a:cubicBezTo>
                    <a:pt x="711" y="864"/>
                    <a:pt x="619" y="772"/>
                    <a:pt x="505" y="772"/>
                  </a:cubicBezTo>
                  <a:cubicBezTo>
                    <a:pt x="485" y="772"/>
                    <a:pt x="465" y="775"/>
                    <a:pt x="446" y="780"/>
                  </a:cubicBezTo>
                  <a:cubicBezTo>
                    <a:pt x="423" y="725"/>
                    <a:pt x="376" y="684"/>
                    <a:pt x="318" y="669"/>
                  </a:cubicBezTo>
                  <a:cubicBezTo>
                    <a:pt x="311" y="573"/>
                    <a:pt x="232" y="497"/>
                    <a:pt x="135" y="497"/>
                  </a:cubicBezTo>
                  <a:cubicBezTo>
                    <a:pt x="81" y="497"/>
                    <a:pt x="33" y="520"/>
                    <a:pt x="0" y="557"/>
                  </a:cubicBezTo>
                  <a:cubicBezTo>
                    <a:pt x="0" y="1026"/>
                    <a:pt x="0" y="1026"/>
                    <a:pt x="0" y="1026"/>
                  </a:cubicBezTo>
                  <a:cubicBezTo>
                    <a:pt x="0" y="1026"/>
                    <a:pt x="0" y="1026"/>
                    <a:pt x="0" y="1026"/>
                  </a:cubicBezTo>
                  <a:cubicBezTo>
                    <a:pt x="0" y="1448"/>
                    <a:pt x="0" y="1448"/>
                    <a:pt x="0" y="1448"/>
                  </a:cubicBezTo>
                  <a:cubicBezTo>
                    <a:pt x="1113" y="1448"/>
                    <a:pt x="1113" y="1448"/>
                    <a:pt x="1113" y="1448"/>
                  </a:cubicBezTo>
                  <a:cubicBezTo>
                    <a:pt x="1121" y="1426"/>
                    <a:pt x="1126" y="1403"/>
                    <a:pt x="1126" y="1378"/>
                  </a:cubicBezTo>
                  <a:cubicBezTo>
                    <a:pt x="1126" y="1317"/>
                    <a:pt x="1098" y="1263"/>
                    <a:pt x="1054" y="1227"/>
                  </a:cubicBezTo>
                  <a:cubicBezTo>
                    <a:pt x="1197" y="1209"/>
                    <a:pt x="1321" y="1180"/>
                    <a:pt x="1424" y="1142"/>
                  </a:cubicBezTo>
                  <a:cubicBezTo>
                    <a:pt x="1610" y="1073"/>
                    <a:pt x="1732" y="972"/>
                    <a:pt x="1786" y="843"/>
                  </a:cubicBezTo>
                  <a:cubicBezTo>
                    <a:pt x="1836" y="722"/>
                    <a:pt x="1826" y="581"/>
                    <a:pt x="1756" y="424"/>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5"/>
            <p:cNvSpPr/>
            <p:nvPr/>
          </p:nvSpPr>
          <p:spPr bwMode="auto">
            <a:xfrm>
              <a:off x="1605" y="1064"/>
              <a:ext cx="4406" cy="3426"/>
            </a:xfrm>
            <a:custGeom>
              <a:avLst/>
              <a:gdLst>
                <a:gd name="T0" fmla="*/ 1429 w 1862"/>
                <a:gd name="T1" fmla="*/ 0 h 1449"/>
                <a:gd name="T2" fmla="*/ 1400 w 1862"/>
                <a:gd name="T3" fmla="*/ 30 h 1449"/>
                <a:gd name="T4" fmla="*/ 1733 w 1862"/>
                <a:gd name="T5" fmla="*/ 809 h 1449"/>
                <a:gd name="T6" fmla="*/ 653 w 1862"/>
                <a:gd name="T7" fmla="*/ 1195 h 1449"/>
                <a:gd name="T8" fmla="*/ 653 w 1862"/>
                <a:gd name="T9" fmla="*/ 1187 h 1449"/>
                <a:gd name="T10" fmla="*/ 526 w 1862"/>
                <a:gd name="T11" fmla="*/ 1062 h 1449"/>
                <a:gd name="T12" fmla="*/ 465 w 1862"/>
                <a:gd name="T13" fmla="*/ 1078 h 1449"/>
                <a:gd name="T14" fmla="*/ 361 w 1862"/>
                <a:gd name="T15" fmla="*/ 1018 h 1449"/>
                <a:gd name="T16" fmla="*/ 361 w 1862"/>
                <a:gd name="T17" fmla="*/ 1017 h 1449"/>
                <a:gd name="T18" fmla="*/ 232 w 1862"/>
                <a:gd name="T19" fmla="*/ 891 h 1449"/>
                <a:gd name="T20" fmla="*/ 116 w 1862"/>
                <a:gd name="T21" fmla="*/ 968 h 1449"/>
                <a:gd name="T22" fmla="*/ 79 w 1862"/>
                <a:gd name="T23" fmla="*/ 962 h 1449"/>
                <a:gd name="T24" fmla="*/ 0 w 1862"/>
                <a:gd name="T25" fmla="*/ 998 h 1449"/>
                <a:gd name="T26" fmla="*/ 4 w 1862"/>
                <a:gd name="T27" fmla="*/ 1449 h 1449"/>
                <a:gd name="T28" fmla="*/ 773 w 1862"/>
                <a:gd name="T29" fmla="*/ 1443 h 1449"/>
                <a:gd name="T30" fmla="*/ 822 w 1862"/>
                <a:gd name="T31" fmla="*/ 1339 h 1449"/>
                <a:gd name="T32" fmla="*/ 768 w 1862"/>
                <a:gd name="T33" fmla="*/ 1233 h 1449"/>
                <a:gd name="T34" fmla="*/ 1421 w 1862"/>
                <a:gd name="T35" fmla="*/ 1120 h 1449"/>
                <a:gd name="T36" fmla="*/ 1772 w 1862"/>
                <a:gd name="T37" fmla="*/ 825 h 1449"/>
                <a:gd name="T38" fmla="*/ 1429 w 1862"/>
                <a:gd name="T3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2" h="1449">
                  <a:moveTo>
                    <a:pt x="1429" y="0"/>
                  </a:moveTo>
                  <a:cubicBezTo>
                    <a:pt x="1400" y="30"/>
                    <a:pt x="1400" y="30"/>
                    <a:pt x="1400" y="30"/>
                  </a:cubicBezTo>
                  <a:cubicBezTo>
                    <a:pt x="1694" y="320"/>
                    <a:pt x="1816" y="604"/>
                    <a:pt x="1733" y="809"/>
                  </a:cubicBezTo>
                  <a:cubicBezTo>
                    <a:pt x="1636" y="1050"/>
                    <a:pt x="1263" y="1183"/>
                    <a:pt x="653" y="1195"/>
                  </a:cubicBezTo>
                  <a:cubicBezTo>
                    <a:pt x="653" y="1192"/>
                    <a:pt x="653" y="1190"/>
                    <a:pt x="653" y="1187"/>
                  </a:cubicBezTo>
                  <a:cubicBezTo>
                    <a:pt x="653" y="1117"/>
                    <a:pt x="596" y="1061"/>
                    <a:pt x="526" y="1062"/>
                  </a:cubicBezTo>
                  <a:cubicBezTo>
                    <a:pt x="504" y="1062"/>
                    <a:pt x="483" y="1068"/>
                    <a:pt x="465" y="1078"/>
                  </a:cubicBezTo>
                  <a:cubicBezTo>
                    <a:pt x="442" y="1044"/>
                    <a:pt x="404" y="1021"/>
                    <a:pt x="361" y="1018"/>
                  </a:cubicBezTo>
                  <a:cubicBezTo>
                    <a:pt x="361" y="1017"/>
                    <a:pt x="361" y="1017"/>
                    <a:pt x="361" y="1017"/>
                  </a:cubicBezTo>
                  <a:cubicBezTo>
                    <a:pt x="360" y="947"/>
                    <a:pt x="303" y="890"/>
                    <a:pt x="232" y="891"/>
                  </a:cubicBezTo>
                  <a:cubicBezTo>
                    <a:pt x="180" y="891"/>
                    <a:pt x="136" y="923"/>
                    <a:pt x="116" y="968"/>
                  </a:cubicBezTo>
                  <a:cubicBezTo>
                    <a:pt x="105" y="964"/>
                    <a:pt x="92" y="961"/>
                    <a:pt x="79" y="962"/>
                  </a:cubicBezTo>
                  <a:cubicBezTo>
                    <a:pt x="47" y="962"/>
                    <a:pt x="19" y="976"/>
                    <a:pt x="0" y="998"/>
                  </a:cubicBezTo>
                  <a:cubicBezTo>
                    <a:pt x="4" y="1449"/>
                    <a:pt x="4" y="1449"/>
                    <a:pt x="4" y="1449"/>
                  </a:cubicBezTo>
                  <a:cubicBezTo>
                    <a:pt x="773" y="1443"/>
                    <a:pt x="773" y="1443"/>
                    <a:pt x="773" y="1443"/>
                  </a:cubicBezTo>
                  <a:cubicBezTo>
                    <a:pt x="803" y="1418"/>
                    <a:pt x="822" y="1381"/>
                    <a:pt x="822" y="1339"/>
                  </a:cubicBezTo>
                  <a:cubicBezTo>
                    <a:pt x="822" y="1296"/>
                    <a:pt x="801" y="1257"/>
                    <a:pt x="768" y="1233"/>
                  </a:cubicBezTo>
                  <a:cubicBezTo>
                    <a:pt x="1037" y="1221"/>
                    <a:pt x="1255" y="1183"/>
                    <a:pt x="1421" y="1120"/>
                  </a:cubicBezTo>
                  <a:cubicBezTo>
                    <a:pt x="1603" y="1051"/>
                    <a:pt x="1721" y="952"/>
                    <a:pt x="1772" y="825"/>
                  </a:cubicBezTo>
                  <a:cubicBezTo>
                    <a:pt x="1862" y="603"/>
                    <a:pt x="1737" y="302"/>
                    <a:pt x="1429"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6"/>
            <p:cNvSpPr/>
            <p:nvPr/>
          </p:nvSpPr>
          <p:spPr bwMode="auto">
            <a:xfrm>
              <a:off x="4650" y="882"/>
              <a:ext cx="533" cy="449"/>
            </a:xfrm>
            <a:custGeom>
              <a:avLst/>
              <a:gdLst>
                <a:gd name="T0" fmla="*/ 0 w 225"/>
                <a:gd name="T1" fmla="*/ 34 h 190"/>
                <a:gd name="T2" fmla="*/ 65 w 225"/>
                <a:gd name="T3" fmla="*/ 153 h 190"/>
                <a:gd name="T4" fmla="*/ 225 w 225"/>
                <a:gd name="T5" fmla="*/ 190 h 190"/>
                <a:gd name="T6" fmla="*/ 34 w 225"/>
                <a:gd name="T7" fmla="*/ 0 h 190"/>
                <a:gd name="T8" fmla="*/ 0 w 225"/>
                <a:gd name="T9" fmla="*/ 34 h 190"/>
              </a:gdLst>
              <a:ahLst/>
              <a:cxnLst>
                <a:cxn ang="0">
                  <a:pos x="T0" y="T1"/>
                </a:cxn>
                <a:cxn ang="0">
                  <a:pos x="T2" y="T3"/>
                </a:cxn>
                <a:cxn ang="0">
                  <a:pos x="T4" y="T5"/>
                </a:cxn>
                <a:cxn ang="0">
                  <a:pos x="T6" y="T7"/>
                </a:cxn>
                <a:cxn ang="0">
                  <a:pos x="T8" y="T9"/>
                </a:cxn>
              </a:cxnLst>
              <a:rect l="0" t="0" r="r" b="b"/>
              <a:pathLst>
                <a:path w="225" h="190">
                  <a:moveTo>
                    <a:pt x="0" y="34"/>
                  </a:moveTo>
                  <a:cubicBezTo>
                    <a:pt x="0" y="34"/>
                    <a:pt x="4" y="124"/>
                    <a:pt x="65" y="153"/>
                  </a:cubicBezTo>
                  <a:cubicBezTo>
                    <a:pt x="127" y="183"/>
                    <a:pt x="225" y="190"/>
                    <a:pt x="225" y="190"/>
                  </a:cubicBezTo>
                  <a:cubicBezTo>
                    <a:pt x="34" y="0"/>
                    <a:pt x="34" y="0"/>
                    <a:pt x="34" y="0"/>
                  </a:cubicBezTo>
                  <a:lnTo>
                    <a:pt x="0" y="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7"/>
            <p:cNvSpPr/>
            <p:nvPr/>
          </p:nvSpPr>
          <p:spPr bwMode="auto">
            <a:xfrm>
              <a:off x="4681" y="882"/>
              <a:ext cx="336" cy="286"/>
            </a:xfrm>
            <a:custGeom>
              <a:avLst/>
              <a:gdLst>
                <a:gd name="T0" fmla="*/ 0 w 142"/>
                <a:gd name="T1" fmla="*/ 22 h 121"/>
                <a:gd name="T2" fmla="*/ 41 w 142"/>
                <a:gd name="T3" fmla="*/ 98 h 121"/>
                <a:gd name="T4" fmla="*/ 142 w 142"/>
                <a:gd name="T5" fmla="*/ 121 h 121"/>
                <a:gd name="T6" fmla="*/ 21 w 142"/>
                <a:gd name="T7" fmla="*/ 0 h 121"/>
                <a:gd name="T8" fmla="*/ 0 w 142"/>
                <a:gd name="T9" fmla="*/ 22 h 121"/>
              </a:gdLst>
              <a:ahLst/>
              <a:cxnLst>
                <a:cxn ang="0">
                  <a:pos x="T0" y="T1"/>
                </a:cxn>
                <a:cxn ang="0">
                  <a:pos x="T2" y="T3"/>
                </a:cxn>
                <a:cxn ang="0">
                  <a:pos x="T4" y="T5"/>
                </a:cxn>
                <a:cxn ang="0">
                  <a:pos x="T6" y="T7"/>
                </a:cxn>
                <a:cxn ang="0">
                  <a:pos x="T8" y="T9"/>
                </a:cxn>
              </a:cxnLst>
              <a:rect l="0" t="0" r="r" b="b"/>
              <a:pathLst>
                <a:path w="142" h="121">
                  <a:moveTo>
                    <a:pt x="0" y="22"/>
                  </a:moveTo>
                  <a:cubicBezTo>
                    <a:pt x="0" y="22"/>
                    <a:pt x="2" y="79"/>
                    <a:pt x="41" y="98"/>
                  </a:cubicBezTo>
                  <a:cubicBezTo>
                    <a:pt x="80" y="117"/>
                    <a:pt x="142" y="121"/>
                    <a:pt x="142" y="121"/>
                  </a:cubicBezTo>
                  <a:cubicBezTo>
                    <a:pt x="21" y="0"/>
                    <a:pt x="21" y="0"/>
                    <a:pt x="21" y="0"/>
                  </a:cubicBezTo>
                  <a:lnTo>
                    <a:pt x="0" y="2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4731" y="801"/>
              <a:ext cx="452" cy="530"/>
            </a:xfrm>
            <a:custGeom>
              <a:avLst/>
              <a:gdLst>
                <a:gd name="T0" fmla="*/ 34 w 191"/>
                <a:gd name="T1" fmla="*/ 0 h 224"/>
                <a:gd name="T2" fmla="*/ 153 w 191"/>
                <a:gd name="T3" fmla="*/ 65 h 224"/>
                <a:gd name="T4" fmla="*/ 191 w 191"/>
                <a:gd name="T5" fmla="*/ 224 h 224"/>
                <a:gd name="T6" fmla="*/ 0 w 191"/>
                <a:gd name="T7" fmla="*/ 34 h 224"/>
                <a:gd name="T8" fmla="*/ 34 w 191"/>
                <a:gd name="T9" fmla="*/ 0 h 224"/>
              </a:gdLst>
              <a:ahLst/>
              <a:cxnLst>
                <a:cxn ang="0">
                  <a:pos x="T0" y="T1"/>
                </a:cxn>
                <a:cxn ang="0">
                  <a:pos x="T2" y="T3"/>
                </a:cxn>
                <a:cxn ang="0">
                  <a:pos x="T4" y="T5"/>
                </a:cxn>
                <a:cxn ang="0">
                  <a:pos x="T6" y="T7"/>
                </a:cxn>
                <a:cxn ang="0">
                  <a:pos x="T8" y="T9"/>
                </a:cxn>
              </a:cxnLst>
              <a:rect l="0" t="0" r="r" b="b"/>
              <a:pathLst>
                <a:path w="191" h="224">
                  <a:moveTo>
                    <a:pt x="34" y="0"/>
                  </a:moveTo>
                  <a:cubicBezTo>
                    <a:pt x="34" y="0"/>
                    <a:pt x="124" y="3"/>
                    <a:pt x="153" y="65"/>
                  </a:cubicBezTo>
                  <a:cubicBezTo>
                    <a:pt x="183" y="126"/>
                    <a:pt x="191" y="224"/>
                    <a:pt x="191" y="224"/>
                  </a:cubicBezTo>
                  <a:cubicBezTo>
                    <a:pt x="0" y="34"/>
                    <a:pt x="0" y="34"/>
                    <a:pt x="0" y="34"/>
                  </a:cubicBezTo>
                  <a:lnTo>
                    <a:pt x="3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4731" y="830"/>
              <a:ext cx="286" cy="338"/>
            </a:xfrm>
            <a:custGeom>
              <a:avLst/>
              <a:gdLst>
                <a:gd name="T0" fmla="*/ 22 w 121"/>
                <a:gd name="T1" fmla="*/ 0 h 143"/>
                <a:gd name="T2" fmla="*/ 98 w 121"/>
                <a:gd name="T3" fmla="*/ 42 h 143"/>
                <a:gd name="T4" fmla="*/ 121 w 121"/>
                <a:gd name="T5" fmla="*/ 143 h 143"/>
                <a:gd name="T6" fmla="*/ 0 w 121"/>
                <a:gd name="T7" fmla="*/ 22 h 143"/>
                <a:gd name="T8" fmla="*/ 22 w 121"/>
                <a:gd name="T9" fmla="*/ 0 h 143"/>
              </a:gdLst>
              <a:ahLst/>
              <a:cxnLst>
                <a:cxn ang="0">
                  <a:pos x="T0" y="T1"/>
                </a:cxn>
                <a:cxn ang="0">
                  <a:pos x="T2" y="T3"/>
                </a:cxn>
                <a:cxn ang="0">
                  <a:pos x="T4" y="T5"/>
                </a:cxn>
                <a:cxn ang="0">
                  <a:pos x="T6" y="T7"/>
                </a:cxn>
                <a:cxn ang="0">
                  <a:pos x="T8" y="T9"/>
                </a:cxn>
              </a:cxnLst>
              <a:rect l="0" t="0" r="r" b="b"/>
              <a:pathLst>
                <a:path w="121" h="143">
                  <a:moveTo>
                    <a:pt x="22" y="0"/>
                  </a:moveTo>
                  <a:cubicBezTo>
                    <a:pt x="22" y="0"/>
                    <a:pt x="79" y="3"/>
                    <a:pt x="98" y="42"/>
                  </a:cubicBezTo>
                  <a:cubicBezTo>
                    <a:pt x="117" y="81"/>
                    <a:pt x="121" y="143"/>
                    <a:pt x="121" y="143"/>
                  </a:cubicBezTo>
                  <a:cubicBezTo>
                    <a:pt x="0" y="22"/>
                    <a:pt x="0" y="22"/>
                    <a:pt x="0" y="22"/>
                  </a:cubicBezTo>
                  <a:lnTo>
                    <a:pt x="22"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a:off x="2746" y="-1124"/>
              <a:ext cx="1895" cy="1914"/>
            </a:xfrm>
            <a:custGeom>
              <a:avLst/>
              <a:gdLst>
                <a:gd name="T0" fmla="*/ 789 w 801"/>
                <a:gd name="T1" fmla="*/ 809 h 809"/>
                <a:gd name="T2" fmla="*/ 785 w 801"/>
                <a:gd name="T3" fmla="*/ 808 h 809"/>
                <a:gd name="T4" fmla="*/ 775 w 801"/>
                <a:gd name="T5" fmla="*/ 805 h 809"/>
                <a:gd name="T6" fmla="*/ 739 w 801"/>
                <a:gd name="T7" fmla="*/ 791 h 809"/>
                <a:gd name="T8" fmla="*/ 686 w 801"/>
                <a:gd name="T9" fmla="*/ 766 h 809"/>
                <a:gd name="T10" fmla="*/ 623 w 801"/>
                <a:gd name="T11" fmla="*/ 729 h 809"/>
                <a:gd name="T12" fmla="*/ 588 w 801"/>
                <a:gd name="T13" fmla="*/ 706 h 809"/>
                <a:gd name="T14" fmla="*/ 553 w 801"/>
                <a:gd name="T15" fmla="*/ 679 h 809"/>
                <a:gd name="T16" fmla="*/ 482 w 801"/>
                <a:gd name="T17" fmla="*/ 617 h 809"/>
                <a:gd name="T18" fmla="*/ 450 w 801"/>
                <a:gd name="T19" fmla="*/ 580 h 809"/>
                <a:gd name="T20" fmla="*/ 418 w 801"/>
                <a:gd name="T21" fmla="*/ 539 h 809"/>
                <a:gd name="T22" fmla="*/ 354 w 801"/>
                <a:gd name="T23" fmla="*/ 457 h 809"/>
                <a:gd name="T24" fmla="*/ 287 w 801"/>
                <a:gd name="T25" fmla="*/ 377 h 809"/>
                <a:gd name="T26" fmla="*/ 223 w 801"/>
                <a:gd name="T27" fmla="*/ 299 h 809"/>
                <a:gd name="T28" fmla="*/ 164 w 801"/>
                <a:gd name="T29" fmla="*/ 225 h 809"/>
                <a:gd name="T30" fmla="*/ 137 w 801"/>
                <a:gd name="T31" fmla="*/ 190 h 809"/>
                <a:gd name="T32" fmla="*/ 112 w 801"/>
                <a:gd name="T33" fmla="*/ 158 h 809"/>
                <a:gd name="T34" fmla="*/ 68 w 801"/>
                <a:gd name="T35" fmla="*/ 101 h 809"/>
                <a:gd name="T36" fmla="*/ 50 w 801"/>
                <a:gd name="T37" fmla="*/ 77 h 809"/>
                <a:gd name="T38" fmla="*/ 35 w 801"/>
                <a:gd name="T39" fmla="*/ 57 h 809"/>
                <a:gd name="T40" fmla="*/ 14 w 801"/>
                <a:gd name="T41" fmla="*/ 28 h 809"/>
                <a:gd name="T42" fmla="*/ 6 w 801"/>
                <a:gd name="T43" fmla="*/ 18 h 809"/>
                <a:gd name="T44" fmla="*/ 6 w 801"/>
                <a:gd name="T45" fmla="*/ 5 h 809"/>
                <a:gd name="T46" fmla="*/ 19 w 801"/>
                <a:gd name="T47" fmla="*/ 6 h 809"/>
                <a:gd name="T48" fmla="*/ 29 w 801"/>
                <a:gd name="T49" fmla="*/ 13 h 809"/>
                <a:gd name="T50" fmla="*/ 57 w 801"/>
                <a:gd name="T51" fmla="*/ 35 h 809"/>
                <a:gd name="T52" fmla="*/ 78 w 801"/>
                <a:gd name="T53" fmla="*/ 50 h 809"/>
                <a:gd name="T54" fmla="*/ 101 w 801"/>
                <a:gd name="T55" fmla="*/ 69 h 809"/>
                <a:gd name="T56" fmla="*/ 158 w 801"/>
                <a:gd name="T57" fmla="*/ 113 h 809"/>
                <a:gd name="T58" fmla="*/ 190 w 801"/>
                <a:gd name="T59" fmla="*/ 139 h 809"/>
                <a:gd name="T60" fmla="*/ 224 w 801"/>
                <a:gd name="T61" fmla="*/ 166 h 809"/>
                <a:gd name="T62" fmla="*/ 297 w 801"/>
                <a:gd name="T63" fmla="*/ 226 h 809"/>
                <a:gd name="T64" fmla="*/ 375 w 801"/>
                <a:gd name="T65" fmla="*/ 290 h 809"/>
                <a:gd name="T66" fmla="*/ 454 w 801"/>
                <a:gd name="T67" fmla="*/ 358 h 809"/>
                <a:gd name="T68" fmla="*/ 536 w 801"/>
                <a:gd name="T69" fmla="*/ 423 h 809"/>
                <a:gd name="T70" fmla="*/ 576 w 801"/>
                <a:gd name="T71" fmla="*/ 455 h 809"/>
                <a:gd name="T72" fmla="*/ 613 w 801"/>
                <a:gd name="T73" fmla="*/ 488 h 809"/>
                <a:gd name="T74" fmla="*/ 674 w 801"/>
                <a:gd name="T75" fmla="*/ 559 h 809"/>
                <a:gd name="T76" fmla="*/ 700 w 801"/>
                <a:gd name="T77" fmla="*/ 595 h 809"/>
                <a:gd name="T78" fmla="*/ 723 w 801"/>
                <a:gd name="T79" fmla="*/ 629 h 809"/>
                <a:gd name="T80" fmla="*/ 760 w 801"/>
                <a:gd name="T81" fmla="*/ 693 h 809"/>
                <a:gd name="T82" fmla="*/ 784 w 801"/>
                <a:gd name="T83" fmla="*/ 746 h 809"/>
                <a:gd name="T84" fmla="*/ 797 w 801"/>
                <a:gd name="T85" fmla="*/ 783 h 809"/>
                <a:gd name="T86" fmla="*/ 800 w 801"/>
                <a:gd name="T87" fmla="*/ 793 h 809"/>
                <a:gd name="T88" fmla="*/ 801 w 801"/>
                <a:gd name="T89" fmla="*/ 796 h 809"/>
                <a:gd name="T90" fmla="*/ 789 w 801"/>
                <a:gd name="T91"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1" h="809">
                  <a:moveTo>
                    <a:pt x="789" y="809"/>
                  </a:moveTo>
                  <a:cubicBezTo>
                    <a:pt x="789" y="809"/>
                    <a:pt x="788" y="809"/>
                    <a:pt x="785" y="808"/>
                  </a:cubicBezTo>
                  <a:cubicBezTo>
                    <a:pt x="783" y="807"/>
                    <a:pt x="780" y="806"/>
                    <a:pt x="775" y="805"/>
                  </a:cubicBezTo>
                  <a:cubicBezTo>
                    <a:pt x="767" y="802"/>
                    <a:pt x="754" y="797"/>
                    <a:pt x="739" y="791"/>
                  </a:cubicBezTo>
                  <a:cubicBezTo>
                    <a:pt x="724" y="785"/>
                    <a:pt x="706" y="776"/>
                    <a:pt x="686" y="766"/>
                  </a:cubicBezTo>
                  <a:cubicBezTo>
                    <a:pt x="667" y="756"/>
                    <a:pt x="645" y="743"/>
                    <a:pt x="623" y="729"/>
                  </a:cubicBezTo>
                  <a:cubicBezTo>
                    <a:pt x="611" y="722"/>
                    <a:pt x="600" y="714"/>
                    <a:pt x="588" y="706"/>
                  </a:cubicBezTo>
                  <a:cubicBezTo>
                    <a:pt x="577" y="697"/>
                    <a:pt x="565" y="689"/>
                    <a:pt x="553" y="679"/>
                  </a:cubicBezTo>
                  <a:cubicBezTo>
                    <a:pt x="529" y="661"/>
                    <a:pt x="505" y="641"/>
                    <a:pt x="482" y="617"/>
                  </a:cubicBezTo>
                  <a:cubicBezTo>
                    <a:pt x="471" y="605"/>
                    <a:pt x="460" y="593"/>
                    <a:pt x="450" y="580"/>
                  </a:cubicBezTo>
                  <a:cubicBezTo>
                    <a:pt x="439" y="567"/>
                    <a:pt x="429" y="553"/>
                    <a:pt x="418" y="539"/>
                  </a:cubicBezTo>
                  <a:cubicBezTo>
                    <a:pt x="398" y="511"/>
                    <a:pt x="376" y="483"/>
                    <a:pt x="354" y="457"/>
                  </a:cubicBezTo>
                  <a:cubicBezTo>
                    <a:pt x="331" y="430"/>
                    <a:pt x="309" y="404"/>
                    <a:pt x="287" y="377"/>
                  </a:cubicBezTo>
                  <a:cubicBezTo>
                    <a:pt x="265" y="351"/>
                    <a:pt x="244" y="324"/>
                    <a:pt x="223" y="299"/>
                  </a:cubicBezTo>
                  <a:cubicBezTo>
                    <a:pt x="203" y="273"/>
                    <a:pt x="183" y="248"/>
                    <a:pt x="164" y="225"/>
                  </a:cubicBezTo>
                  <a:cubicBezTo>
                    <a:pt x="155" y="213"/>
                    <a:pt x="146" y="201"/>
                    <a:pt x="137" y="190"/>
                  </a:cubicBezTo>
                  <a:cubicBezTo>
                    <a:pt x="129" y="179"/>
                    <a:pt x="120" y="168"/>
                    <a:pt x="112" y="158"/>
                  </a:cubicBezTo>
                  <a:cubicBezTo>
                    <a:pt x="96" y="137"/>
                    <a:pt x="81" y="118"/>
                    <a:pt x="68" y="101"/>
                  </a:cubicBezTo>
                  <a:cubicBezTo>
                    <a:pt x="62" y="93"/>
                    <a:pt x="56" y="85"/>
                    <a:pt x="50" y="77"/>
                  </a:cubicBezTo>
                  <a:cubicBezTo>
                    <a:pt x="45" y="70"/>
                    <a:pt x="40" y="63"/>
                    <a:pt x="35" y="57"/>
                  </a:cubicBezTo>
                  <a:cubicBezTo>
                    <a:pt x="26" y="45"/>
                    <a:pt x="19" y="35"/>
                    <a:pt x="14" y="28"/>
                  </a:cubicBezTo>
                  <a:cubicBezTo>
                    <a:pt x="9" y="22"/>
                    <a:pt x="6" y="18"/>
                    <a:pt x="6" y="18"/>
                  </a:cubicBezTo>
                  <a:cubicBezTo>
                    <a:pt x="6" y="18"/>
                    <a:pt x="0" y="10"/>
                    <a:pt x="6" y="5"/>
                  </a:cubicBezTo>
                  <a:cubicBezTo>
                    <a:pt x="11" y="0"/>
                    <a:pt x="19" y="6"/>
                    <a:pt x="19" y="6"/>
                  </a:cubicBezTo>
                  <a:cubicBezTo>
                    <a:pt x="19" y="6"/>
                    <a:pt x="22" y="8"/>
                    <a:pt x="29" y="13"/>
                  </a:cubicBezTo>
                  <a:cubicBezTo>
                    <a:pt x="36" y="18"/>
                    <a:pt x="45" y="26"/>
                    <a:pt x="57" y="35"/>
                  </a:cubicBezTo>
                  <a:cubicBezTo>
                    <a:pt x="63" y="40"/>
                    <a:pt x="70" y="45"/>
                    <a:pt x="78" y="50"/>
                  </a:cubicBezTo>
                  <a:cubicBezTo>
                    <a:pt x="85" y="56"/>
                    <a:pt x="93" y="62"/>
                    <a:pt x="101" y="69"/>
                  </a:cubicBezTo>
                  <a:cubicBezTo>
                    <a:pt x="118" y="82"/>
                    <a:pt x="137" y="97"/>
                    <a:pt x="158" y="113"/>
                  </a:cubicBezTo>
                  <a:cubicBezTo>
                    <a:pt x="168" y="121"/>
                    <a:pt x="179" y="130"/>
                    <a:pt x="190" y="139"/>
                  </a:cubicBezTo>
                  <a:cubicBezTo>
                    <a:pt x="201" y="147"/>
                    <a:pt x="212" y="157"/>
                    <a:pt x="224" y="166"/>
                  </a:cubicBezTo>
                  <a:cubicBezTo>
                    <a:pt x="247" y="185"/>
                    <a:pt x="272" y="205"/>
                    <a:pt x="297" y="226"/>
                  </a:cubicBezTo>
                  <a:cubicBezTo>
                    <a:pt x="322" y="246"/>
                    <a:pt x="349" y="268"/>
                    <a:pt x="375" y="290"/>
                  </a:cubicBezTo>
                  <a:cubicBezTo>
                    <a:pt x="401" y="312"/>
                    <a:pt x="427" y="335"/>
                    <a:pt x="454" y="358"/>
                  </a:cubicBezTo>
                  <a:cubicBezTo>
                    <a:pt x="480" y="381"/>
                    <a:pt x="508" y="402"/>
                    <a:pt x="536" y="423"/>
                  </a:cubicBezTo>
                  <a:cubicBezTo>
                    <a:pt x="549" y="434"/>
                    <a:pt x="563" y="444"/>
                    <a:pt x="576" y="455"/>
                  </a:cubicBezTo>
                  <a:cubicBezTo>
                    <a:pt x="589" y="466"/>
                    <a:pt x="601" y="477"/>
                    <a:pt x="613" y="488"/>
                  </a:cubicBezTo>
                  <a:cubicBezTo>
                    <a:pt x="636" y="511"/>
                    <a:pt x="656" y="535"/>
                    <a:pt x="674" y="559"/>
                  </a:cubicBezTo>
                  <a:cubicBezTo>
                    <a:pt x="684" y="571"/>
                    <a:pt x="692" y="583"/>
                    <a:pt x="700" y="595"/>
                  </a:cubicBezTo>
                  <a:cubicBezTo>
                    <a:pt x="708" y="607"/>
                    <a:pt x="716" y="618"/>
                    <a:pt x="723" y="629"/>
                  </a:cubicBezTo>
                  <a:cubicBezTo>
                    <a:pt x="737" y="652"/>
                    <a:pt x="749" y="674"/>
                    <a:pt x="760" y="693"/>
                  </a:cubicBezTo>
                  <a:cubicBezTo>
                    <a:pt x="770" y="713"/>
                    <a:pt x="778" y="731"/>
                    <a:pt x="784" y="746"/>
                  </a:cubicBezTo>
                  <a:cubicBezTo>
                    <a:pt x="790" y="762"/>
                    <a:pt x="795" y="774"/>
                    <a:pt x="797" y="783"/>
                  </a:cubicBezTo>
                  <a:cubicBezTo>
                    <a:pt x="799" y="787"/>
                    <a:pt x="800" y="791"/>
                    <a:pt x="800" y="793"/>
                  </a:cubicBezTo>
                  <a:cubicBezTo>
                    <a:pt x="801" y="795"/>
                    <a:pt x="801" y="796"/>
                    <a:pt x="801" y="796"/>
                  </a:cubicBezTo>
                  <a:lnTo>
                    <a:pt x="789" y="80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4598" y="492"/>
              <a:ext cx="571" cy="413"/>
            </a:xfrm>
            <a:custGeom>
              <a:avLst/>
              <a:gdLst>
                <a:gd name="T0" fmla="*/ 0 w 241"/>
                <a:gd name="T1" fmla="*/ 0 h 175"/>
                <a:gd name="T2" fmla="*/ 160 w 241"/>
                <a:gd name="T3" fmla="*/ 58 h 175"/>
                <a:gd name="T4" fmla="*/ 241 w 241"/>
                <a:gd name="T5" fmla="*/ 175 h 175"/>
                <a:gd name="T6" fmla="*/ 74 w 241"/>
                <a:gd name="T7" fmla="*/ 98 h 175"/>
                <a:gd name="T8" fmla="*/ 0 w 241"/>
                <a:gd name="T9" fmla="*/ 0 h 175"/>
              </a:gdLst>
              <a:ahLst/>
              <a:cxnLst>
                <a:cxn ang="0">
                  <a:pos x="T0" y="T1"/>
                </a:cxn>
                <a:cxn ang="0">
                  <a:pos x="T2" y="T3"/>
                </a:cxn>
                <a:cxn ang="0">
                  <a:pos x="T4" y="T5"/>
                </a:cxn>
                <a:cxn ang="0">
                  <a:pos x="T6" y="T7"/>
                </a:cxn>
                <a:cxn ang="0">
                  <a:pos x="T8" y="T9"/>
                </a:cxn>
              </a:cxnLst>
              <a:rect l="0" t="0" r="r" b="b"/>
              <a:pathLst>
                <a:path w="241" h="175">
                  <a:moveTo>
                    <a:pt x="0" y="0"/>
                  </a:moveTo>
                  <a:cubicBezTo>
                    <a:pt x="0" y="0"/>
                    <a:pt x="120" y="23"/>
                    <a:pt x="160" y="58"/>
                  </a:cubicBezTo>
                  <a:cubicBezTo>
                    <a:pt x="200" y="92"/>
                    <a:pt x="241" y="175"/>
                    <a:pt x="241" y="175"/>
                  </a:cubicBezTo>
                  <a:cubicBezTo>
                    <a:pt x="74" y="98"/>
                    <a:pt x="74" y="98"/>
                    <a:pt x="74" y="98"/>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4525" y="674"/>
              <a:ext cx="345" cy="343"/>
            </a:xfrm>
            <a:custGeom>
              <a:avLst/>
              <a:gdLst>
                <a:gd name="T0" fmla="*/ 138 w 146"/>
                <a:gd name="T1" fmla="*/ 9 h 145"/>
                <a:gd name="T2" fmla="*/ 138 w 146"/>
                <a:gd name="T3" fmla="*/ 39 h 145"/>
                <a:gd name="T4" fmla="*/ 38 w 146"/>
                <a:gd name="T5" fmla="*/ 137 h 145"/>
                <a:gd name="T6" fmla="*/ 8 w 146"/>
                <a:gd name="T7" fmla="*/ 137 h 145"/>
                <a:gd name="T8" fmla="*/ 8 w 146"/>
                <a:gd name="T9" fmla="*/ 107 h 145"/>
                <a:gd name="T10" fmla="*/ 107 w 146"/>
                <a:gd name="T11" fmla="*/ 8 h 145"/>
                <a:gd name="T12" fmla="*/ 138 w 146"/>
                <a:gd name="T13" fmla="*/ 9 h 145"/>
              </a:gdLst>
              <a:ahLst/>
              <a:cxnLst>
                <a:cxn ang="0">
                  <a:pos x="T0" y="T1"/>
                </a:cxn>
                <a:cxn ang="0">
                  <a:pos x="T2" y="T3"/>
                </a:cxn>
                <a:cxn ang="0">
                  <a:pos x="T4" y="T5"/>
                </a:cxn>
                <a:cxn ang="0">
                  <a:pos x="T6" y="T7"/>
                </a:cxn>
                <a:cxn ang="0">
                  <a:pos x="T8" y="T9"/>
                </a:cxn>
                <a:cxn ang="0">
                  <a:pos x="T10" y="T11"/>
                </a:cxn>
                <a:cxn ang="0">
                  <a:pos x="T12" y="T13"/>
                </a:cxn>
              </a:cxnLst>
              <a:rect l="0" t="0" r="r" b="b"/>
              <a:pathLst>
                <a:path w="146" h="145">
                  <a:moveTo>
                    <a:pt x="138" y="9"/>
                  </a:moveTo>
                  <a:cubicBezTo>
                    <a:pt x="146" y="17"/>
                    <a:pt x="146" y="31"/>
                    <a:pt x="138" y="39"/>
                  </a:cubicBezTo>
                  <a:cubicBezTo>
                    <a:pt x="38" y="137"/>
                    <a:pt x="38" y="137"/>
                    <a:pt x="38" y="137"/>
                  </a:cubicBezTo>
                  <a:cubicBezTo>
                    <a:pt x="30" y="145"/>
                    <a:pt x="17" y="145"/>
                    <a:pt x="8" y="137"/>
                  </a:cubicBezTo>
                  <a:cubicBezTo>
                    <a:pt x="0" y="128"/>
                    <a:pt x="0" y="115"/>
                    <a:pt x="8" y="107"/>
                  </a:cubicBezTo>
                  <a:cubicBezTo>
                    <a:pt x="107" y="8"/>
                    <a:pt x="107" y="8"/>
                    <a:pt x="107" y="8"/>
                  </a:cubicBezTo>
                  <a:cubicBezTo>
                    <a:pt x="116" y="0"/>
                    <a:pt x="129" y="0"/>
                    <a:pt x="138" y="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4149" y="295"/>
              <a:ext cx="400" cy="398"/>
            </a:xfrm>
            <a:custGeom>
              <a:avLst/>
              <a:gdLst>
                <a:gd name="T0" fmla="*/ 159 w 169"/>
                <a:gd name="T1" fmla="*/ 10 h 168"/>
                <a:gd name="T2" fmla="*/ 160 w 169"/>
                <a:gd name="T3" fmla="*/ 45 h 168"/>
                <a:gd name="T4" fmla="*/ 45 w 169"/>
                <a:gd name="T5" fmla="*/ 158 h 168"/>
                <a:gd name="T6" fmla="*/ 10 w 169"/>
                <a:gd name="T7" fmla="*/ 158 h 168"/>
                <a:gd name="T8" fmla="*/ 10 w 169"/>
                <a:gd name="T9" fmla="*/ 123 h 168"/>
                <a:gd name="T10" fmla="*/ 125 w 169"/>
                <a:gd name="T11" fmla="*/ 10 h 168"/>
                <a:gd name="T12" fmla="*/ 159 w 169"/>
                <a:gd name="T13" fmla="*/ 10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159" y="10"/>
                  </a:moveTo>
                  <a:cubicBezTo>
                    <a:pt x="169" y="20"/>
                    <a:pt x="169" y="36"/>
                    <a:pt x="160" y="45"/>
                  </a:cubicBezTo>
                  <a:cubicBezTo>
                    <a:pt x="45" y="158"/>
                    <a:pt x="45" y="158"/>
                    <a:pt x="45" y="158"/>
                  </a:cubicBezTo>
                  <a:cubicBezTo>
                    <a:pt x="35" y="168"/>
                    <a:pt x="20" y="167"/>
                    <a:pt x="10" y="158"/>
                  </a:cubicBezTo>
                  <a:cubicBezTo>
                    <a:pt x="1" y="148"/>
                    <a:pt x="0" y="132"/>
                    <a:pt x="10" y="123"/>
                  </a:cubicBezTo>
                  <a:cubicBezTo>
                    <a:pt x="125" y="10"/>
                    <a:pt x="125" y="10"/>
                    <a:pt x="125" y="10"/>
                  </a:cubicBezTo>
                  <a:cubicBezTo>
                    <a:pt x="134" y="0"/>
                    <a:pt x="150" y="1"/>
                    <a:pt x="159" y="1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255" y="402"/>
              <a:ext cx="523" cy="525"/>
            </a:xfrm>
            <a:custGeom>
              <a:avLst/>
              <a:gdLst>
                <a:gd name="T0" fmla="*/ 0 w 523"/>
                <a:gd name="T1" fmla="*/ 267 h 525"/>
                <a:gd name="T2" fmla="*/ 289 w 523"/>
                <a:gd name="T3" fmla="*/ 525 h 525"/>
                <a:gd name="T4" fmla="*/ 523 w 523"/>
                <a:gd name="T5" fmla="*/ 291 h 525"/>
                <a:gd name="T6" fmla="*/ 272 w 523"/>
                <a:gd name="T7" fmla="*/ 0 h 525"/>
                <a:gd name="T8" fmla="*/ 0 w 523"/>
                <a:gd name="T9" fmla="*/ 267 h 525"/>
              </a:gdLst>
              <a:ahLst/>
              <a:cxnLst>
                <a:cxn ang="0">
                  <a:pos x="T0" y="T1"/>
                </a:cxn>
                <a:cxn ang="0">
                  <a:pos x="T2" y="T3"/>
                </a:cxn>
                <a:cxn ang="0">
                  <a:pos x="T4" y="T5"/>
                </a:cxn>
                <a:cxn ang="0">
                  <a:pos x="T6" y="T7"/>
                </a:cxn>
                <a:cxn ang="0">
                  <a:pos x="T8" y="T9"/>
                </a:cxn>
              </a:cxnLst>
              <a:rect l="0" t="0" r="r" b="b"/>
              <a:pathLst>
                <a:path w="523" h="525">
                  <a:moveTo>
                    <a:pt x="0" y="267"/>
                  </a:moveTo>
                  <a:lnTo>
                    <a:pt x="289" y="525"/>
                  </a:lnTo>
                  <a:lnTo>
                    <a:pt x="523" y="291"/>
                  </a:lnTo>
                  <a:lnTo>
                    <a:pt x="272" y="0"/>
                  </a:lnTo>
                  <a:lnTo>
                    <a:pt x="0" y="267"/>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4454" y="605"/>
              <a:ext cx="511" cy="511"/>
            </a:xfrm>
            <a:custGeom>
              <a:avLst/>
              <a:gdLst>
                <a:gd name="T0" fmla="*/ 3 w 216"/>
                <a:gd name="T1" fmla="*/ 0 h 216"/>
                <a:gd name="T2" fmla="*/ 6 w 216"/>
                <a:gd name="T3" fmla="*/ 2 h 216"/>
                <a:gd name="T4" fmla="*/ 15 w 216"/>
                <a:gd name="T5" fmla="*/ 6 h 216"/>
                <a:gd name="T6" fmla="*/ 44 w 216"/>
                <a:gd name="T7" fmla="*/ 25 h 216"/>
                <a:gd name="T8" fmla="*/ 53 w 216"/>
                <a:gd name="T9" fmla="*/ 32 h 216"/>
                <a:gd name="T10" fmla="*/ 63 w 216"/>
                <a:gd name="T11" fmla="*/ 39 h 216"/>
                <a:gd name="T12" fmla="*/ 81 w 216"/>
                <a:gd name="T13" fmla="*/ 57 h 216"/>
                <a:gd name="T14" fmla="*/ 91 w 216"/>
                <a:gd name="T15" fmla="*/ 67 h 216"/>
                <a:gd name="T16" fmla="*/ 100 w 216"/>
                <a:gd name="T17" fmla="*/ 77 h 216"/>
                <a:gd name="T18" fmla="*/ 118 w 216"/>
                <a:gd name="T19" fmla="*/ 99 h 216"/>
                <a:gd name="T20" fmla="*/ 137 w 216"/>
                <a:gd name="T21" fmla="*/ 120 h 216"/>
                <a:gd name="T22" fmla="*/ 155 w 216"/>
                <a:gd name="T23" fmla="*/ 140 h 216"/>
                <a:gd name="T24" fmla="*/ 171 w 216"/>
                <a:gd name="T25" fmla="*/ 160 h 216"/>
                <a:gd name="T26" fmla="*/ 186 w 216"/>
                <a:gd name="T27" fmla="*/ 177 h 216"/>
                <a:gd name="T28" fmla="*/ 199 w 216"/>
                <a:gd name="T29" fmla="*/ 192 h 216"/>
                <a:gd name="T30" fmla="*/ 208 w 216"/>
                <a:gd name="T31" fmla="*/ 204 h 216"/>
                <a:gd name="T32" fmla="*/ 216 w 216"/>
                <a:gd name="T33" fmla="*/ 214 h 216"/>
                <a:gd name="T34" fmla="*/ 214 w 216"/>
                <a:gd name="T35" fmla="*/ 216 h 216"/>
                <a:gd name="T36" fmla="*/ 204 w 216"/>
                <a:gd name="T37" fmla="*/ 208 h 216"/>
                <a:gd name="T38" fmla="*/ 192 w 216"/>
                <a:gd name="T39" fmla="*/ 198 h 216"/>
                <a:gd name="T40" fmla="*/ 178 w 216"/>
                <a:gd name="T41" fmla="*/ 186 h 216"/>
                <a:gd name="T42" fmla="*/ 160 w 216"/>
                <a:gd name="T43" fmla="*/ 171 h 216"/>
                <a:gd name="T44" fmla="*/ 141 w 216"/>
                <a:gd name="T45" fmla="*/ 154 h 216"/>
                <a:gd name="T46" fmla="*/ 120 w 216"/>
                <a:gd name="T47" fmla="*/ 136 h 216"/>
                <a:gd name="T48" fmla="*/ 99 w 216"/>
                <a:gd name="T49" fmla="*/ 118 h 216"/>
                <a:gd name="T50" fmla="*/ 77 w 216"/>
                <a:gd name="T51" fmla="*/ 99 h 216"/>
                <a:gd name="T52" fmla="*/ 67 w 216"/>
                <a:gd name="T53" fmla="*/ 91 h 216"/>
                <a:gd name="T54" fmla="*/ 57 w 216"/>
                <a:gd name="T55" fmla="*/ 81 h 216"/>
                <a:gd name="T56" fmla="*/ 39 w 216"/>
                <a:gd name="T57" fmla="*/ 63 h 216"/>
                <a:gd name="T58" fmla="*/ 32 w 216"/>
                <a:gd name="T59" fmla="*/ 53 h 216"/>
                <a:gd name="T60" fmla="*/ 25 w 216"/>
                <a:gd name="T61" fmla="*/ 44 h 216"/>
                <a:gd name="T62" fmla="*/ 6 w 216"/>
                <a:gd name="T63" fmla="*/ 15 h 216"/>
                <a:gd name="T64" fmla="*/ 2 w 216"/>
                <a:gd name="T65" fmla="*/ 6 h 216"/>
                <a:gd name="T66" fmla="*/ 0 w 216"/>
                <a:gd name="T67" fmla="*/ 3 h 216"/>
                <a:gd name="T68" fmla="*/ 3 w 216"/>
                <a:gd name="T6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6">
                  <a:moveTo>
                    <a:pt x="3" y="0"/>
                  </a:moveTo>
                  <a:cubicBezTo>
                    <a:pt x="3" y="0"/>
                    <a:pt x="4" y="1"/>
                    <a:pt x="6" y="2"/>
                  </a:cubicBezTo>
                  <a:cubicBezTo>
                    <a:pt x="8" y="3"/>
                    <a:pt x="11" y="4"/>
                    <a:pt x="15" y="6"/>
                  </a:cubicBezTo>
                  <a:cubicBezTo>
                    <a:pt x="22" y="11"/>
                    <a:pt x="33" y="17"/>
                    <a:pt x="44" y="25"/>
                  </a:cubicBezTo>
                  <a:cubicBezTo>
                    <a:pt x="47" y="27"/>
                    <a:pt x="50" y="30"/>
                    <a:pt x="53" y="32"/>
                  </a:cubicBezTo>
                  <a:cubicBezTo>
                    <a:pt x="56" y="34"/>
                    <a:pt x="59" y="37"/>
                    <a:pt x="63" y="39"/>
                  </a:cubicBezTo>
                  <a:cubicBezTo>
                    <a:pt x="69" y="45"/>
                    <a:pt x="75" y="50"/>
                    <a:pt x="81" y="57"/>
                  </a:cubicBezTo>
                  <a:cubicBezTo>
                    <a:pt x="85" y="60"/>
                    <a:pt x="88" y="63"/>
                    <a:pt x="91" y="67"/>
                  </a:cubicBezTo>
                  <a:cubicBezTo>
                    <a:pt x="94" y="70"/>
                    <a:pt x="97" y="74"/>
                    <a:pt x="100" y="77"/>
                  </a:cubicBezTo>
                  <a:cubicBezTo>
                    <a:pt x="105" y="84"/>
                    <a:pt x="112" y="92"/>
                    <a:pt x="118" y="99"/>
                  </a:cubicBezTo>
                  <a:cubicBezTo>
                    <a:pt x="124" y="106"/>
                    <a:pt x="130" y="113"/>
                    <a:pt x="137" y="120"/>
                  </a:cubicBezTo>
                  <a:cubicBezTo>
                    <a:pt x="143" y="127"/>
                    <a:pt x="149" y="134"/>
                    <a:pt x="155" y="140"/>
                  </a:cubicBezTo>
                  <a:cubicBezTo>
                    <a:pt x="160" y="147"/>
                    <a:pt x="166" y="154"/>
                    <a:pt x="171" y="160"/>
                  </a:cubicBezTo>
                  <a:cubicBezTo>
                    <a:pt x="177" y="166"/>
                    <a:pt x="182" y="172"/>
                    <a:pt x="186" y="177"/>
                  </a:cubicBezTo>
                  <a:cubicBezTo>
                    <a:pt x="191" y="183"/>
                    <a:pt x="195" y="188"/>
                    <a:pt x="199" y="192"/>
                  </a:cubicBezTo>
                  <a:cubicBezTo>
                    <a:pt x="202" y="197"/>
                    <a:pt x="206" y="200"/>
                    <a:pt x="208" y="204"/>
                  </a:cubicBezTo>
                  <a:cubicBezTo>
                    <a:pt x="213" y="210"/>
                    <a:pt x="216" y="214"/>
                    <a:pt x="216" y="214"/>
                  </a:cubicBezTo>
                  <a:cubicBezTo>
                    <a:pt x="214" y="216"/>
                    <a:pt x="214" y="216"/>
                    <a:pt x="214" y="216"/>
                  </a:cubicBezTo>
                  <a:cubicBezTo>
                    <a:pt x="214" y="216"/>
                    <a:pt x="210" y="213"/>
                    <a:pt x="204" y="208"/>
                  </a:cubicBezTo>
                  <a:cubicBezTo>
                    <a:pt x="201" y="205"/>
                    <a:pt x="197" y="202"/>
                    <a:pt x="192" y="198"/>
                  </a:cubicBezTo>
                  <a:cubicBezTo>
                    <a:pt x="188" y="195"/>
                    <a:pt x="183" y="190"/>
                    <a:pt x="178" y="186"/>
                  </a:cubicBezTo>
                  <a:cubicBezTo>
                    <a:pt x="172" y="181"/>
                    <a:pt x="166" y="176"/>
                    <a:pt x="160" y="171"/>
                  </a:cubicBezTo>
                  <a:cubicBezTo>
                    <a:pt x="154" y="166"/>
                    <a:pt x="147" y="160"/>
                    <a:pt x="141" y="154"/>
                  </a:cubicBezTo>
                  <a:cubicBezTo>
                    <a:pt x="134" y="149"/>
                    <a:pt x="127" y="143"/>
                    <a:pt x="120" y="136"/>
                  </a:cubicBezTo>
                  <a:cubicBezTo>
                    <a:pt x="113" y="130"/>
                    <a:pt x="106" y="124"/>
                    <a:pt x="99" y="118"/>
                  </a:cubicBezTo>
                  <a:cubicBezTo>
                    <a:pt x="92" y="111"/>
                    <a:pt x="84" y="105"/>
                    <a:pt x="77" y="99"/>
                  </a:cubicBezTo>
                  <a:cubicBezTo>
                    <a:pt x="74" y="96"/>
                    <a:pt x="70" y="94"/>
                    <a:pt x="67" y="91"/>
                  </a:cubicBezTo>
                  <a:cubicBezTo>
                    <a:pt x="63" y="88"/>
                    <a:pt x="60" y="85"/>
                    <a:pt x="57" y="81"/>
                  </a:cubicBezTo>
                  <a:cubicBezTo>
                    <a:pt x="50" y="75"/>
                    <a:pt x="45" y="69"/>
                    <a:pt x="39" y="63"/>
                  </a:cubicBezTo>
                  <a:cubicBezTo>
                    <a:pt x="37" y="59"/>
                    <a:pt x="34" y="56"/>
                    <a:pt x="32" y="53"/>
                  </a:cubicBezTo>
                  <a:cubicBezTo>
                    <a:pt x="30" y="50"/>
                    <a:pt x="27" y="47"/>
                    <a:pt x="25" y="44"/>
                  </a:cubicBezTo>
                  <a:cubicBezTo>
                    <a:pt x="17" y="33"/>
                    <a:pt x="11" y="23"/>
                    <a:pt x="6" y="15"/>
                  </a:cubicBezTo>
                  <a:cubicBezTo>
                    <a:pt x="4" y="11"/>
                    <a:pt x="3" y="8"/>
                    <a:pt x="2" y="6"/>
                  </a:cubicBezTo>
                  <a:cubicBezTo>
                    <a:pt x="1" y="4"/>
                    <a:pt x="0" y="3"/>
                    <a:pt x="0" y="3"/>
                  </a:cubicBezTo>
                  <a:lnTo>
                    <a:pt x="3"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2748" y="-1107"/>
              <a:ext cx="1876" cy="1897"/>
            </a:xfrm>
            <a:custGeom>
              <a:avLst/>
              <a:gdLst>
                <a:gd name="T0" fmla="*/ 4 w 793"/>
                <a:gd name="T1" fmla="*/ 0 h 802"/>
                <a:gd name="T2" fmla="*/ 5 w 793"/>
                <a:gd name="T3" fmla="*/ 11 h 802"/>
                <a:gd name="T4" fmla="*/ 13 w 793"/>
                <a:gd name="T5" fmla="*/ 21 h 802"/>
                <a:gd name="T6" fmla="*/ 34 w 793"/>
                <a:gd name="T7" fmla="*/ 50 h 802"/>
                <a:gd name="T8" fmla="*/ 49 w 793"/>
                <a:gd name="T9" fmla="*/ 70 h 802"/>
                <a:gd name="T10" fmla="*/ 67 w 793"/>
                <a:gd name="T11" fmla="*/ 94 h 802"/>
                <a:gd name="T12" fmla="*/ 111 w 793"/>
                <a:gd name="T13" fmla="*/ 151 h 802"/>
                <a:gd name="T14" fmla="*/ 136 w 793"/>
                <a:gd name="T15" fmla="*/ 183 h 802"/>
                <a:gd name="T16" fmla="*/ 163 w 793"/>
                <a:gd name="T17" fmla="*/ 218 h 802"/>
                <a:gd name="T18" fmla="*/ 222 w 793"/>
                <a:gd name="T19" fmla="*/ 292 h 802"/>
                <a:gd name="T20" fmla="*/ 286 w 793"/>
                <a:gd name="T21" fmla="*/ 370 h 802"/>
                <a:gd name="T22" fmla="*/ 353 w 793"/>
                <a:gd name="T23" fmla="*/ 450 h 802"/>
                <a:gd name="T24" fmla="*/ 417 w 793"/>
                <a:gd name="T25" fmla="*/ 532 h 802"/>
                <a:gd name="T26" fmla="*/ 449 w 793"/>
                <a:gd name="T27" fmla="*/ 573 h 802"/>
                <a:gd name="T28" fmla="*/ 481 w 793"/>
                <a:gd name="T29" fmla="*/ 610 h 802"/>
                <a:gd name="T30" fmla="*/ 552 w 793"/>
                <a:gd name="T31" fmla="*/ 672 h 802"/>
                <a:gd name="T32" fmla="*/ 587 w 793"/>
                <a:gd name="T33" fmla="*/ 699 h 802"/>
                <a:gd name="T34" fmla="*/ 622 w 793"/>
                <a:gd name="T35" fmla="*/ 722 h 802"/>
                <a:gd name="T36" fmla="*/ 685 w 793"/>
                <a:gd name="T37" fmla="*/ 759 h 802"/>
                <a:gd name="T38" fmla="*/ 738 w 793"/>
                <a:gd name="T39" fmla="*/ 784 h 802"/>
                <a:gd name="T40" fmla="*/ 774 w 793"/>
                <a:gd name="T41" fmla="*/ 798 h 802"/>
                <a:gd name="T42" fmla="*/ 784 w 793"/>
                <a:gd name="T43" fmla="*/ 801 h 802"/>
                <a:gd name="T44" fmla="*/ 788 w 793"/>
                <a:gd name="T45" fmla="*/ 802 h 802"/>
                <a:gd name="T46" fmla="*/ 793 w 793"/>
                <a:gd name="T47" fmla="*/ 797 h 802"/>
                <a:gd name="T48" fmla="*/ 4 w 793"/>
                <a:gd name="T4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3" h="802">
                  <a:moveTo>
                    <a:pt x="4" y="0"/>
                  </a:moveTo>
                  <a:cubicBezTo>
                    <a:pt x="0" y="5"/>
                    <a:pt x="5" y="11"/>
                    <a:pt x="5" y="11"/>
                  </a:cubicBezTo>
                  <a:cubicBezTo>
                    <a:pt x="5" y="11"/>
                    <a:pt x="8" y="15"/>
                    <a:pt x="13" y="21"/>
                  </a:cubicBezTo>
                  <a:cubicBezTo>
                    <a:pt x="18" y="28"/>
                    <a:pt x="25" y="38"/>
                    <a:pt x="34" y="50"/>
                  </a:cubicBezTo>
                  <a:cubicBezTo>
                    <a:pt x="39" y="56"/>
                    <a:pt x="44" y="63"/>
                    <a:pt x="49" y="70"/>
                  </a:cubicBezTo>
                  <a:cubicBezTo>
                    <a:pt x="55" y="78"/>
                    <a:pt x="61" y="86"/>
                    <a:pt x="67" y="94"/>
                  </a:cubicBezTo>
                  <a:cubicBezTo>
                    <a:pt x="80" y="111"/>
                    <a:pt x="95" y="130"/>
                    <a:pt x="111" y="151"/>
                  </a:cubicBezTo>
                  <a:cubicBezTo>
                    <a:pt x="119" y="161"/>
                    <a:pt x="128" y="172"/>
                    <a:pt x="136" y="183"/>
                  </a:cubicBezTo>
                  <a:cubicBezTo>
                    <a:pt x="145" y="194"/>
                    <a:pt x="154" y="206"/>
                    <a:pt x="163" y="218"/>
                  </a:cubicBezTo>
                  <a:cubicBezTo>
                    <a:pt x="182" y="241"/>
                    <a:pt x="202" y="266"/>
                    <a:pt x="222" y="292"/>
                  </a:cubicBezTo>
                  <a:cubicBezTo>
                    <a:pt x="243" y="317"/>
                    <a:pt x="264" y="344"/>
                    <a:pt x="286" y="370"/>
                  </a:cubicBezTo>
                  <a:cubicBezTo>
                    <a:pt x="308" y="397"/>
                    <a:pt x="330" y="423"/>
                    <a:pt x="353" y="450"/>
                  </a:cubicBezTo>
                  <a:cubicBezTo>
                    <a:pt x="375" y="476"/>
                    <a:pt x="397" y="504"/>
                    <a:pt x="417" y="532"/>
                  </a:cubicBezTo>
                  <a:cubicBezTo>
                    <a:pt x="428" y="546"/>
                    <a:pt x="438" y="560"/>
                    <a:pt x="449" y="573"/>
                  </a:cubicBezTo>
                  <a:cubicBezTo>
                    <a:pt x="459" y="586"/>
                    <a:pt x="470" y="598"/>
                    <a:pt x="481" y="610"/>
                  </a:cubicBezTo>
                  <a:cubicBezTo>
                    <a:pt x="504" y="634"/>
                    <a:pt x="528" y="654"/>
                    <a:pt x="552" y="672"/>
                  </a:cubicBezTo>
                  <a:cubicBezTo>
                    <a:pt x="564" y="682"/>
                    <a:pt x="576" y="690"/>
                    <a:pt x="587" y="699"/>
                  </a:cubicBezTo>
                  <a:cubicBezTo>
                    <a:pt x="599" y="707"/>
                    <a:pt x="610" y="715"/>
                    <a:pt x="622" y="722"/>
                  </a:cubicBezTo>
                  <a:cubicBezTo>
                    <a:pt x="644" y="736"/>
                    <a:pt x="666" y="749"/>
                    <a:pt x="685" y="759"/>
                  </a:cubicBezTo>
                  <a:cubicBezTo>
                    <a:pt x="705" y="769"/>
                    <a:pt x="723" y="778"/>
                    <a:pt x="738" y="784"/>
                  </a:cubicBezTo>
                  <a:cubicBezTo>
                    <a:pt x="753" y="790"/>
                    <a:pt x="766" y="795"/>
                    <a:pt x="774" y="798"/>
                  </a:cubicBezTo>
                  <a:cubicBezTo>
                    <a:pt x="779" y="799"/>
                    <a:pt x="782" y="800"/>
                    <a:pt x="784" y="801"/>
                  </a:cubicBezTo>
                  <a:cubicBezTo>
                    <a:pt x="787" y="802"/>
                    <a:pt x="788" y="802"/>
                    <a:pt x="788" y="802"/>
                  </a:cubicBezTo>
                  <a:cubicBezTo>
                    <a:pt x="793" y="797"/>
                    <a:pt x="793" y="797"/>
                    <a:pt x="793" y="797"/>
                  </a:cubicBezTo>
                  <a:lnTo>
                    <a:pt x="4"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4525" y="813"/>
              <a:ext cx="206" cy="204"/>
            </a:xfrm>
            <a:custGeom>
              <a:avLst/>
              <a:gdLst>
                <a:gd name="T0" fmla="*/ 56 w 87"/>
                <a:gd name="T1" fmla="*/ 0 h 86"/>
                <a:gd name="T2" fmla="*/ 8 w 87"/>
                <a:gd name="T3" fmla="*/ 48 h 86"/>
                <a:gd name="T4" fmla="*/ 8 w 87"/>
                <a:gd name="T5" fmla="*/ 78 h 86"/>
                <a:gd name="T6" fmla="*/ 38 w 87"/>
                <a:gd name="T7" fmla="*/ 78 h 86"/>
                <a:gd name="T8" fmla="*/ 87 w 87"/>
                <a:gd name="T9" fmla="*/ 30 h 86"/>
                <a:gd name="T10" fmla="*/ 56 w 87"/>
                <a:gd name="T11" fmla="*/ 0 h 86"/>
              </a:gdLst>
              <a:ahLst/>
              <a:cxnLst>
                <a:cxn ang="0">
                  <a:pos x="T0" y="T1"/>
                </a:cxn>
                <a:cxn ang="0">
                  <a:pos x="T2" y="T3"/>
                </a:cxn>
                <a:cxn ang="0">
                  <a:pos x="T4" y="T5"/>
                </a:cxn>
                <a:cxn ang="0">
                  <a:pos x="T6" y="T7"/>
                </a:cxn>
                <a:cxn ang="0">
                  <a:pos x="T8" y="T9"/>
                </a:cxn>
                <a:cxn ang="0">
                  <a:pos x="T10" y="T11"/>
                </a:cxn>
              </a:cxnLst>
              <a:rect l="0" t="0" r="r" b="b"/>
              <a:pathLst>
                <a:path w="87" h="86">
                  <a:moveTo>
                    <a:pt x="56" y="0"/>
                  </a:moveTo>
                  <a:cubicBezTo>
                    <a:pt x="8" y="48"/>
                    <a:pt x="8" y="48"/>
                    <a:pt x="8" y="48"/>
                  </a:cubicBezTo>
                  <a:cubicBezTo>
                    <a:pt x="0" y="56"/>
                    <a:pt x="0" y="69"/>
                    <a:pt x="8" y="78"/>
                  </a:cubicBezTo>
                  <a:cubicBezTo>
                    <a:pt x="17" y="86"/>
                    <a:pt x="30" y="86"/>
                    <a:pt x="38" y="78"/>
                  </a:cubicBezTo>
                  <a:cubicBezTo>
                    <a:pt x="87" y="30"/>
                    <a:pt x="87" y="30"/>
                    <a:pt x="87" y="30"/>
                  </a:cubicBezTo>
                  <a:lnTo>
                    <a:pt x="5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4149" y="456"/>
              <a:ext cx="239" cy="237"/>
            </a:xfrm>
            <a:custGeom>
              <a:avLst/>
              <a:gdLst>
                <a:gd name="T0" fmla="*/ 66 w 101"/>
                <a:gd name="T1" fmla="*/ 0 h 100"/>
                <a:gd name="T2" fmla="*/ 10 w 101"/>
                <a:gd name="T3" fmla="*/ 55 h 100"/>
                <a:gd name="T4" fmla="*/ 10 w 101"/>
                <a:gd name="T5" fmla="*/ 90 h 100"/>
                <a:gd name="T6" fmla="*/ 45 w 101"/>
                <a:gd name="T7" fmla="*/ 90 h 100"/>
                <a:gd name="T8" fmla="*/ 101 w 101"/>
                <a:gd name="T9" fmla="*/ 35 h 100"/>
                <a:gd name="T10" fmla="*/ 66 w 101"/>
                <a:gd name="T11" fmla="*/ 0 h 100"/>
              </a:gdLst>
              <a:ahLst/>
              <a:cxnLst>
                <a:cxn ang="0">
                  <a:pos x="T0" y="T1"/>
                </a:cxn>
                <a:cxn ang="0">
                  <a:pos x="T2" y="T3"/>
                </a:cxn>
                <a:cxn ang="0">
                  <a:pos x="T4" y="T5"/>
                </a:cxn>
                <a:cxn ang="0">
                  <a:pos x="T6" y="T7"/>
                </a:cxn>
                <a:cxn ang="0">
                  <a:pos x="T8" y="T9"/>
                </a:cxn>
                <a:cxn ang="0">
                  <a:pos x="T10" y="T11"/>
                </a:cxn>
              </a:cxnLst>
              <a:rect l="0" t="0" r="r" b="b"/>
              <a:pathLst>
                <a:path w="101" h="100">
                  <a:moveTo>
                    <a:pt x="66" y="0"/>
                  </a:moveTo>
                  <a:cubicBezTo>
                    <a:pt x="10" y="55"/>
                    <a:pt x="10" y="55"/>
                    <a:pt x="10" y="55"/>
                  </a:cubicBezTo>
                  <a:cubicBezTo>
                    <a:pt x="0" y="64"/>
                    <a:pt x="1" y="80"/>
                    <a:pt x="10" y="90"/>
                  </a:cubicBezTo>
                  <a:cubicBezTo>
                    <a:pt x="20" y="99"/>
                    <a:pt x="35" y="100"/>
                    <a:pt x="45" y="90"/>
                  </a:cubicBezTo>
                  <a:cubicBezTo>
                    <a:pt x="101" y="35"/>
                    <a:pt x="101" y="35"/>
                    <a:pt x="101" y="35"/>
                  </a:cubicBezTo>
                  <a:lnTo>
                    <a:pt x="6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p:nvPr/>
          </p:nvSpPr>
          <p:spPr bwMode="auto">
            <a:xfrm>
              <a:off x="4255" y="539"/>
              <a:ext cx="402" cy="388"/>
            </a:xfrm>
            <a:custGeom>
              <a:avLst/>
              <a:gdLst>
                <a:gd name="T0" fmla="*/ 133 w 402"/>
                <a:gd name="T1" fmla="*/ 0 h 388"/>
                <a:gd name="T2" fmla="*/ 0 w 402"/>
                <a:gd name="T3" fmla="*/ 130 h 388"/>
                <a:gd name="T4" fmla="*/ 289 w 402"/>
                <a:gd name="T5" fmla="*/ 388 h 388"/>
                <a:gd name="T6" fmla="*/ 402 w 402"/>
                <a:gd name="T7" fmla="*/ 274 h 388"/>
                <a:gd name="T8" fmla="*/ 133 w 402"/>
                <a:gd name="T9" fmla="*/ 0 h 388"/>
              </a:gdLst>
              <a:ahLst/>
              <a:cxnLst>
                <a:cxn ang="0">
                  <a:pos x="T0" y="T1"/>
                </a:cxn>
                <a:cxn ang="0">
                  <a:pos x="T2" y="T3"/>
                </a:cxn>
                <a:cxn ang="0">
                  <a:pos x="T4" y="T5"/>
                </a:cxn>
                <a:cxn ang="0">
                  <a:pos x="T6" y="T7"/>
                </a:cxn>
                <a:cxn ang="0">
                  <a:pos x="T8" y="T9"/>
                </a:cxn>
              </a:cxnLst>
              <a:rect l="0" t="0" r="r" b="b"/>
              <a:pathLst>
                <a:path w="402" h="388">
                  <a:moveTo>
                    <a:pt x="133" y="0"/>
                  </a:moveTo>
                  <a:lnTo>
                    <a:pt x="0" y="130"/>
                  </a:lnTo>
                  <a:lnTo>
                    <a:pt x="289" y="388"/>
                  </a:lnTo>
                  <a:lnTo>
                    <a:pt x="402" y="274"/>
                  </a:lnTo>
                  <a:lnTo>
                    <a:pt x="133"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454" y="610"/>
              <a:ext cx="499" cy="499"/>
            </a:xfrm>
            <a:custGeom>
              <a:avLst/>
              <a:gdLst>
                <a:gd name="T0" fmla="*/ 1 w 211"/>
                <a:gd name="T1" fmla="*/ 0 h 211"/>
                <a:gd name="T2" fmla="*/ 0 w 211"/>
                <a:gd name="T3" fmla="*/ 1 h 211"/>
                <a:gd name="T4" fmla="*/ 2 w 211"/>
                <a:gd name="T5" fmla="*/ 4 h 211"/>
                <a:gd name="T6" fmla="*/ 6 w 211"/>
                <a:gd name="T7" fmla="*/ 13 h 211"/>
                <a:gd name="T8" fmla="*/ 25 w 211"/>
                <a:gd name="T9" fmla="*/ 42 h 211"/>
                <a:gd name="T10" fmla="*/ 32 w 211"/>
                <a:gd name="T11" fmla="*/ 51 h 211"/>
                <a:gd name="T12" fmla="*/ 39 w 211"/>
                <a:gd name="T13" fmla="*/ 61 h 211"/>
                <a:gd name="T14" fmla="*/ 57 w 211"/>
                <a:gd name="T15" fmla="*/ 79 h 211"/>
                <a:gd name="T16" fmla="*/ 67 w 211"/>
                <a:gd name="T17" fmla="*/ 89 h 211"/>
                <a:gd name="T18" fmla="*/ 77 w 211"/>
                <a:gd name="T19" fmla="*/ 97 h 211"/>
                <a:gd name="T20" fmla="*/ 99 w 211"/>
                <a:gd name="T21" fmla="*/ 116 h 211"/>
                <a:gd name="T22" fmla="*/ 120 w 211"/>
                <a:gd name="T23" fmla="*/ 134 h 211"/>
                <a:gd name="T24" fmla="*/ 141 w 211"/>
                <a:gd name="T25" fmla="*/ 152 h 211"/>
                <a:gd name="T26" fmla="*/ 160 w 211"/>
                <a:gd name="T27" fmla="*/ 169 h 211"/>
                <a:gd name="T28" fmla="*/ 178 w 211"/>
                <a:gd name="T29" fmla="*/ 184 h 211"/>
                <a:gd name="T30" fmla="*/ 192 w 211"/>
                <a:gd name="T31" fmla="*/ 196 h 211"/>
                <a:gd name="T32" fmla="*/ 204 w 211"/>
                <a:gd name="T33" fmla="*/ 206 h 211"/>
                <a:gd name="T34" fmla="*/ 211 w 211"/>
                <a:gd name="T35" fmla="*/ 211 h 211"/>
                <a:gd name="T36" fmla="*/ 1 w 211"/>
                <a:gd name="T3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211">
                  <a:moveTo>
                    <a:pt x="1" y="0"/>
                  </a:moveTo>
                  <a:cubicBezTo>
                    <a:pt x="0" y="1"/>
                    <a:pt x="0" y="1"/>
                    <a:pt x="0" y="1"/>
                  </a:cubicBezTo>
                  <a:cubicBezTo>
                    <a:pt x="0" y="1"/>
                    <a:pt x="1" y="2"/>
                    <a:pt x="2" y="4"/>
                  </a:cubicBezTo>
                  <a:cubicBezTo>
                    <a:pt x="3" y="6"/>
                    <a:pt x="4" y="9"/>
                    <a:pt x="6" y="13"/>
                  </a:cubicBezTo>
                  <a:cubicBezTo>
                    <a:pt x="11" y="21"/>
                    <a:pt x="17" y="31"/>
                    <a:pt x="25" y="42"/>
                  </a:cubicBezTo>
                  <a:cubicBezTo>
                    <a:pt x="27" y="45"/>
                    <a:pt x="30" y="48"/>
                    <a:pt x="32" y="51"/>
                  </a:cubicBezTo>
                  <a:cubicBezTo>
                    <a:pt x="34" y="54"/>
                    <a:pt x="37" y="57"/>
                    <a:pt x="39" y="61"/>
                  </a:cubicBezTo>
                  <a:cubicBezTo>
                    <a:pt x="45" y="67"/>
                    <a:pt x="50" y="73"/>
                    <a:pt x="57" y="79"/>
                  </a:cubicBezTo>
                  <a:cubicBezTo>
                    <a:pt x="60" y="83"/>
                    <a:pt x="63" y="86"/>
                    <a:pt x="67" y="89"/>
                  </a:cubicBezTo>
                  <a:cubicBezTo>
                    <a:pt x="70" y="92"/>
                    <a:pt x="74" y="94"/>
                    <a:pt x="77" y="97"/>
                  </a:cubicBezTo>
                  <a:cubicBezTo>
                    <a:pt x="84" y="103"/>
                    <a:pt x="92" y="109"/>
                    <a:pt x="99" y="116"/>
                  </a:cubicBezTo>
                  <a:cubicBezTo>
                    <a:pt x="106" y="122"/>
                    <a:pt x="113" y="128"/>
                    <a:pt x="120" y="134"/>
                  </a:cubicBezTo>
                  <a:cubicBezTo>
                    <a:pt x="127" y="141"/>
                    <a:pt x="134" y="147"/>
                    <a:pt x="141" y="152"/>
                  </a:cubicBezTo>
                  <a:cubicBezTo>
                    <a:pt x="147" y="158"/>
                    <a:pt x="154" y="164"/>
                    <a:pt x="160" y="169"/>
                  </a:cubicBezTo>
                  <a:cubicBezTo>
                    <a:pt x="166" y="174"/>
                    <a:pt x="172" y="179"/>
                    <a:pt x="178" y="184"/>
                  </a:cubicBezTo>
                  <a:cubicBezTo>
                    <a:pt x="183" y="188"/>
                    <a:pt x="188" y="193"/>
                    <a:pt x="192" y="196"/>
                  </a:cubicBezTo>
                  <a:cubicBezTo>
                    <a:pt x="197" y="200"/>
                    <a:pt x="201" y="203"/>
                    <a:pt x="204" y="206"/>
                  </a:cubicBezTo>
                  <a:cubicBezTo>
                    <a:pt x="207" y="208"/>
                    <a:pt x="209" y="210"/>
                    <a:pt x="211" y="211"/>
                  </a:cubicBezTo>
                  <a:lnTo>
                    <a:pt x="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Oval 33"/>
            <p:cNvSpPr>
              <a:spLocks noChangeArrowheads="1"/>
            </p:cNvSpPr>
            <p:nvPr/>
          </p:nvSpPr>
          <p:spPr bwMode="auto">
            <a:xfrm>
              <a:off x="4281" y="3265"/>
              <a:ext cx="194" cy="19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a:spLocks noChangeArrowheads="1"/>
            </p:cNvSpPr>
            <p:nvPr/>
          </p:nvSpPr>
          <p:spPr bwMode="auto">
            <a:xfrm>
              <a:off x="4449" y="3109"/>
              <a:ext cx="83" cy="8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Oval 35"/>
            <p:cNvSpPr>
              <a:spLocks noChangeArrowheads="1"/>
            </p:cNvSpPr>
            <p:nvPr/>
          </p:nvSpPr>
          <p:spPr bwMode="auto">
            <a:xfrm>
              <a:off x="5526" y="3774"/>
              <a:ext cx="331" cy="33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Freeform 10"/>
          <p:cNvSpPr/>
          <p:nvPr/>
        </p:nvSpPr>
        <p:spPr bwMode="auto">
          <a:xfrm rot="12700989" flipH="1">
            <a:off x="7196465" y="1936533"/>
            <a:ext cx="962412" cy="1078749"/>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1"/>
          </a:solidFill>
          <a:ln>
            <a:noFill/>
          </a:ln>
        </p:spPr>
        <p:txBody>
          <a:bodyPr vert="horz" wrap="square" lIns="96430" tIns="48216" rIns="96430" bIns="48216" numCol="1" anchor="ctr" anchorCtr="0" compatLnSpc="1"/>
          <a:lstStyle/>
          <a:p>
            <a:pPr algn="ctr">
              <a:lnSpc>
                <a:spcPct val="120000"/>
              </a:lnSpc>
            </a:pPr>
            <a:endParaRPr lang="en-GB"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3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360960" y="1153395"/>
            <a:ext cx="6094358" cy="82994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四、资产增长指标</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5360959" y="1910099"/>
                <a:ext cx="6428585" cy="4576061"/>
              </a:xfrm>
              <a:prstGeom prst="rect">
                <a:avLst/>
              </a:prstGeom>
            </p:spPr>
            <p:txBody>
              <a:bodyPr wrap="square">
                <a:spAutoFit/>
              </a:bodyPr>
              <a:lstStyle/>
              <a:p>
                <a:pPr>
                  <a:lnSpc>
                    <a:spcPct val="150000"/>
                  </a:lnSpc>
                </a:pPr>
                <a:r>
                  <a:rPr lang="en-US" altLang="zh-CN" dirty="0"/>
                  <a:t>(</a:t>
                </a:r>
                <a:r>
                  <a:rPr lang="zh-CN" altLang="zh-CN" dirty="0"/>
                  <a:t>二</a:t>
                </a:r>
                <a:r>
                  <a:rPr lang="en-US" altLang="zh-CN" dirty="0"/>
                  <a:t>)</a:t>
                </a:r>
                <a:r>
                  <a:rPr lang="zh-CN" altLang="zh-CN" dirty="0"/>
                  <a:t>固定资产成新率</a:t>
                </a:r>
                <a:endParaRPr lang="en-US" altLang="zh-CN" dirty="0"/>
              </a:p>
              <a:p>
                <a:pPr>
                  <a:lnSpc>
                    <a:spcPct val="150000"/>
                  </a:lnSpc>
                </a:pPr>
                <a:endParaRPr lang="zh-CN" altLang="zh-CN" dirty="0"/>
              </a:p>
              <a:p>
                <a:pPr>
                  <a:lnSpc>
                    <a:spcPct val="150000"/>
                  </a:lnSpc>
                </a:pPr>
                <a:r>
                  <a:rPr lang="zh-CN" altLang="zh-CN" dirty="0"/>
                  <a:t>固定资产成新率是企业当期平均固定资产净值同平均固定资产原值的比率</a:t>
                </a:r>
                <a:r>
                  <a:rPr lang="en-US" altLang="zh-CN" dirty="0"/>
                  <a:t>,</a:t>
                </a:r>
                <a:r>
                  <a:rPr lang="zh-CN" altLang="zh-CN" dirty="0"/>
                  <a:t>反映了企业所拥有的固定资产的新旧程度</a:t>
                </a:r>
                <a:r>
                  <a:rPr lang="en-US" altLang="zh-CN" dirty="0"/>
                  <a:t>,</a:t>
                </a:r>
                <a:r>
                  <a:rPr lang="zh-CN" altLang="zh-CN" dirty="0"/>
                  <a:t>体现了企业固定资产更新的快慢和持续发展的能力。</a:t>
                </a:r>
                <a:endParaRPr lang="zh-CN" altLang="zh-CN" dirty="0"/>
              </a:p>
              <a:p>
                <a:pPr>
                  <a:lnSpc>
                    <a:spcPct val="150000"/>
                  </a:lnSpc>
                </a:pPr>
                <a:r>
                  <a:rPr lang="zh-CN" altLang="zh-CN" dirty="0"/>
                  <a:t>其计算公式为</a:t>
                </a:r>
                <a:r>
                  <a:rPr lang="en-US" altLang="zh-CN" dirty="0"/>
                  <a:t>:</a:t>
                </a:r>
                <a:endParaRPr lang="zh-CN" altLang="zh-CN" dirty="0"/>
              </a:p>
              <a:p>
                <a:pPr>
                  <a:lnSpc>
                    <a:spcPct val="150000"/>
                  </a:lnSpc>
                </a:pPr>
                <a:r>
                  <a:rPr lang="zh-CN" altLang="zh-CN" dirty="0"/>
                  <a:t>　　固定资产成新率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平均固定资产净值</m:t>
                        </m:r>
                      </m:num>
                      <m:den>
                        <m:r>
                          <m:rPr>
                            <m:nor/>
                          </m:rPr>
                          <a:rPr lang="zh-CN" altLang="zh-CN">
                            <a:latin typeface="Cambria Math" panose="02040503050406030204" pitchFamily="18" charset="0"/>
                          </a:rPr>
                          <m:t>平均固定资产原值</m:t>
                        </m:r>
                      </m:den>
                    </m:f>
                  </m:oMath>
                </a14:m>
                <a:r>
                  <a:rPr lang="en-US" altLang="zh-CN" dirty="0"/>
                  <a:t>×100%</a:t>
                </a:r>
                <a:endParaRPr lang="zh-CN" altLang="zh-CN" dirty="0"/>
              </a:p>
              <a:p>
                <a:pPr>
                  <a:lnSpc>
                    <a:spcPct val="150000"/>
                  </a:lnSpc>
                </a:pPr>
                <a:r>
                  <a:rPr lang="zh-CN" altLang="zh-CN" dirty="0"/>
                  <a:t>平均固定资产净值是指企业固定资产净值的年初数同年末数的平均值</a:t>
                </a:r>
                <a:r>
                  <a:rPr lang="en-US" altLang="zh-CN" dirty="0"/>
                  <a:t>,</a:t>
                </a:r>
                <a:r>
                  <a:rPr lang="zh-CN" altLang="zh-CN" dirty="0"/>
                  <a:t>平均固定资产原值是指企业固定资产原值的年初数同年末数的平均值。</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5360959" y="1910099"/>
                <a:ext cx="6428585" cy="4576061"/>
              </a:xfrm>
              <a:prstGeom prst="rect">
                <a:avLst/>
              </a:prstGeom>
              <a:blipFill rotWithShape="1">
                <a:blip r:embed="rId1"/>
                <a:stretch>
                  <a:fillRect l="-4" r="2" b="6"/>
                </a:stretch>
              </a:blipFill>
            </p:spPr>
            <p:txBody>
              <a:bodyPr/>
              <a:lstStyle/>
              <a:p>
                <a:r>
                  <a:rPr lang="zh-CN" altLang="en-US">
                    <a:noFill/>
                  </a:rPr>
                  <a:t> </a:t>
                </a:r>
              </a:p>
            </p:txBody>
          </p:sp>
        </mc:Fallback>
      </mc:AlternateContent>
      <p:grpSp>
        <p:nvGrpSpPr>
          <p:cNvPr id="6" name="组合 5"/>
          <p:cNvGrpSpPr/>
          <p:nvPr/>
        </p:nvGrpSpPr>
        <p:grpSpPr>
          <a:xfrm>
            <a:off x="1006301" y="1984392"/>
            <a:ext cx="3744416" cy="3744416"/>
            <a:chOff x="3851920" y="836712"/>
            <a:chExt cx="3744416" cy="3744416"/>
          </a:xfrm>
        </p:grpSpPr>
        <p:sp>
          <p:nvSpPr>
            <p:cNvPr id="7" name="椭圆 6"/>
            <p:cNvSpPr/>
            <p:nvPr/>
          </p:nvSpPr>
          <p:spPr>
            <a:xfrm>
              <a:off x="3851920" y="836712"/>
              <a:ext cx="3744416" cy="3744416"/>
            </a:xfrm>
            <a:prstGeom prst="ellipse">
              <a:avLst/>
            </a:prstGeom>
            <a:noFill/>
            <a:ln w="12700">
              <a:solidFill>
                <a:srgbClr val="4BC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004500" y="989292"/>
              <a:ext cx="3439257" cy="3439257"/>
              <a:chOff x="2758018" y="1768555"/>
              <a:chExt cx="3439257" cy="3439257"/>
            </a:xfrm>
            <a:effectLst>
              <a:outerShdw blurRad="25400" sx="101000" sy="101000" algn="ctr" rotWithShape="0">
                <a:schemeClr val="accent1">
                  <a:lumMod val="50000"/>
                  <a:alpha val="21000"/>
                </a:schemeClr>
              </a:outerShdw>
            </a:effectLst>
          </p:grpSpPr>
          <p:sp>
            <p:nvSpPr>
              <p:cNvPr id="9" name="任意多边形 33"/>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2" cstate="email"/>
                <a:srcRect/>
                <a:stretch>
                  <a:fillRect/>
                </a:stretch>
              </a:blipFill>
              <a:ln>
                <a:solidFill>
                  <a:srgbClr val="4BC1D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6695" tIns="682345" rIns="458825" bIns="1817016" numCol="1" spcCol="1270" anchor="ctr" anchorCtr="0">
                <a:noAutofit/>
              </a:bodyPr>
              <a:lstStyle/>
              <a:p>
                <a:pPr lvl="0" algn="ctr" defTabSz="1778000">
                  <a:lnSpc>
                    <a:spcPct val="90000"/>
                  </a:lnSpc>
                  <a:spcBef>
                    <a:spcPct val="0"/>
                  </a:spcBef>
                  <a:spcAft>
                    <a:spcPct val="35000"/>
                  </a:spcAft>
                </a:pPr>
                <a:endParaRPr lang="zh-CN" altLang="en-US" sz="4000" kern="1200"/>
              </a:p>
            </p:txBody>
          </p:sp>
          <p:sp>
            <p:nvSpPr>
              <p:cNvPr id="10" name="任意多边形 34"/>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3" cstate="email"/>
                <a:srcRect/>
                <a:tile tx="0" ty="0" sx="25000" sy="25000" flip="none" algn="ctr"/>
              </a:blipFill>
              <a:ln>
                <a:solidFill>
                  <a:srgbClr val="4BC1D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0" tIns="1849120" rIns="467360" bIns="711201" numCol="1" spcCol="1270" anchor="ctr" anchorCtr="0">
                <a:noAutofit/>
              </a:bodyPr>
              <a:lstStyle/>
              <a:p>
                <a:pPr lvl="0" algn="ctr" defTabSz="2844800">
                  <a:lnSpc>
                    <a:spcPct val="90000"/>
                  </a:lnSpc>
                  <a:spcBef>
                    <a:spcPct val="0"/>
                  </a:spcBef>
                  <a:spcAft>
                    <a:spcPct val="35000"/>
                  </a:spcAft>
                </a:pPr>
                <a:endParaRPr lang="zh-CN" altLang="en-US" sz="6400" kern="1200" dirty="0"/>
              </a:p>
            </p:txBody>
          </p:sp>
          <p:sp>
            <p:nvSpPr>
              <p:cNvPr id="11" name="任意多边形 35"/>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4" cstate="email"/>
                <a:srcRect/>
                <a:stretch>
                  <a:fillRect/>
                </a:stretch>
              </a:blipFill>
              <a:ln>
                <a:solidFill>
                  <a:srgbClr val="4BC1D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6880" tIns="1818640" rIns="1818640" bIns="680721" numCol="1" spcCol="1270" anchor="ctr" anchorCtr="0">
                <a:noAutofit/>
              </a:bodyPr>
              <a:lstStyle/>
              <a:p>
                <a:pPr lvl="0" algn="ctr" defTabSz="1778000">
                  <a:lnSpc>
                    <a:spcPct val="90000"/>
                  </a:lnSpc>
                  <a:spcBef>
                    <a:spcPct val="0"/>
                  </a:spcBef>
                  <a:spcAft>
                    <a:spcPct val="35000"/>
                  </a:spcAft>
                </a:pPr>
                <a:endParaRPr lang="zh-CN" altLang="en-US" sz="4000" kern="1200"/>
              </a:p>
            </p:txBody>
          </p:sp>
          <p:sp>
            <p:nvSpPr>
              <p:cNvPr id="12" name="任意多边形 36"/>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5" cstate="email"/>
                <a:srcRect/>
                <a:tile tx="0" ty="0" sx="25000" sy="25000" flip="none" algn="ctr"/>
              </a:blipFill>
              <a:ln>
                <a:solidFill>
                  <a:srgbClr val="4BC1D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6880" tIns="680720" rIns="1818640" bIns="1818641" numCol="1" spcCol="1270" anchor="ctr" anchorCtr="0">
                <a:noAutofit/>
              </a:bodyPr>
              <a:lstStyle/>
              <a:p>
                <a:pPr lvl="0" algn="ctr" defTabSz="1778000">
                  <a:lnSpc>
                    <a:spcPct val="90000"/>
                  </a:lnSpc>
                  <a:spcBef>
                    <a:spcPct val="0"/>
                  </a:spcBef>
                  <a:spcAft>
                    <a:spcPct val="35000"/>
                  </a:spcAft>
                </a:pPr>
                <a:endParaRPr lang="zh-CN" altLang="en-US" sz="4000" kern="1200"/>
              </a:p>
            </p:txBody>
          </p:sp>
        </p:grpSp>
      </p:grpSp>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46037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五、资本增长指标</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5" y="1989998"/>
                <a:ext cx="8470449" cy="4126643"/>
              </a:xfrm>
              <a:prstGeom prst="rect">
                <a:avLst/>
              </a:prstGeom>
            </p:spPr>
            <p:txBody>
              <a:bodyPr wrap="square">
                <a:spAutoFit/>
              </a:bodyPr>
              <a:lstStyle/>
              <a:p>
                <a:pPr algn="just">
                  <a:lnSpc>
                    <a:spcPct val="150000"/>
                  </a:lnSpc>
                </a:pPr>
                <a:r>
                  <a:rPr lang="en-US" altLang="zh-CN" dirty="0"/>
                  <a:t>(</a:t>
                </a:r>
                <a:r>
                  <a:rPr lang="zh-CN" altLang="zh-CN" dirty="0"/>
                  <a:t>一</a:t>
                </a:r>
                <a:r>
                  <a:rPr lang="en-US" altLang="zh-CN" dirty="0"/>
                  <a:t>)</a:t>
                </a:r>
                <a:r>
                  <a:rPr lang="zh-CN" altLang="zh-CN" dirty="0"/>
                  <a:t>资本积累率</a:t>
                </a:r>
                <a:endParaRPr lang="zh-CN" altLang="zh-CN" dirty="0"/>
              </a:p>
              <a:p>
                <a:pPr algn="just">
                  <a:lnSpc>
                    <a:spcPct val="150000"/>
                  </a:lnSpc>
                </a:pPr>
                <a:r>
                  <a:rPr lang="zh-CN" altLang="zh-CN" dirty="0"/>
                  <a:t>较多的资本积累是企业发展强盛的标志</a:t>
                </a:r>
                <a:r>
                  <a:rPr lang="en-US" altLang="zh-CN" dirty="0"/>
                  <a:t>,</a:t>
                </a:r>
                <a:r>
                  <a:rPr lang="zh-CN" altLang="zh-CN" dirty="0"/>
                  <a:t>是企业扩大再生产的源泉。资本积累率是企业本年净资产增长额同年初净资产的比率</a:t>
                </a:r>
                <a:r>
                  <a:rPr lang="en-US" altLang="zh-CN" dirty="0"/>
                  <a:t>,</a:t>
                </a:r>
                <a:r>
                  <a:rPr lang="zh-CN" altLang="zh-CN" dirty="0"/>
                  <a:t>反映企业净资产当年的变动水平。</a:t>
                </a:r>
                <a:endParaRPr lang="zh-CN" altLang="zh-CN" dirty="0"/>
              </a:p>
              <a:p>
                <a:pPr algn="just">
                  <a:lnSpc>
                    <a:spcPct val="150000"/>
                  </a:lnSpc>
                </a:pPr>
                <a:r>
                  <a:rPr lang="zh-CN" altLang="zh-CN" dirty="0"/>
                  <a:t>资本积累率</a:t>
                </a:r>
                <a:r>
                  <a:rPr lang="en-US" altLang="zh-CN" dirty="0"/>
                  <a:t>,</a:t>
                </a:r>
                <a:r>
                  <a:rPr lang="zh-CN" altLang="zh-CN" dirty="0"/>
                  <a:t>又称为股东权益增长率、资本增长率、净资产增长率。其计算公式为</a:t>
                </a:r>
                <a:r>
                  <a:rPr lang="en-US" altLang="zh-CN" dirty="0"/>
                  <a:t>:</a:t>
                </a:r>
                <a:endParaRPr lang="zh-CN" altLang="zh-CN" dirty="0"/>
              </a:p>
              <a:p>
                <a:pPr algn="just">
                  <a:lnSpc>
                    <a:spcPct val="150000"/>
                  </a:lnSpc>
                </a:pPr>
                <a:r>
                  <a:rPr lang="zh-CN" altLang="zh-CN" dirty="0"/>
                  <a:t>　　资本积累率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扣除客观因素后的本年净资产增长额</m:t>
                        </m:r>
                      </m:num>
                      <m:den>
                        <m:r>
                          <m:rPr>
                            <m:nor/>
                          </m:rPr>
                          <a:rPr lang="zh-CN" altLang="zh-CN">
                            <a:latin typeface="Cambria Math" panose="02040503050406030204" pitchFamily="18" charset="0"/>
                          </a:rPr>
                          <m:t>年初净资产</m:t>
                        </m:r>
                      </m:den>
                    </m:f>
                  </m:oMath>
                </a14:m>
                <a:r>
                  <a:rPr lang="en-US" altLang="zh-CN" dirty="0"/>
                  <a:t>×100%</a:t>
                </a:r>
                <a:endParaRPr lang="zh-CN" altLang="zh-CN" dirty="0"/>
              </a:p>
              <a:p>
                <a:pPr algn="just">
                  <a:lnSpc>
                    <a:spcPct val="150000"/>
                  </a:lnSpc>
                </a:pP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扣除客观因素后的本年年末所有者权益总额</m:t>
                        </m:r>
                        <m:r>
                          <m:rPr>
                            <m:nor/>
                          </m:rPr>
                          <a:rPr lang="en-US" altLang="zh-CN" i="1">
                            <a:latin typeface="Cambria Math" panose="02040503050406030204" pitchFamily="18" charset="0"/>
                          </a:rPr>
                          <m:t>−</m:t>
                        </m:r>
                        <m:r>
                          <m:rPr>
                            <m:nor/>
                          </m:rPr>
                          <a:rPr lang="zh-CN" altLang="zh-CN">
                            <a:latin typeface="Cambria Math" panose="02040503050406030204" pitchFamily="18" charset="0"/>
                          </a:rPr>
                          <m:t>年初所有者权益总额</m:t>
                        </m:r>
                      </m:num>
                      <m:den>
                        <m:r>
                          <m:rPr>
                            <m:nor/>
                          </m:rPr>
                          <a:rPr lang="zh-CN" altLang="zh-CN">
                            <a:latin typeface="Cambria Math" panose="02040503050406030204" pitchFamily="18" charset="0"/>
                          </a:rPr>
                          <m:t>年初所有者权益总额</m:t>
                        </m:r>
                      </m:den>
                    </m:f>
                  </m:oMath>
                </a14:m>
                <a:r>
                  <a:rPr lang="en-US" altLang="zh-CN" dirty="0"/>
                  <a:t>×</a:t>
                </a:r>
                <a:endParaRPr lang="zh-CN" altLang="zh-CN" dirty="0"/>
              </a:p>
              <a:p>
                <a:pPr algn="just">
                  <a:lnSpc>
                    <a:spcPct val="150000"/>
                  </a:lnSpc>
                </a:pPr>
                <a:r>
                  <a:rPr lang="en-US" altLang="zh-CN" dirty="0"/>
                  <a:t>100%</a:t>
                </a:r>
                <a:endParaRPr lang="zh-CN" altLang="zh-CN" dirty="0"/>
              </a:p>
              <a:p>
                <a:pPr algn="just">
                  <a:lnSpc>
                    <a:spcPct val="150000"/>
                  </a:lnSpc>
                </a:pPr>
                <a:r>
                  <a:rPr lang="en-US" altLang="zh-CN" dirty="0"/>
                  <a:t>=</a:t>
                </a:r>
                <a:r>
                  <a:rPr lang="zh-CN" altLang="zh-CN" dirty="0"/>
                  <a:t>净资产收益率</a:t>
                </a:r>
                <a:r>
                  <a:rPr lang="en-US" altLang="zh-CN" dirty="0"/>
                  <a:t>×(1-</a:t>
                </a:r>
                <a:r>
                  <a:rPr lang="zh-CN" altLang="zh-CN" dirty="0"/>
                  <a:t>红利分配率</a:t>
                </a:r>
                <a:r>
                  <a:rPr lang="en-US" altLang="zh-CN" dirty="0"/>
                  <a:t>)×100%</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5" y="1989998"/>
                <a:ext cx="8470449" cy="4126643"/>
              </a:xfrm>
              <a:prstGeom prst="rect">
                <a:avLst/>
              </a:prstGeom>
              <a:blipFill rotWithShape="1">
                <a:blip r:embed="rId1"/>
                <a:stretch>
                  <a:fillRect l="-2" t="-13" r="4" b="8"/>
                </a:stretch>
              </a:blipFill>
            </p:spPr>
            <p:txBody>
              <a:bodyPr/>
              <a:lstStyle/>
              <a:p>
                <a:r>
                  <a:rPr lang="zh-CN" altLang="en-US">
                    <a:noFill/>
                  </a:rPr>
                  <a:t> </a:t>
                </a:r>
              </a:p>
            </p:txBody>
          </p:sp>
        </mc:Fallback>
      </mc:AlternateContent>
      <p:pic>
        <p:nvPicPr>
          <p:cNvPr id="7" name="Picture 18" descr="C:\Users\Administrator\Desktop\image 630.png"/>
          <p:cNvPicPr>
            <a:picLocks noChangeAspect="1" noChangeArrowheads="1"/>
          </p:cNvPicPr>
          <p:nvPr/>
        </p:nvPicPr>
        <p:blipFill>
          <a:blip r:embed="rId2" cstate="print"/>
          <a:srcRect/>
          <a:stretch>
            <a:fillRect/>
          </a:stretch>
        </p:blipFill>
        <p:spPr bwMode="auto">
          <a:xfrm>
            <a:off x="9240602" y="1464126"/>
            <a:ext cx="2859662" cy="519505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46037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五、资本增长指标</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989998"/>
                <a:ext cx="5247692" cy="3945888"/>
              </a:xfrm>
              <a:prstGeom prst="rect">
                <a:avLst/>
              </a:prstGeom>
            </p:spPr>
            <p:txBody>
              <a:bodyPr wrap="square">
                <a:spAutoFit/>
              </a:bodyPr>
              <a:lstStyle/>
              <a:p>
                <a:r>
                  <a:rPr lang="en-US" altLang="zh-CN" dirty="0"/>
                  <a:t>(</a:t>
                </a:r>
                <a:r>
                  <a:rPr lang="zh-CN" altLang="zh-CN" dirty="0"/>
                  <a:t>二</a:t>
                </a:r>
                <a:r>
                  <a:rPr lang="en-US" altLang="zh-CN" dirty="0"/>
                  <a:t>)</a:t>
                </a:r>
                <a:r>
                  <a:rPr lang="zh-CN" altLang="zh-CN" dirty="0"/>
                  <a:t>资本保值增值率</a:t>
                </a:r>
                <a:endParaRPr lang="zh-CN" altLang="zh-CN" dirty="0"/>
              </a:p>
              <a:p>
                <a:r>
                  <a:rPr lang="zh-CN" altLang="zh-CN" dirty="0"/>
                  <a:t>资本保值增值率是财政部制定的评价企业经济效益的十大指标之一</a:t>
                </a:r>
                <a:r>
                  <a:rPr lang="en-US" altLang="zh-CN" dirty="0"/>
                  <a:t>,</a:t>
                </a:r>
                <a:r>
                  <a:rPr lang="zh-CN" altLang="zh-CN" dirty="0"/>
                  <a:t>资本保值增值率反映了企业资本的营运效益与安全状况。</a:t>
                </a:r>
                <a:endParaRPr lang="zh-CN" altLang="zh-CN" dirty="0"/>
              </a:p>
              <a:p>
                <a:r>
                  <a:rPr lang="zh-CN" altLang="zh-CN" dirty="0"/>
                  <a:t>资本保值增值率是指企业本年年末所有者权益扣除客观增减因素后同年初所有者权益的比率。该指标表示企业当年资本在企业自身努力下的实际增减变动情况</a:t>
                </a:r>
                <a:r>
                  <a:rPr lang="en-US" altLang="zh-CN" dirty="0"/>
                  <a:t>,</a:t>
                </a:r>
                <a:r>
                  <a:rPr lang="zh-CN" altLang="zh-CN" dirty="0"/>
                  <a:t>是评价企业财务效益状况的辅助指标</a:t>
                </a:r>
                <a:r>
                  <a:rPr lang="en-US" altLang="zh-CN" dirty="0"/>
                  <a:t>,</a:t>
                </a:r>
                <a:r>
                  <a:rPr lang="zh-CN" altLang="zh-CN" dirty="0"/>
                  <a:t>反映了投资者投入企业资本的保全性和增长性。</a:t>
                </a:r>
                <a:endParaRPr lang="zh-CN" altLang="zh-CN" dirty="0"/>
              </a:p>
              <a:p>
                <a:r>
                  <a:rPr lang="zh-CN" altLang="zh-CN" dirty="0"/>
                  <a:t>其计算公式为</a:t>
                </a:r>
                <a:r>
                  <a:rPr lang="en-US" altLang="zh-CN" dirty="0"/>
                  <a:t>:</a:t>
                </a:r>
                <a:endParaRPr lang="zh-CN" altLang="zh-CN" dirty="0"/>
              </a:p>
              <a:p>
                <a:r>
                  <a:rPr lang="zh-CN" altLang="zh-CN" dirty="0"/>
                  <a:t>　　资本保值增值率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扣除客观因素后的本年年末所有者权益总额</m:t>
                        </m:r>
                      </m:num>
                      <m:den>
                        <m:r>
                          <m:rPr>
                            <m:nor/>
                          </m:rPr>
                          <a:rPr lang="zh-CN" altLang="zh-CN">
                            <a:latin typeface="Cambria Math" panose="02040503050406030204" pitchFamily="18" charset="0"/>
                          </a:rPr>
                          <m:t>年初所有者权益总额</m:t>
                        </m:r>
                      </m:den>
                    </m:f>
                  </m:oMath>
                </a14:m>
                <a:r>
                  <a:rPr lang="en-US" altLang="zh-CN" dirty="0"/>
                  <a:t>×100%</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989998"/>
                <a:ext cx="5247692" cy="3945888"/>
              </a:xfrm>
              <a:prstGeom prst="rect">
                <a:avLst/>
              </a:prstGeom>
              <a:blipFill rotWithShape="1">
                <a:blip r:embed="rId1"/>
                <a:stretch>
                  <a:fillRect l="-3" t="-14" r="4" b="14"/>
                </a:stretch>
              </a:blipFill>
            </p:spPr>
            <p:txBody>
              <a:bodyPr/>
              <a:lstStyle/>
              <a:p>
                <a:r>
                  <a:rPr lang="zh-CN" altLang="en-US">
                    <a:noFill/>
                  </a:rPr>
                  <a:t> </a:t>
                </a:r>
              </a:p>
            </p:txBody>
          </p:sp>
        </mc:Fallback>
      </mc:AlternateContent>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313805" y="1737133"/>
            <a:ext cx="5103209" cy="5120867"/>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944390"/>
            <a:ext cx="6094358" cy="46037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五、资本增长指标</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574589"/>
                <a:ext cx="11613144" cy="2018694"/>
              </a:xfrm>
              <a:prstGeom prst="rect">
                <a:avLst/>
              </a:prstGeom>
            </p:spPr>
            <p:txBody>
              <a:bodyPr wrap="square">
                <a:spAutoFit/>
              </a:bodyPr>
              <a:lstStyle/>
              <a:p>
                <a:r>
                  <a:rPr lang="en-US" altLang="zh-CN" dirty="0"/>
                  <a:t>(</a:t>
                </a:r>
                <a:r>
                  <a:rPr lang="zh-CN" altLang="zh-CN" dirty="0"/>
                  <a:t>三</a:t>
                </a:r>
                <a:r>
                  <a:rPr lang="en-US" altLang="zh-CN" dirty="0"/>
                  <a:t>)</a:t>
                </a:r>
                <a:r>
                  <a:rPr lang="zh-CN" altLang="zh-CN" dirty="0"/>
                  <a:t>三年资本积累率</a:t>
                </a:r>
                <a:endParaRPr lang="zh-CN" altLang="zh-CN" dirty="0"/>
              </a:p>
              <a:p>
                <a:r>
                  <a:rPr lang="zh-CN" altLang="zh-CN" dirty="0"/>
                  <a:t>资本积累率指标有一定的滞后性</a:t>
                </a:r>
                <a:r>
                  <a:rPr lang="en-US" altLang="zh-CN" dirty="0"/>
                  <a:t>,</a:t>
                </a:r>
                <a:r>
                  <a:rPr lang="zh-CN" altLang="zh-CN" dirty="0"/>
                  <a:t>仅反映当期情况</a:t>
                </a:r>
                <a:r>
                  <a:rPr lang="en-US" altLang="zh-CN" dirty="0"/>
                  <a:t>;</a:t>
                </a:r>
                <a:r>
                  <a:rPr lang="zh-CN" altLang="zh-CN" dirty="0"/>
                  <a:t>为反映企业资本保全增值的历史发展情况</a:t>
                </a:r>
                <a:r>
                  <a:rPr lang="en-US" altLang="zh-CN" dirty="0"/>
                  <a:t>,</a:t>
                </a:r>
                <a:r>
                  <a:rPr lang="zh-CN" altLang="zh-CN" dirty="0"/>
                  <a:t>了解企业的发展趋势</a:t>
                </a:r>
                <a:r>
                  <a:rPr lang="en-US" altLang="zh-CN" dirty="0"/>
                  <a:t>,</a:t>
                </a:r>
                <a:r>
                  <a:rPr lang="zh-CN" altLang="zh-CN" dirty="0"/>
                  <a:t>需要计算三年资本积累率</a:t>
                </a:r>
                <a:r>
                  <a:rPr lang="en-US" altLang="zh-CN" dirty="0"/>
                  <a:t>,</a:t>
                </a:r>
                <a:r>
                  <a:rPr lang="zh-CN" altLang="zh-CN" dirty="0"/>
                  <a:t>以了解连续几年的资本积累情况。</a:t>
                </a:r>
                <a:endParaRPr lang="zh-CN" altLang="zh-CN" dirty="0"/>
              </a:p>
              <a:p>
                <a:r>
                  <a:rPr lang="zh-CN" altLang="zh-CN" dirty="0"/>
                  <a:t>其计算公式为</a:t>
                </a:r>
                <a:r>
                  <a:rPr lang="en-US" altLang="zh-CN" dirty="0"/>
                  <a:t>:</a:t>
                </a:r>
                <a:endParaRPr lang="zh-CN" altLang="zh-CN" dirty="0"/>
              </a:p>
              <a:p>
                <a:r>
                  <a:rPr lang="zh-CN" altLang="zh-CN" dirty="0"/>
                  <a:t>　　三年资本积累率</a:t>
                </a:r>
                <a:r>
                  <a:rPr lang="en-US" altLang="zh-CN" dirty="0"/>
                  <a:t>=</a:t>
                </a:r>
                <a14:m>
                  <m:oMath xmlns:m="http://schemas.openxmlformats.org/officeDocument/2006/math">
                    <m:rad>
                      <m:radPr>
                        <m:ctrlPr>
                          <a:rPr lang="zh-CN" altLang="zh-CN" i="1">
                            <a:latin typeface="Cambria Math" panose="02040503050406030204" pitchFamily="18" charset="0"/>
                          </a:rPr>
                        </m:ctrlPr>
                      </m:radPr>
                      <m:deg>
                        <m:r>
                          <a:rPr lang="en-US" altLang="zh-CN">
                            <a:latin typeface="Cambria Math" panose="02040503050406030204" pitchFamily="18" charset="0"/>
                          </a:rPr>
                          <m:t>3</m:t>
                        </m:r>
                      </m:deg>
                      <m:e>
                        <m:f>
                          <m:fPr>
                            <m:ctrlPr>
                              <a:rPr lang="zh-CN" altLang="zh-CN" i="1">
                                <a:latin typeface="Cambria Math" panose="02040503050406030204" pitchFamily="18" charset="0"/>
                              </a:rPr>
                            </m:ctrlPr>
                          </m:fPr>
                          <m:num>
                            <m:r>
                              <m:rPr>
                                <m:nor/>
                              </m:rPr>
                              <a:rPr lang="zh-CN" altLang="zh-CN">
                                <a:latin typeface="Cambria Math" panose="02040503050406030204" pitchFamily="18" charset="0"/>
                              </a:rPr>
                              <m:t>第</m:t>
                            </m:r>
                            <m:r>
                              <a:rPr lang="en-US" altLang="zh-CN">
                                <a:latin typeface="Cambria Math" panose="02040503050406030204" pitchFamily="18" charset="0"/>
                              </a:rPr>
                              <m:t>3</m:t>
                            </m:r>
                            <m:r>
                              <m:rPr>
                                <m:nor/>
                              </m:rPr>
                              <a:rPr lang="zh-CN" altLang="zh-CN">
                                <a:latin typeface="Cambria Math" panose="02040503050406030204" pitchFamily="18" charset="0"/>
                              </a:rPr>
                              <m:t>年年末股东权益</m:t>
                            </m:r>
                          </m:num>
                          <m:den>
                            <m:r>
                              <m:rPr>
                                <m:nor/>
                              </m:rPr>
                              <a:rPr lang="zh-CN" altLang="zh-CN">
                                <a:latin typeface="Cambria Math" panose="02040503050406030204" pitchFamily="18" charset="0"/>
                              </a:rPr>
                              <m:t>第</m:t>
                            </m:r>
                            <m:r>
                              <a:rPr lang="en-US" altLang="zh-CN">
                                <a:latin typeface="Cambria Math" panose="02040503050406030204" pitchFamily="18" charset="0"/>
                              </a:rPr>
                              <m:t>1</m:t>
                            </m:r>
                            <m:r>
                              <m:rPr>
                                <m:nor/>
                              </m:rPr>
                              <a:rPr lang="zh-CN" altLang="zh-CN">
                                <a:latin typeface="Cambria Math" panose="02040503050406030204" pitchFamily="18" charset="0"/>
                              </a:rPr>
                              <m:t>年年末股东权益</m:t>
                            </m:r>
                          </m:den>
                        </m:f>
                        <m:r>
                          <m:rPr>
                            <m:nor/>
                          </m:rPr>
                          <a:rPr lang="en-US" altLang="zh-CN" i="1">
                            <a:latin typeface="Cambria Math" panose="02040503050406030204" pitchFamily="18" charset="0"/>
                          </a:rPr>
                          <m:t>−</m:t>
                        </m:r>
                        <m:r>
                          <a:rPr lang="en-US" altLang="zh-CN">
                            <a:latin typeface="Cambria Math" panose="02040503050406030204" pitchFamily="18" charset="0"/>
                          </a:rPr>
                          <m:t>1</m:t>
                        </m:r>
                      </m:e>
                    </m:rad>
                  </m:oMath>
                </a14:m>
                <a:r>
                  <a:rPr lang="en-US" altLang="zh-CN" dirty="0"/>
                  <a:t>×100%</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574589"/>
                <a:ext cx="11613144" cy="2018694"/>
              </a:xfrm>
              <a:prstGeom prst="rect">
                <a:avLst/>
              </a:prstGeom>
              <a:blipFill rotWithShape="1">
                <a:blip r:embed="rId1"/>
                <a:stretch>
                  <a:fillRect l="-1" t="-21" r="4" b="22"/>
                </a:stretch>
              </a:blipFill>
            </p:spPr>
            <p:txBody>
              <a:bodyPr/>
              <a:lstStyle/>
              <a:p>
                <a:r>
                  <a:rPr lang="zh-CN" altLang="en-US">
                    <a:noFill/>
                  </a:rPr>
                  <a:t> </a:t>
                </a:r>
              </a:p>
            </p:txBody>
          </p:sp>
        </mc:Fallback>
      </mc:AlternateContent>
      <p:sp>
        <p:nvSpPr>
          <p:cNvPr id="6" name="Rectangle 2"/>
          <p:cNvSpPr/>
          <p:nvPr/>
        </p:nvSpPr>
        <p:spPr>
          <a:xfrm>
            <a:off x="0" y="3707373"/>
            <a:ext cx="12192000" cy="3150627"/>
          </a:xfrm>
          <a:prstGeom prst="rect">
            <a:avLst/>
          </a:prstGeom>
          <a:blipFill dpi="0"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2994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六、营业利润增长指标</a:t>
            </a:r>
            <a:endParaRPr lang="zh-CN" altLang="zh-CN" sz="2400" b="1" dirty="0">
              <a:solidFill>
                <a:schemeClr val="accent1"/>
              </a:solidFill>
              <a:latin typeface="微软雅黑" panose="020B0503020204020204" pitchFamily="34" charset="-122"/>
              <a:ea typeface="微软雅黑" panose="020B0503020204020204" pitchFamily="34" charset="-122"/>
            </a:endParaRPr>
          </a:p>
          <a:p>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989998"/>
                <a:ext cx="8430266" cy="3242106"/>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营业利润增长率</a:t>
                </a:r>
                <a:endParaRPr lang="zh-CN" altLang="zh-CN" dirty="0"/>
              </a:p>
              <a:p>
                <a:r>
                  <a:rPr lang="zh-CN" altLang="zh-CN" dirty="0"/>
                  <a:t>营业利润增长率又称销售利润增长率</a:t>
                </a:r>
                <a:r>
                  <a:rPr lang="en-US" altLang="zh-CN" dirty="0"/>
                  <a:t>,</a:t>
                </a:r>
                <a:r>
                  <a:rPr lang="zh-CN" altLang="zh-CN" dirty="0"/>
                  <a:t>是企业本年营业利润增长额与上年营业利润总额的比率</a:t>
                </a:r>
                <a:r>
                  <a:rPr lang="en-US" altLang="zh-CN" dirty="0"/>
                  <a:t>,</a:t>
                </a:r>
                <a:r>
                  <a:rPr lang="zh-CN" altLang="zh-CN" dirty="0"/>
                  <a:t>反映企业营业利润的增减变动情况。</a:t>
                </a:r>
                <a:endParaRPr lang="zh-CN" altLang="zh-CN" dirty="0"/>
              </a:p>
              <a:p>
                <a:r>
                  <a:rPr lang="zh-CN" altLang="zh-CN" dirty="0"/>
                  <a:t>其计算公式为</a:t>
                </a:r>
                <a:r>
                  <a:rPr lang="en-US" altLang="zh-CN" dirty="0"/>
                  <a:t>:</a:t>
                </a:r>
                <a:endParaRPr lang="zh-CN" altLang="zh-CN" dirty="0"/>
              </a:p>
              <a:p>
                <a:r>
                  <a:rPr lang="zh-CN" altLang="zh-CN" dirty="0"/>
                  <a:t>　　营业利润增长率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本年营业利润增长额</m:t>
                        </m:r>
                      </m:num>
                      <m:den>
                        <m:r>
                          <m:rPr>
                            <m:nor/>
                          </m:rPr>
                          <a:rPr lang="zh-CN" altLang="zh-CN">
                            <a:latin typeface="Cambria Math" panose="02040503050406030204" pitchFamily="18" charset="0"/>
                          </a:rPr>
                          <m:t>上年营业利润总额</m:t>
                        </m:r>
                      </m:den>
                    </m:f>
                  </m:oMath>
                </a14:m>
                <a:r>
                  <a:rPr lang="en-US" altLang="zh-CN" dirty="0"/>
                  <a:t>×100%</a:t>
                </a:r>
                <a:endParaRPr lang="zh-CN" altLang="zh-CN" dirty="0"/>
              </a:p>
              <a:p>
                <a:r>
                  <a:rPr lang="zh-CN" altLang="zh-CN" dirty="0"/>
                  <a:t>其中</a:t>
                </a:r>
                <a:r>
                  <a:rPr lang="en-US" altLang="zh-CN" dirty="0"/>
                  <a:t>:</a:t>
                </a:r>
                <a:endParaRPr lang="zh-CN" altLang="zh-CN" dirty="0"/>
              </a:p>
              <a:p>
                <a:r>
                  <a:rPr lang="zh-CN" altLang="zh-CN" dirty="0"/>
                  <a:t>　　本年营业利润增长额</a:t>
                </a:r>
                <a:r>
                  <a:rPr lang="en-US" altLang="zh-CN" dirty="0"/>
                  <a:t>=</a:t>
                </a:r>
                <a:r>
                  <a:rPr lang="zh-CN" altLang="zh-CN" dirty="0"/>
                  <a:t>本年营业利润总额</a:t>
                </a:r>
                <a:r>
                  <a:rPr lang="en-US" altLang="zh-CN" dirty="0"/>
                  <a:t>-</a:t>
                </a:r>
                <a:r>
                  <a:rPr lang="zh-CN" altLang="zh-CN" dirty="0"/>
                  <a:t>上年营业利润总额</a:t>
                </a:r>
                <a:endParaRPr lang="zh-CN" altLang="zh-CN" dirty="0"/>
              </a:p>
              <a:p>
                <a:r>
                  <a:rPr lang="zh-CN" altLang="zh-CN" dirty="0"/>
                  <a:t>如引导案例资料</a:t>
                </a:r>
                <a:r>
                  <a:rPr lang="en-US" altLang="zh-CN" dirty="0"/>
                  <a:t>,</a:t>
                </a:r>
                <a:r>
                  <a:rPr lang="zh-CN" altLang="zh-CN" dirty="0"/>
                  <a:t>海量酒业公司</a:t>
                </a:r>
                <a:r>
                  <a:rPr lang="en-US" altLang="zh-CN" dirty="0"/>
                  <a:t>2018</a:t>
                </a:r>
                <a:r>
                  <a:rPr lang="zh-CN" altLang="zh-CN" dirty="0"/>
                  <a:t>年的营业利润增长率为</a:t>
                </a:r>
                <a:r>
                  <a:rPr lang="en-US" altLang="zh-CN" dirty="0"/>
                  <a:t>:</a:t>
                </a:r>
                <a:endParaRPr lang="zh-CN" altLang="zh-CN" dirty="0"/>
              </a:p>
              <a:p>
                <a:r>
                  <a:rPr lang="zh-CN" altLang="zh-CN" dirty="0"/>
                  <a:t>　　营业利润增长率</a:t>
                </a:r>
                <a:r>
                  <a:rPr lang="en-US" altLang="zh-CN" dirty="0"/>
                  <a:t>=</a:t>
                </a:r>
                <a14:m>
                  <m:oMath xmlns:m="http://schemas.openxmlformats.org/officeDocument/2006/math">
                    <m:f>
                      <m:fPr>
                        <m:ctrlPr>
                          <a:rPr lang="zh-CN" altLang="zh-CN" i="1">
                            <a:latin typeface="Cambria Math" panose="02040503050406030204" pitchFamily="18" charset="0"/>
                          </a:rPr>
                        </m:ctrlPr>
                      </m:fPr>
                      <m:num>
                        <m:r>
                          <a:rPr lang="en-US" altLang="zh-CN">
                            <a:latin typeface="Cambria Math" panose="02040503050406030204" pitchFamily="18" charset="0"/>
                          </a:rPr>
                          <m:t>12</m:t>
                        </m:r>
                        <m:r>
                          <m:rPr>
                            <m:nor/>
                          </m:rPr>
                          <a:rPr lang="en-US" altLang="zh-CN">
                            <a:latin typeface="Cambria Math" panose="02040503050406030204" pitchFamily="18" charset="0"/>
                          </a:rPr>
                          <m:t> </m:t>
                        </m:r>
                        <m:r>
                          <a:rPr lang="en-US" altLang="zh-CN">
                            <a:latin typeface="Cambria Math" panose="02040503050406030204" pitchFamily="18" charset="0"/>
                          </a:rPr>
                          <m:t>336</m:t>
                        </m:r>
                        <m:r>
                          <m:rPr>
                            <m:nor/>
                          </m:rPr>
                          <a:rPr lang="en-US" altLang="zh-CN">
                            <a:latin typeface="Cambria Math" panose="02040503050406030204" pitchFamily="18" charset="0"/>
                          </a:rPr>
                          <m:t> </m:t>
                        </m:r>
                        <m:r>
                          <a:rPr lang="en-US" altLang="zh-CN">
                            <a:latin typeface="Cambria Math" panose="02040503050406030204" pitchFamily="18" charset="0"/>
                          </a:rPr>
                          <m:t>164</m:t>
                        </m:r>
                        <m:r>
                          <m:rPr>
                            <m:nor/>
                          </m:rPr>
                          <a:rPr lang="en-US" altLang="zh-CN">
                            <a:latin typeface="Cambria Math" panose="02040503050406030204" pitchFamily="18" charset="0"/>
                          </a:rPr>
                          <m:t> </m:t>
                        </m:r>
                        <m:r>
                          <a:rPr lang="en-US" altLang="zh-CN">
                            <a:latin typeface="Cambria Math" panose="02040503050406030204" pitchFamily="18" charset="0"/>
                          </a:rPr>
                          <m:t>425</m:t>
                        </m:r>
                        <m:r>
                          <m:rPr>
                            <m:nor/>
                          </m:rPr>
                          <a:rPr lang="en-US" altLang="zh-CN">
                            <a:latin typeface="Cambria Math" panose="02040503050406030204" pitchFamily="18" charset="0"/>
                          </a:rPr>
                          <m:t>.</m:t>
                        </m:r>
                        <m:r>
                          <a:rPr lang="en-US" altLang="zh-CN">
                            <a:latin typeface="Cambria Math" panose="02040503050406030204" pitchFamily="18" charset="0"/>
                          </a:rPr>
                          <m:t>08</m:t>
                        </m:r>
                        <m:r>
                          <m:rPr>
                            <m:nor/>
                          </m:rPr>
                          <a:rPr lang="en-US" altLang="zh-CN" i="1">
                            <a:latin typeface="Cambria Math" panose="02040503050406030204" pitchFamily="18" charset="0"/>
                          </a:rPr>
                          <m:t>−</m:t>
                        </m:r>
                        <m:r>
                          <a:rPr lang="en-US" altLang="zh-CN">
                            <a:latin typeface="Cambria Math" panose="02040503050406030204" pitchFamily="18" charset="0"/>
                          </a:rPr>
                          <m:t>7</m:t>
                        </m:r>
                        <m:r>
                          <m:rPr>
                            <m:nor/>
                          </m:rPr>
                          <a:rPr lang="en-US" altLang="zh-CN">
                            <a:latin typeface="Cambria Math" panose="02040503050406030204" pitchFamily="18" charset="0"/>
                          </a:rPr>
                          <m:t> </m:t>
                        </m:r>
                        <m:r>
                          <a:rPr lang="en-US" altLang="zh-CN">
                            <a:latin typeface="Cambria Math" panose="02040503050406030204" pitchFamily="18" charset="0"/>
                          </a:rPr>
                          <m:t>160</m:t>
                        </m:r>
                        <m:r>
                          <m:rPr>
                            <m:nor/>
                          </m:rPr>
                          <a:rPr lang="en-US" altLang="zh-CN">
                            <a:latin typeface="Cambria Math" panose="02040503050406030204" pitchFamily="18" charset="0"/>
                          </a:rPr>
                          <m:t> </m:t>
                        </m:r>
                        <m:r>
                          <a:rPr lang="en-US" altLang="zh-CN">
                            <a:latin typeface="Cambria Math" panose="02040503050406030204" pitchFamily="18" charset="0"/>
                          </a:rPr>
                          <m:t>906</m:t>
                        </m:r>
                        <m:r>
                          <m:rPr>
                            <m:nor/>
                          </m:rPr>
                          <a:rPr lang="en-US" altLang="zh-CN">
                            <a:latin typeface="Cambria Math" panose="02040503050406030204" pitchFamily="18" charset="0"/>
                          </a:rPr>
                          <m:t> </m:t>
                        </m:r>
                        <m:r>
                          <a:rPr lang="en-US" altLang="zh-CN">
                            <a:latin typeface="Cambria Math" panose="02040503050406030204" pitchFamily="18" charset="0"/>
                          </a:rPr>
                          <m:t>229</m:t>
                        </m:r>
                        <m:r>
                          <m:rPr>
                            <m:nor/>
                          </m:rPr>
                          <a:rPr lang="en-US" altLang="zh-CN">
                            <a:latin typeface="Cambria Math" panose="02040503050406030204" pitchFamily="18" charset="0"/>
                          </a:rPr>
                          <m:t>.</m:t>
                        </m:r>
                        <m:r>
                          <a:rPr lang="en-US" altLang="zh-CN">
                            <a:latin typeface="Cambria Math" panose="02040503050406030204" pitchFamily="18" charset="0"/>
                          </a:rPr>
                          <m:t>50</m:t>
                        </m:r>
                      </m:num>
                      <m:den>
                        <m:r>
                          <a:rPr lang="en-US" altLang="zh-CN">
                            <a:latin typeface="Cambria Math" panose="02040503050406030204" pitchFamily="18" charset="0"/>
                          </a:rPr>
                          <m:t>7</m:t>
                        </m:r>
                        <m:r>
                          <m:rPr>
                            <m:nor/>
                          </m:rPr>
                          <a:rPr lang="en-US" altLang="zh-CN">
                            <a:latin typeface="Cambria Math" panose="02040503050406030204" pitchFamily="18" charset="0"/>
                          </a:rPr>
                          <m:t> </m:t>
                        </m:r>
                        <m:r>
                          <a:rPr lang="en-US" altLang="zh-CN">
                            <a:latin typeface="Cambria Math" panose="02040503050406030204" pitchFamily="18" charset="0"/>
                          </a:rPr>
                          <m:t>160</m:t>
                        </m:r>
                        <m:r>
                          <m:rPr>
                            <m:nor/>
                          </m:rPr>
                          <a:rPr lang="en-US" altLang="zh-CN">
                            <a:latin typeface="Cambria Math" panose="02040503050406030204" pitchFamily="18" charset="0"/>
                          </a:rPr>
                          <m:t> </m:t>
                        </m:r>
                        <m:r>
                          <a:rPr lang="en-US" altLang="zh-CN">
                            <a:latin typeface="Cambria Math" panose="02040503050406030204" pitchFamily="18" charset="0"/>
                          </a:rPr>
                          <m:t>906</m:t>
                        </m:r>
                        <m:r>
                          <m:rPr>
                            <m:nor/>
                          </m:rPr>
                          <a:rPr lang="en-US" altLang="zh-CN">
                            <a:latin typeface="Cambria Math" panose="02040503050406030204" pitchFamily="18" charset="0"/>
                          </a:rPr>
                          <m:t> </m:t>
                        </m:r>
                        <m:r>
                          <a:rPr lang="en-US" altLang="zh-CN">
                            <a:latin typeface="Cambria Math" panose="02040503050406030204" pitchFamily="18" charset="0"/>
                          </a:rPr>
                          <m:t>229</m:t>
                        </m:r>
                        <m:r>
                          <m:rPr>
                            <m:nor/>
                          </m:rPr>
                          <a:rPr lang="en-US" altLang="zh-CN">
                            <a:latin typeface="Cambria Math" panose="02040503050406030204" pitchFamily="18" charset="0"/>
                          </a:rPr>
                          <m:t>.</m:t>
                        </m:r>
                        <m:r>
                          <a:rPr lang="en-US" altLang="zh-CN">
                            <a:latin typeface="Cambria Math" panose="02040503050406030204" pitchFamily="18" charset="0"/>
                          </a:rPr>
                          <m:t>50</m:t>
                        </m:r>
                      </m:den>
                    </m:f>
                  </m:oMath>
                </a14:m>
                <a:r>
                  <a:rPr lang="en-US" altLang="zh-CN" dirty="0"/>
                  <a:t>×100%=72.27%</a:t>
                </a:r>
                <a:endParaRPr lang="zh-CN" altLang="zh-CN" dirty="0"/>
              </a:p>
              <a:p>
                <a:r>
                  <a:rPr lang="zh-CN" altLang="zh-CN" dirty="0"/>
                  <a:t>营业利润增长率越高</a:t>
                </a:r>
                <a:r>
                  <a:rPr lang="en-US" altLang="zh-CN" dirty="0"/>
                  <a:t>,</a:t>
                </a:r>
                <a:r>
                  <a:rPr lang="zh-CN" altLang="zh-CN" dirty="0"/>
                  <a:t>说明企业销售额提供的营业利润越多</a:t>
                </a:r>
                <a:r>
                  <a:rPr lang="en-US" altLang="zh-CN" dirty="0"/>
                  <a:t>,</a:t>
                </a:r>
                <a:r>
                  <a:rPr lang="zh-CN" altLang="zh-CN" dirty="0"/>
                  <a:t>企业的盈利能力越强。</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989998"/>
                <a:ext cx="8430266" cy="3242106"/>
              </a:xfrm>
              <a:prstGeom prst="rect">
                <a:avLst/>
              </a:prstGeom>
              <a:blipFill rotWithShape="1">
                <a:blip r:embed="rId1"/>
                <a:stretch>
                  <a:fillRect l="-2" t="-17" r="2" b="10"/>
                </a:stretch>
              </a:blipFill>
            </p:spPr>
            <p:txBody>
              <a:bodyPr/>
              <a:lstStyle/>
              <a:p>
                <a:r>
                  <a:rPr lang="zh-CN" altLang="en-US">
                    <a:noFill/>
                  </a:rPr>
                  <a:t> </a:t>
                </a:r>
              </a:p>
            </p:txBody>
          </p:sp>
        </mc:Fallback>
      </mc:AlternateContent>
      <p:grpSp>
        <p:nvGrpSpPr>
          <p:cNvPr id="6" name="Group 18"/>
          <p:cNvGrpSpPr/>
          <p:nvPr/>
        </p:nvGrpSpPr>
        <p:grpSpPr>
          <a:xfrm rot="17100000">
            <a:off x="8465364" y="2164318"/>
            <a:ext cx="2224598" cy="2364540"/>
            <a:chOff x="2073564" y="1769807"/>
            <a:chExt cx="2224598" cy="2364540"/>
          </a:xfrm>
        </p:grpSpPr>
        <p:sp>
          <p:nvSpPr>
            <p:cNvPr id="7" name="Freeform 19"/>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reeform 20"/>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Freeform 21"/>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0" name="图片 9"/>
          <p:cNvPicPr>
            <a:picLocks noChangeAspect="1"/>
          </p:cNvPicPr>
          <p:nvPr/>
        </p:nvPicPr>
        <p:blipFill>
          <a:blip r:embed="rId2"/>
          <a:stretch>
            <a:fillRect/>
          </a:stretch>
        </p:blipFill>
        <p:spPr>
          <a:xfrm>
            <a:off x="9221025" y="2957501"/>
            <a:ext cx="832500" cy="1271250"/>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2994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六、营业利润增长指标</a:t>
            </a:r>
            <a:endParaRPr lang="zh-CN" altLang="zh-CN" sz="2400" b="1" dirty="0">
              <a:solidFill>
                <a:schemeClr val="accent1"/>
              </a:solidFill>
              <a:latin typeface="微软雅黑" panose="020B0503020204020204" pitchFamily="34" charset="-122"/>
              <a:ea typeface="微软雅黑" panose="020B0503020204020204" pitchFamily="34" charset="-122"/>
            </a:endParaRPr>
          </a:p>
          <a:p>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347274" y="1659071"/>
                <a:ext cx="6847840" cy="4759316"/>
              </a:xfrm>
              <a:prstGeom prst="rect">
                <a:avLst/>
              </a:prstGeom>
            </p:spPr>
            <p:txBody>
              <a:bodyPr wrap="square">
                <a:spAutoFit/>
              </a:bodyPr>
              <a:lstStyle/>
              <a:p>
                <a:pPr algn="just">
                  <a:lnSpc>
                    <a:spcPct val="150000"/>
                  </a:lnSpc>
                </a:pPr>
                <a:r>
                  <a:rPr lang="en-US" altLang="zh-CN" dirty="0"/>
                  <a:t>(</a:t>
                </a:r>
                <a:r>
                  <a:rPr lang="zh-CN" altLang="zh-CN" dirty="0"/>
                  <a:t>二</a:t>
                </a:r>
                <a:r>
                  <a:rPr lang="en-US" altLang="zh-CN" dirty="0"/>
                  <a:t>)</a:t>
                </a:r>
                <a:r>
                  <a:rPr lang="zh-CN" altLang="zh-CN" dirty="0"/>
                  <a:t>净利润增长率</a:t>
                </a:r>
                <a:endParaRPr lang="en-US" altLang="zh-CN" dirty="0"/>
              </a:p>
              <a:p>
                <a:pPr algn="just">
                  <a:lnSpc>
                    <a:spcPct val="150000"/>
                  </a:lnSpc>
                </a:pPr>
                <a:endParaRPr lang="zh-CN" altLang="zh-CN" dirty="0"/>
              </a:p>
              <a:p>
                <a:pPr algn="just">
                  <a:lnSpc>
                    <a:spcPct val="150000"/>
                  </a:lnSpc>
                </a:pPr>
                <a:r>
                  <a:rPr lang="zh-CN" altLang="zh-CN" dirty="0"/>
                  <a:t>净利润增长率说明企业当期净利润比上期净利润的增长幅度</a:t>
                </a:r>
                <a:r>
                  <a:rPr lang="en-US" altLang="zh-CN" dirty="0"/>
                  <a:t>,</a:t>
                </a:r>
                <a:r>
                  <a:rPr lang="zh-CN" altLang="zh-CN" dirty="0"/>
                  <a:t>指标值越大代表企业盈利能力越强。</a:t>
                </a:r>
                <a:endParaRPr lang="zh-CN" altLang="zh-CN" dirty="0"/>
              </a:p>
              <a:p>
                <a:pPr algn="just">
                  <a:lnSpc>
                    <a:spcPct val="150000"/>
                  </a:lnSpc>
                </a:pPr>
                <a:r>
                  <a:rPr lang="zh-CN" altLang="zh-CN" dirty="0"/>
                  <a:t>其计算公式为</a:t>
                </a:r>
                <a:r>
                  <a:rPr lang="en-US" altLang="zh-CN" dirty="0"/>
                  <a:t>:</a:t>
                </a:r>
                <a:endParaRPr lang="zh-CN" altLang="zh-CN" dirty="0"/>
              </a:p>
              <a:p>
                <a:pPr algn="just">
                  <a:lnSpc>
                    <a:spcPct val="150000"/>
                  </a:lnSpc>
                </a:pPr>
                <a:r>
                  <a:rPr lang="zh-CN" altLang="zh-CN" dirty="0"/>
                  <a:t>　　净利润增长率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本年利润增长额</m:t>
                        </m:r>
                      </m:num>
                      <m:den>
                        <m:r>
                          <m:rPr>
                            <m:nor/>
                          </m:rPr>
                          <a:rPr lang="zh-CN" altLang="zh-CN">
                            <a:latin typeface="Cambria Math" panose="02040503050406030204" pitchFamily="18" charset="0"/>
                          </a:rPr>
                          <m:t>上年利润总额</m:t>
                        </m:r>
                      </m:den>
                    </m:f>
                  </m:oMath>
                </a14:m>
                <a:r>
                  <a:rPr lang="en-US" altLang="zh-CN" dirty="0"/>
                  <a:t>×100%</a:t>
                </a:r>
                <a:endParaRPr lang="zh-CN" altLang="zh-CN" dirty="0"/>
              </a:p>
              <a:p>
                <a:pPr algn="just">
                  <a:lnSpc>
                    <a:spcPct val="150000"/>
                  </a:lnSpc>
                </a:pPr>
                <a:r>
                  <a:rPr lang="zh-CN" altLang="zh-CN" dirty="0"/>
                  <a:t>海量酒业公司</a:t>
                </a:r>
                <a:r>
                  <a:rPr lang="en-US" altLang="zh-CN" dirty="0"/>
                  <a:t>2018</a:t>
                </a:r>
                <a:r>
                  <a:rPr lang="zh-CN" altLang="zh-CN" dirty="0"/>
                  <a:t>年的净利润增长率为</a:t>
                </a:r>
                <a:r>
                  <a:rPr lang="en-US" altLang="zh-CN" dirty="0"/>
                  <a:t>:</a:t>
                </a:r>
                <a:endParaRPr lang="zh-CN" altLang="zh-CN" dirty="0"/>
              </a:p>
              <a:p>
                <a:pPr algn="just">
                  <a:lnSpc>
                    <a:spcPct val="150000"/>
                  </a:lnSpc>
                </a:pPr>
                <a:r>
                  <a:rPr lang="zh-CN" altLang="zh-CN" dirty="0"/>
                  <a:t>　　净利润增长率</a:t>
                </a:r>
                <a:r>
                  <a:rPr lang="en-US" altLang="zh-CN" dirty="0"/>
                  <a:t>=</a:t>
                </a:r>
                <a14:m>
                  <m:oMath xmlns:m="http://schemas.openxmlformats.org/officeDocument/2006/math">
                    <m:f>
                      <m:fPr>
                        <m:ctrlPr>
                          <a:rPr lang="zh-CN" altLang="zh-CN" i="1">
                            <a:latin typeface="Cambria Math" panose="02040503050406030204" pitchFamily="18" charset="0"/>
                          </a:rPr>
                        </m:ctrlPr>
                      </m:fPr>
                      <m:num>
                        <m:r>
                          <a:rPr lang="en-US" altLang="zh-CN">
                            <a:latin typeface="Cambria Math" panose="02040503050406030204" pitchFamily="18" charset="0"/>
                          </a:rPr>
                          <m:t>9</m:t>
                        </m:r>
                        <m:r>
                          <m:rPr>
                            <m:nor/>
                          </m:rPr>
                          <a:rPr lang="en-US" altLang="zh-CN">
                            <a:latin typeface="Cambria Math" panose="02040503050406030204" pitchFamily="18" charset="0"/>
                          </a:rPr>
                          <m:t> </m:t>
                        </m:r>
                        <m:r>
                          <a:rPr lang="en-US" altLang="zh-CN">
                            <a:latin typeface="Cambria Math" panose="02040503050406030204" pitchFamily="18" charset="0"/>
                          </a:rPr>
                          <m:t>250</m:t>
                        </m:r>
                        <m:r>
                          <m:rPr>
                            <m:nor/>
                          </m:rPr>
                          <a:rPr lang="en-US" altLang="zh-CN">
                            <a:latin typeface="Cambria Math" panose="02040503050406030204" pitchFamily="18" charset="0"/>
                          </a:rPr>
                          <m:t> </m:t>
                        </m:r>
                        <m:r>
                          <a:rPr lang="en-US" altLang="zh-CN">
                            <a:latin typeface="Cambria Math" panose="02040503050406030204" pitchFamily="18" charset="0"/>
                          </a:rPr>
                          <m:t>323</m:t>
                        </m:r>
                        <m:r>
                          <m:rPr>
                            <m:nor/>
                          </m:rPr>
                          <a:rPr lang="en-US" altLang="zh-CN">
                            <a:latin typeface="Cambria Math" panose="02040503050406030204" pitchFamily="18" charset="0"/>
                          </a:rPr>
                          <m:t> </m:t>
                        </m:r>
                        <m:r>
                          <a:rPr lang="en-US" altLang="zh-CN">
                            <a:latin typeface="Cambria Math" panose="02040503050406030204" pitchFamily="18" charset="0"/>
                          </a:rPr>
                          <m:t>807</m:t>
                        </m:r>
                        <m:r>
                          <m:rPr>
                            <m:nor/>
                          </m:rPr>
                          <a:rPr lang="en-US" altLang="zh-CN">
                            <a:latin typeface="Cambria Math" panose="02040503050406030204" pitchFamily="18" charset="0"/>
                          </a:rPr>
                          <m:t>.</m:t>
                        </m:r>
                        <m:r>
                          <a:rPr lang="en-US" altLang="zh-CN">
                            <a:latin typeface="Cambria Math" panose="02040503050406030204" pitchFamily="18" charset="0"/>
                          </a:rPr>
                          <m:t>62</m:t>
                        </m:r>
                        <m:r>
                          <m:rPr>
                            <m:nor/>
                          </m:rPr>
                          <a:rPr lang="en-US" altLang="zh-CN" i="1">
                            <a:latin typeface="Cambria Math" panose="02040503050406030204" pitchFamily="18" charset="0"/>
                          </a:rPr>
                          <m:t>−</m:t>
                        </m:r>
                        <m:r>
                          <a:rPr lang="en-US" altLang="zh-CN">
                            <a:latin typeface="Cambria Math" panose="02040503050406030204" pitchFamily="18" charset="0"/>
                          </a:rPr>
                          <m:t>5</m:t>
                        </m:r>
                        <m:r>
                          <m:rPr>
                            <m:nor/>
                          </m:rPr>
                          <a:rPr lang="en-US" altLang="zh-CN">
                            <a:latin typeface="Cambria Math" panose="02040503050406030204" pitchFamily="18" charset="0"/>
                          </a:rPr>
                          <m:t> </m:t>
                        </m:r>
                        <m:r>
                          <a:rPr lang="en-US" altLang="zh-CN">
                            <a:latin typeface="Cambria Math" panose="02040503050406030204" pitchFamily="18" charset="0"/>
                          </a:rPr>
                          <m:t>339</m:t>
                        </m:r>
                        <m:r>
                          <m:rPr>
                            <m:nor/>
                          </m:rPr>
                          <a:rPr lang="en-US" altLang="zh-CN">
                            <a:latin typeface="Cambria Math" panose="02040503050406030204" pitchFamily="18" charset="0"/>
                          </a:rPr>
                          <m:t> </m:t>
                        </m:r>
                        <m:r>
                          <a:rPr lang="en-US" altLang="zh-CN">
                            <a:latin typeface="Cambria Math" panose="02040503050406030204" pitchFamily="18" charset="0"/>
                          </a:rPr>
                          <m:t>761</m:t>
                        </m:r>
                        <m:r>
                          <m:rPr>
                            <m:nor/>
                          </m:rPr>
                          <a:rPr lang="en-US" altLang="zh-CN">
                            <a:latin typeface="Cambria Math" panose="02040503050406030204" pitchFamily="18" charset="0"/>
                          </a:rPr>
                          <m:t> </m:t>
                        </m:r>
                        <m:r>
                          <a:rPr lang="en-US" altLang="zh-CN">
                            <a:latin typeface="Cambria Math" panose="02040503050406030204" pitchFamily="18" charset="0"/>
                          </a:rPr>
                          <m:t>496</m:t>
                        </m:r>
                        <m:r>
                          <m:rPr>
                            <m:nor/>
                          </m:rPr>
                          <a:rPr lang="en-US" altLang="zh-CN">
                            <a:latin typeface="Cambria Math" panose="02040503050406030204" pitchFamily="18" charset="0"/>
                          </a:rPr>
                          <m:t>.</m:t>
                        </m:r>
                        <m:r>
                          <a:rPr lang="en-US" altLang="zh-CN">
                            <a:latin typeface="Cambria Math" panose="02040503050406030204" pitchFamily="18" charset="0"/>
                          </a:rPr>
                          <m:t>97</m:t>
                        </m:r>
                      </m:num>
                      <m:den>
                        <m:r>
                          <a:rPr lang="en-US" altLang="zh-CN">
                            <a:latin typeface="Cambria Math" panose="02040503050406030204" pitchFamily="18" charset="0"/>
                          </a:rPr>
                          <m:t>5</m:t>
                        </m:r>
                        <m:r>
                          <m:rPr>
                            <m:nor/>
                          </m:rPr>
                          <a:rPr lang="en-US" altLang="zh-CN">
                            <a:latin typeface="Cambria Math" panose="02040503050406030204" pitchFamily="18" charset="0"/>
                          </a:rPr>
                          <m:t> </m:t>
                        </m:r>
                        <m:r>
                          <a:rPr lang="en-US" altLang="zh-CN">
                            <a:latin typeface="Cambria Math" panose="02040503050406030204" pitchFamily="18" charset="0"/>
                          </a:rPr>
                          <m:t>339</m:t>
                        </m:r>
                        <m:r>
                          <m:rPr>
                            <m:nor/>
                          </m:rPr>
                          <a:rPr lang="en-US" altLang="zh-CN">
                            <a:latin typeface="Cambria Math" panose="02040503050406030204" pitchFamily="18" charset="0"/>
                          </a:rPr>
                          <m:t> </m:t>
                        </m:r>
                        <m:r>
                          <a:rPr lang="en-US" altLang="zh-CN">
                            <a:latin typeface="Cambria Math" panose="02040503050406030204" pitchFamily="18" charset="0"/>
                          </a:rPr>
                          <m:t>761</m:t>
                        </m:r>
                        <m:r>
                          <m:rPr>
                            <m:nor/>
                          </m:rPr>
                          <a:rPr lang="en-US" altLang="zh-CN">
                            <a:latin typeface="Cambria Math" panose="02040503050406030204" pitchFamily="18" charset="0"/>
                          </a:rPr>
                          <m:t> </m:t>
                        </m:r>
                        <m:r>
                          <a:rPr lang="en-US" altLang="zh-CN">
                            <a:latin typeface="Cambria Math" panose="02040503050406030204" pitchFamily="18" charset="0"/>
                          </a:rPr>
                          <m:t>496</m:t>
                        </m:r>
                        <m:r>
                          <m:rPr>
                            <m:nor/>
                          </m:rPr>
                          <a:rPr lang="en-US" altLang="zh-CN">
                            <a:latin typeface="Cambria Math" panose="02040503050406030204" pitchFamily="18" charset="0"/>
                          </a:rPr>
                          <m:t>.</m:t>
                        </m:r>
                        <m:r>
                          <a:rPr lang="en-US" altLang="zh-CN">
                            <a:latin typeface="Cambria Math" panose="02040503050406030204" pitchFamily="18" charset="0"/>
                          </a:rPr>
                          <m:t>97</m:t>
                        </m:r>
                      </m:den>
                    </m:f>
                  </m:oMath>
                </a14:m>
                <a:r>
                  <a:rPr lang="en-US" altLang="zh-CN" dirty="0"/>
                  <a:t>×100%=73.23%</a:t>
                </a:r>
                <a:endParaRPr lang="zh-CN" altLang="zh-CN" dirty="0"/>
              </a:p>
              <a:p>
                <a:pPr algn="just">
                  <a:lnSpc>
                    <a:spcPct val="150000"/>
                  </a:lnSpc>
                </a:pPr>
                <a:r>
                  <a:rPr lang="zh-CN" altLang="zh-CN" dirty="0"/>
                  <a:t>净利润增长率是反映企业增长能力的重要指标</a:t>
                </a:r>
                <a:r>
                  <a:rPr lang="en-US" altLang="zh-CN" dirty="0"/>
                  <a:t>,</a:t>
                </a:r>
                <a:r>
                  <a:rPr lang="zh-CN" altLang="zh-CN" dirty="0"/>
                  <a:t>净利润增长率越高</a:t>
                </a:r>
                <a:r>
                  <a:rPr lang="en-US" altLang="zh-CN" dirty="0"/>
                  <a:t>,</a:t>
                </a:r>
                <a:r>
                  <a:rPr lang="zh-CN" altLang="zh-CN" dirty="0"/>
                  <a:t>表明企业积累越快。</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347274" y="1659071"/>
                <a:ext cx="6847840" cy="4759316"/>
              </a:xfrm>
              <a:prstGeom prst="rect">
                <a:avLst/>
              </a:prstGeom>
              <a:blipFill rotWithShape="1">
                <a:blip r:embed="rId1"/>
                <a:stretch>
                  <a:fillRect l="-8" t="-9" r="8" b="-204"/>
                </a:stretch>
              </a:blipFill>
            </p:spPr>
            <p:txBody>
              <a:bodyPr/>
              <a:lstStyle/>
              <a:p>
                <a:r>
                  <a:rPr lang="zh-CN" altLang="en-US">
                    <a:noFill/>
                  </a:rPr>
                  <a:t> </a:t>
                </a:r>
              </a:p>
            </p:txBody>
          </p:sp>
        </mc:Fallback>
      </mc:AlternateContent>
      <p:grpSp>
        <p:nvGrpSpPr>
          <p:cNvPr id="6" name="组合 1191"/>
          <p:cNvGrpSpPr/>
          <p:nvPr/>
        </p:nvGrpSpPr>
        <p:grpSpPr bwMode="auto">
          <a:xfrm>
            <a:off x="8747681" y="2441361"/>
            <a:ext cx="3019343" cy="3053916"/>
            <a:chOff x="2044375" y="6645929"/>
            <a:chExt cx="1108102" cy="1108107"/>
          </a:xfrm>
        </p:grpSpPr>
        <p:sp>
          <p:nvSpPr>
            <p:cNvPr id="7" name="Oval 107"/>
            <p:cNvSpPr>
              <a:spLocks noChangeArrowheads="1"/>
            </p:cNvSpPr>
            <p:nvPr/>
          </p:nvSpPr>
          <p:spPr bwMode="auto">
            <a:xfrm>
              <a:off x="2044375" y="6645929"/>
              <a:ext cx="1108102" cy="1108107"/>
            </a:xfrm>
            <a:prstGeom prst="ellipse">
              <a:avLst/>
            </a:pr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8" name="Freeform 108"/>
            <p:cNvSpPr/>
            <p:nvPr/>
          </p:nvSpPr>
          <p:spPr bwMode="auto">
            <a:xfrm>
              <a:off x="2156144" y="7176032"/>
              <a:ext cx="368037" cy="337701"/>
            </a:xfrm>
            <a:custGeom>
              <a:avLst/>
              <a:gdLst>
                <a:gd name="T0" fmla="*/ 145327 w 195"/>
                <a:gd name="T1" fmla="*/ 13206 h 179"/>
                <a:gd name="T2" fmla="*/ 11324 w 195"/>
                <a:gd name="T3" fmla="*/ 192433 h 179"/>
                <a:gd name="T4" fmla="*/ 190624 w 195"/>
                <a:gd name="T5" fmla="*/ 326381 h 179"/>
                <a:gd name="T6" fmla="*/ 354825 w 195"/>
                <a:gd name="T7" fmla="*/ 115082 h 179"/>
                <a:gd name="T8" fmla="*/ 145327 w 195"/>
                <a:gd name="T9" fmla="*/ 13206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79">
                  <a:moveTo>
                    <a:pt x="77" y="7"/>
                  </a:moveTo>
                  <a:cubicBezTo>
                    <a:pt x="32" y="13"/>
                    <a:pt x="0" y="56"/>
                    <a:pt x="6" y="102"/>
                  </a:cubicBezTo>
                  <a:cubicBezTo>
                    <a:pt x="13" y="147"/>
                    <a:pt x="55" y="179"/>
                    <a:pt x="101" y="173"/>
                  </a:cubicBezTo>
                  <a:cubicBezTo>
                    <a:pt x="147" y="166"/>
                    <a:pt x="195" y="107"/>
                    <a:pt x="188" y="61"/>
                  </a:cubicBezTo>
                  <a:cubicBezTo>
                    <a:pt x="182" y="15"/>
                    <a:pt x="123" y="0"/>
                    <a:pt x="77" y="7"/>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09"/>
            <p:cNvSpPr/>
            <p:nvPr/>
          </p:nvSpPr>
          <p:spPr bwMode="auto">
            <a:xfrm>
              <a:off x="2188077" y="7051490"/>
              <a:ext cx="232318" cy="294590"/>
            </a:xfrm>
            <a:custGeom>
              <a:avLst/>
              <a:gdLst>
                <a:gd name="T0" fmla="*/ 173766 w 123"/>
                <a:gd name="T1" fmla="*/ 0 h 156"/>
                <a:gd name="T2" fmla="*/ 16999 w 123"/>
                <a:gd name="T3" fmla="*/ 213389 h 156"/>
                <a:gd name="T4" fmla="*/ 16999 w 123"/>
                <a:gd name="T5" fmla="*/ 281371 h 156"/>
                <a:gd name="T6" fmla="*/ 16999 w 123"/>
                <a:gd name="T7" fmla="*/ 281371 h 156"/>
                <a:gd name="T8" fmla="*/ 73662 w 123"/>
                <a:gd name="T9" fmla="*/ 271929 h 156"/>
                <a:gd name="T10" fmla="*/ 196431 w 123"/>
                <a:gd name="T11" fmla="*/ 105750 h 156"/>
                <a:gd name="T12" fmla="*/ 173766 w 123"/>
                <a:gd name="T13" fmla="*/ 0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156">
                  <a:moveTo>
                    <a:pt x="92" y="0"/>
                  </a:moveTo>
                  <a:cubicBezTo>
                    <a:pt x="9" y="113"/>
                    <a:pt x="9" y="113"/>
                    <a:pt x="9" y="113"/>
                  </a:cubicBezTo>
                  <a:cubicBezTo>
                    <a:pt x="2" y="122"/>
                    <a:pt x="0" y="142"/>
                    <a:pt x="9" y="149"/>
                  </a:cubicBezTo>
                  <a:cubicBezTo>
                    <a:pt x="9" y="149"/>
                    <a:pt x="9" y="149"/>
                    <a:pt x="9" y="149"/>
                  </a:cubicBezTo>
                  <a:cubicBezTo>
                    <a:pt x="19" y="156"/>
                    <a:pt x="32" y="154"/>
                    <a:pt x="39" y="144"/>
                  </a:cubicBezTo>
                  <a:cubicBezTo>
                    <a:pt x="104" y="56"/>
                    <a:pt x="104" y="56"/>
                    <a:pt x="104" y="56"/>
                  </a:cubicBezTo>
                  <a:cubicBezTo>
                    <a:pt x="123" y="30"/>
                    <a:pt x="100" y="4"/>
                    <a:pt x="92"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10"/>
            <p:cNvSpPr/>
            <p:nvPr/>
          </p:nvSpPr>
          <p:spPr bwMode="auto">
            <a:xfrm>
              <a:off x="2365310" y="6824759"/>
              <a:ext cx="456653" cy="558844"/>
            </a:xfrm>
            <a:custGeom>
              <a:avLst/>
              <a:gdLst>
                <a:gd name="T0" fmla="*/ 37740 w 242"/>
                <a:gd name="T1" fmla="*/ 0 h 296"/>
                <a:gd name="T2" fmla="*/ 417026 w 242"/>
                <a:gd name="T3" fmla="*/ 0 h 296"/>
                <a:gd name="T4" fmla="*/ 456653 w 242"/>
                <a:gd name="T5" fmla="*/ 39648 h 296"/>
                <a:gd name="T6" fmla="*/ 456653 w 242"/>
                <a:gd name="T7" fmla="*/ 521084 h 296"/>
                <a:gd name="T8" fmla="*/ 417026 w 242"/>
                <a:gd name="T9" fmla="*/ 558844 h 296"/>
                <a:gd name="T10" fmla="*/ 37740 w 242"/>
                <a:gd name="T11" fmla="*/ 558844 h 296"/>
                <a:gd name="T12" fmla="*/ 0 w 242"/>
                <a:gd name="T13" fmla="*/ 521084 h 296"/>
                <a:gd name="T14" fmla="*/ 0 w 242"/>
                <a:gd name="T15" fmla="*/ 39648 h 296"/>
                <a:gd name="T16" fmla="*/ 37740 w 242"/>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96">
                  <a:moveTo>
                    <a:pt x="20" y="0"/>
                  </a:moveTo>
                  <a:cubicBezTo>
                    <a:pt x="221" y="0"/>
                    <a:pt x="221" y="0"/>
                    <a:pt x="221" y="0"/>
                  </a:cubicBezTo>
                  <a:cubicBezTo>
                    <a:pt x="233" y="0"/>
                    <a:pt x="242" y="9"/>
                    <a:pt x="242" y="21"/>
                  </a:cubicBezTo>
                  <a:cubicBezTo>
                    <a:pt x="242" y="276"/>
                    <a:pt x="242" y="276"/>
                    <a:pt x="242" y="276"/>
                  </a:cubicBezTo>
                  <a:cubicBezTo>
                    <a:pt x="242" y="287"/>
                    <a:pt x="233" y="296"/>
                    <a:pt x="221" y="296"/>
                  </a:cubicBezTo>
                  <a:cubicBezTo>
                    <a:pt x="20" y="296"/>
                    <a:pt x="20" y="296"/>
                    <a:pt x="20" y="296"/>
                  </a:cubicBezTo>
                  <a:cubicBezTo>
                    <a:pt x="9" y="296"/>
                    <a:pt x="0" y="287"/>
                    <a:pt x="0" y="276"/>
                  </a:cubicBezTo>
                  <a:cubicBezTo>
                    <a:pt x="0" y="21"/>
                    <a:pt x="0" y="21"/>
                    <a:pt x="0" y="21"/>
                  </a:cubicBezTo>
                  <a:cubicBezTo>
                    <a:pt x="0" y="9"/>
                    <a:pt x="9" y="0"/>
                    <a:pt x="20" y="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11"/>
            <p:cNvSpPr/>
            <p:nvPr/>
          </p:nvSpPr>
          <p:spPr bwMode="auto">
            <a:xfrm>
              <a:off x="2391655" y="6855096"/>
              <a:ext cx="403962" cy="94205"/>
            </a:xfrm>
            <a:custGeom>
              <a:avLst/>
              <a:gdLst>
                <a:gd name="T0" fmla="*/ 20764 w 214"/>
                <a:gd name="T1" fmla="*/ 0 h 50"/>
                <a:gd name="T2" fmla="*/ 383198 w 214"/>
                <a:gd name="T3" fmla="*/ 0 h 50"/>
                <a:gd name="T4" fmla="*/ 403962 w 214"/>
                <a:gd name="T5" fmla="*/ 20725 h 50"/>
                <a:gd name="T6" fmla="*/ 403962 w 214"/>
                <a:gd name="T7" fmla="*/ 75364 h 50"/>
                <a:gd name="T8" fmla="*/ 383198 w 214"/>
                <a:gd name="T9" fmla="*/ 94205 h 50"/>
                <a:gd name="T10" fmla="*/ 20764 w 214"/>
                <a:gd name="T11" fmla="*/ 94205 h 50"/>
                <a:gd name="T12" fmla="*/ 0 w 214"/>
                <a:gd name="T13" fmla="*/ 75364 h 50"/>
                <a:gd name="T14" fmla="*/ 0 w 214"/>
                <a:gd name="T15" fmla="*/ 20725 h 50"/>
                <a:gd name="T16" fmla="*/ 20764 w 214"/>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 h="50">
                  <a:moveTo>
                    <a:pt x="11" y="0"/>
                  </a:moveTo>
                  <a:cubicBezTo>
                    <a:pt x="203" y="0"/>
                    <a:pt x="203" y="0"/>
                    <a:pt x="203" y="0"/>
                  </a:cubicBezTo>
                  <a:cubicBezTo>
                    <a:pt x="209" y="0"/>
                    <a:pt x="214" y="5"/>
                    <a:pt x="214" y="11"/>
                  </a:cubicBezTo>
                  <a:cubicBezTo>
                    <a:pt x="214" y="40"/>
                    <a:pt x="214" y="40"/>
                    <a:pt x="214" y="40"/>
                  </a:cubicBezTo>
                  <a:cubicBezTo>
                    <a:pt x="214" y="46"/>
                    <a:pt x="209" y="50"/>
                    <a:pt x="203" y="50"/>
                  </a:cubicBezTo>
                  <a:cubicBezTo>
                    <a:pt x="11" y="50"/>
                    <a:pt x="11" y="50"/>
                    <a:pt x="11" y="50"/>
                  </a:cubicBezTo>
                  <a:cubicBezTo>
                    <a:pt x="5" y="50"/>
                    <a:pt x="0" y="46"/>
                    <a:pt x="0" y="40"/>
                  </a:cubicBezTo>
                  <a:cubicBezTo>
                    <a:pt x="0" y="11"/>
                    <a:pt x="0" y="11"/>
                    <a:pt x="0" y="11"/>
                  </a:cubicBezTo>
                  <a:cubicBezTo>
                    <a:pt x="0" y="5"/>
                    <a:pt x="5" y="0"/>
                    <a:pt x="11"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12"/>
            <p:cNvSpPr/>
            <p:nvPr/>
          </p:nvSpPr>
          <p:spPr bwMode="auto">
            <a:xfrm>
              <a:off x="2391655" y="6964470"/>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13"/>
            <p:cNvSpPr/>
            <p:nvPr/>
          </p:nvSpPr>
          <p:spPr bwMode="auto">
            <a:xfrm>
              <a:off x="2497835" y="6964470"/>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14"/>
            <p:cNvSpPr/>
            <p:nvPr/>
          </p:nvSpPr>
          <p:spPr bwMode="auto">
            <a:xfrm>
              <a:off x="2601620" y="6964470"/>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15"/>
            <p:cNvSpPr/>
            <p:nvPr/>
          </p:nvSpPr>
          <p:spPr bwMode="auto">
            <a:xfrm>
              <a:off x="2707001" y="6964470"/>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16"/>
            <p:cNvSpPr/>
            <p:nvPr/>
          </p:nvSpPr>
          <p:spPr bwMode="auto">
            <a:xfrm>
              <a:off x="2391655" y="706665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17"/>
            <p:cNvSpPr/>
            <p:nvPr/>
          </p:nvSpPr>
          <p:spPr bwMode="auto">
            <a:xfrm>
              <a:off x="2497835" y="7066658"/>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18"/>
            <p:cNvSpPr/>
            <p:nvPr/>
          </p:nvSpPr>
          <p:spPr bwMode="auto">
            <a:xfrm>
              <a:off x="2601620" y="706665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19"/>
            <p:cNvSpPr/>
            <p:nvPr/>
          </p:nvSpPr>
          <p:spPr bwMode="auto">
            <a:xfrm>
              <a:off x="2707001" y="706665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20"/>
            <p:cNvSpPr/>
            <p:nvPr/>
          </p:nvSpPr>
          <p:spPr bwMode="auto">
            <a:xfrm>
              <a:off x="2391655" y="7168847"/>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21"/>
            <p:cNvSpPr/>
            <p:nvPr/>
          </p:nvSpPr>
          <p:spPr bwMode="auto">
            <a:xfrm>
              <a:off x="2497835" y="7168847"/>
              <a:ext cx="86221" cy="90213"/>
            </a:xfrm>
            <a:custGeom>
              <a:avLst/>
              <a:gdLst>
                <a:gd name="T0" fmla="*/ 16869 w 46"/>
                <a:gd name="T1" fmla="*/ 0 h 48"/>
                <a:gd name="T2" fmla="*/ 69352 w 46"/>
                <a:gd name="T3" fmla="*/ 0 h 48"/>
                <a:gd name="T4" fmla="*/ 86221 w 46"/>
                <a:gd name="T5" fmla="*/ 18794 h 48"/>
                <a:gd name="T6" fmla="*/ 86221 w 46"/>
                <a:gd name="T7" fmla="*/ 71419 h 48"/>
                <a:gd name="T8" fmla="*/ 69352 w 46"/>
                <a:gd name="T9" fmla="*/ 90213 h 48"/>
                <a:gd name="T10" fmla="*/ 16869 w 46"/>
                <a:gd name="T11" fmla="*/ 90213 h 48"/>
                <a:gd name="T12" fmla="*/ 0 w 46"/>
                <a:gd name="T13" fmla="*/ 71419 h 48"/>
                <a:gd name="T14" fmla="*/ 0 w 46"/>
                <a:gd name="T15" fmla="*/ 18794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22"/>
            <p:cNvSpPr/>
            <p:nvPr/>
          </p:nvSpPr>
          <p:spPr bwMode="auto">
            <a:xfrm>
              <a:off x="2601620" y="7168847"/>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23"/>
            <p:cNvSpPr/>
            <p:nvPr/>
          </p:nvSpPr>
          <p:spPr bwMode="auto">
            <a:xfrm>
              <a:off x="2707001" y="7168847"/>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24"/>
            <p:cNvSpPr/>
            <p:nvPr/>
          </p:nvSpPr>
          <p:spPr bwMode="auto">
            <a:xfrm>
              <a:off x="2391655" y="7270237"/>
              <a:ext cx="88616" cy="91012"/>
            </a:xfrm>
            <a:custGeom>
              <a:avLst/>
              <a:gdLst>
                <a:gd name="T0" fmla="*/ 18854 w 47"/>
                <a:gd name="T1" fmla="*/ 0 h 48"/>
                <a:gd name="T2" fmla="*/ 69762 w 47"/>
                <a:gd name="T3" fmla="*/ 0 h 48"/>
                <a:gd name="T4" fmla="*/ 88616 w 47"/>
                <a:gd name="T5" fmla="*/ 18961 h 48"/>
                <a:gd name="T6" fmla="*/ 86731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6" y="38"/>
                    <a:pt x="46" y="38"/>
                    <a:pt x="46" y="38"/>
                  </a:cubicBezTo>
                  <a:cubicBezTo>
                    <a:pt x="46"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25"/>
            <p:cNvSpPr/>
            <p:nvPr/>
          </p:nvSpPr>
          <p:spPr bwMode="auto">
            <a:xfrm>
              <a:off x="2497835" y="7270237"/>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26"/>
            <p:cNvSpPr/>
            <p:nvPr/>
          </p:nvSpPr>
          <p:spPr bwMode="auto">
            <a:xfrm>
              <a:off x="2601620" y="7270237"/>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27"/>
            <p:cNvSpPr/>
            <p:nvPr/>
          </p:nvSpPr>
          <p:spPr bwMode="auto">
            <a:xfrm>
              <a:off x="2707001" y="7270237"/>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28"/>
            <p:cNvSpPr/>
            <p:nvPr/>
          </p:nvSpPr>
          <p:spPr bwMode="auto">
            <a:xfrm>
              <a:off x="2897805" y="7278221"/>
              <a:ext cx="233915" cy="249085"/>
            </a:xfrm>
            <a:custGeom>
              <a:avLst/>
              <a:gdLst>
                <a:gd name="T0" fmla="*/ 0 w 124"/>
                <a:gd name="T1" fmla="*/ 122655 h 132"/>
                <a:gd name="T2" fmla="*/ 147140 w 124"/>
                <a:gd name="T3" fmla="*/ 249085 h 132"/>
                <a:gd name="T4" fmla="*/ 233915 w 124"/>
                <a:gd name="T5" fmla="*/ 66045 h 132"/>
                <a:gd name="T6" fmla="*/ 160345 w 124"/>
                <a:gd name="T7" fmla="*/ 0 h 132"/>
                <a:gd name="T8" fmla="*/ 0 w 124"/>
                <a:gd name="T9" fmla="*/ 122655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132">
                  <a:moveTo>
                    <a:pt x="0" y="65"/>
                  </a:moveTo>
                  <a:cubicBezTo>
                    <a:pt x="78" y="132"/>
                    <a:pt x="78" y="132"/>
                    <a:pt x="78" y="132"/>
                  </a:cubicBezTo>
                  <a:cubicBezTo>
                    <a:pt x="99" y="103"/>
                    <a:pt x="115" y="71"/>
                    <a:pt x="124" y="35"/>
                  </a:cubicBezTo>
                  <a:cubicBezTo>
                    <a:pt x="85" y="0"/>
                    <a:pt x="85" y="0"/>
                    <a:pt x="85" y="0"/>
                  </a:cubicBezTo>
                  <a:lnTo>
                    <a:pt x="0" y="65"/>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129"/>
            <p:cNvSpPr/>
            <p:nvPr/>
          </p:nvSpPr>
          <p:spPr bwMode="auto">
            <a:xfrm>
              <a:off x="2994405" y="7347677"/>
              <a:ext cx="137315" cy="193200"/>
            </a:xfrm>
            <a:custGeom>
              <a:avLst/>
              <a:gdLst>
                <a:gd name="T0" fmla="*/ 41383 w 73"/>
                <a:gd name="T1" fmla="*/ 193200 h 102"/>
                <a:gd name="T2" fmla="*/ 0 w 73"/>
                <a:gd name="T3" fmla="*/ 155318 h 102"/>
                <a:gd name="T4" fmla="*/ 137315 w 73"/>
                <a:gd name="T5" fmla="*/ 0 h 102"/>
                <a:gd name="T6" fmla="*/ 41383 w 73"/>
                <a:gd name="T7" fmla="*/ 19320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102">
                  <a:moveTo>
                    <a:pt x="22" y="102"/>
                  </a:moveTo>
                  <a:cubicBezTo>
                    <a:pt x="0" y="82"/>
                    <a:pt x="0" y="82"/>
                    <a:pt x="0" y="82"/>
                  </a:cubicBezTo>
                  <a:cubicBezTo>
                    <a:pt x="73" y="0"/>
                    <a:pt x="73" y="0"/>
                    <a:pt x="73" y="0"/>
                  </a:cubicBezTo>
                  <a:cubicBezTo>
                    <a:pt x="63" y="38"/>
                    <a:pt x="45" y="72"/>
                    <a:pt x="22" y="102"/>
                  </a:cubicBez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130"/>
            <p:cNvSpPr/>
            <p:nvPr/>
          </p:nvSpPr>
          <p:spPr bwMode="auto">
            <a:xfrm>
              <a:off x="2675067" y="7287801"/>
              <a:ext cx="269840" cy="160468"/>
            </a:xfrm>
            <a:custGeom>
              <a:avLst/>
              <a:gdLst>
                <a:gd name="T0" fmla="*/ 16983 w 143"/>
                <a:gd name="T1" fmla="*/ 62299 h 85"/>
                <a:gd name="T2" fmla="*/ 145298 w 143"/>
                <a:gd name="T3" fmla="*/ 130262 h 85"/>
                <a:gd name="T4" fmla="*/ 258518 w 143"/>
                <a:gd name="T5" fmla="*/ 143477 h 85"/>
                <a:gd name="T6" fmla="*/ 200021 w 143"/>
                <a:gd name="T7" fmla="*/ 71739 h 85"/>
                <a:gd name="T8" fmla="*/ 92463 w 143"/>
                <a:gd name="T9" fmla="*/ 22654 h 85"/>
                <a:gd name="T10" fmla="*/ 5661 w 143"/>
                <a:gd name="T11" fmla="*/ 35869 h 85"/>
                <a:gd name="T12" fmla="*/ 16983 w 143"/>
                <a:gd name="T13" fmla="*/ 62299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85">
                  <a:moveTo>
                    <a:pt x="9" y="33"/>
                  </a:moveTo>
                  <a:cubicBezTo>
                    <a:pt x="77" y="69"/>
                    <a:pt x="77" y="69"/>
                    <a:pt x="77" y="69"/>
                  </a:cubicBezTo>
                  <a:cubicBezTo>
                    <a:pt x="87" y="75"/>
                    <a:pt x="131" y="85"/>
                    <a:pt x="137" y="76"/>
                  </a:cubicBezTo>
                  <a:cubicBezTo>
                    <a:pt x="143" y="66"/>
                    <a:pt x="116" y="44"/>
                    <a:pt x="106" y="38"/>
                  </a:cubicBezTo>
                  <a:cubicBezTo>
                    <a:pt x="49" y="12"/>
                    <a:pt x="49" y="12"/>
                    <a:pt x="49" y="12"/>
                  </a:cubicBezTo>
                  <a:cubicBezTo>
                    <a:pt x="23" y="0"/>
                    <a:pt x="10" y="9"/>
                    <a:pt x="3" y="19"/>
                  </a:cubicBezTo>
                  <a:cubicBezTo>
                    <a:pt x="0" y="24"/>
                    <a:pt x="0" y="27"/>
                    <a:pt x="9" y="33"/>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131"/>
            <p:cNvSpPr/>
            <p:nvPr/>
          </p:nvSpPr>
          <p:spPr bwMode="auto">
            <a:xfrm>
              <a:off x="2482666" y="7051490"/>
              <a:ext cx="637877" cy="402367"/>
            </a:xfrm>
            <a:custGeom>
              <a:avLst/>
              <a:gdLst>
                <a:gd name="T0" fmla="*/ 96248 w 338"/>
                <a:gd name="T1" fmla="*/ 30225 h 213"/>
                <a:gd name="T2" fmla="*/ 245337 w 338"/>
                <a:gd name="T3" fmla="*/ 154902 h 213"/>
                <a:gd name="T4" fmla="*/ 307615 w 338"/>
                <a:gd name="T5" fmla="*/ 115232 h 213"/>
                <a:gd name="T6" fmla="*/ 360457 w 338"/>
                <a:gd name="T7" fmla="*/ 69895 h 213"/>
                <a:gd name="T8" fmla="*/ 422735 w 338"/>
                <a:gd name="T9" fmla="*/ 35892 h 213"/>
                <a:gd name="T10" fmla="*/ 549178 w 338"/>
                <a:gd name="T11" fmla="*/ 141679 h 213"/>
                <a:gd name="T12" fmla="*/ 620892 w 338"/>
                <a:gd name="T13" fmla="*/ 258799 h 213"/>
                <a:gd name="T14" fmla="*/ 486900 w 338"/>
                <a:gd name="T15" fmla="*/ 396700 h 213"/>
                <a:gd name="T16" fmla="*/ 401976 w 338"/>
                <a:gd name="T17" fmla="*/ 377809 h 213"/>
                <a:gd name="T18" fmla="*/ 45293 w 338"/>
                <a:gd name="T19" fmla="*/ 88785 h 213"/>
                <a:gd name="T20" fmla="*/ 96248 w 338"/>
                <a:gd name="T21" fmla="*/ 30225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8" h="213">
                  <a:moveTo>
                    <a:pt x="51" y="16"/>
                  </a:moveTo>
                  <a:cubicBezTo>
                    <a:pt x="130" y="82"/>
                    <a:pt x="130" y="82"/>
                    <a:pt x="130" y="82"/>
                  </a:cubicBezTo>
                  <a:cubicBezTo>
                    <a:pt x="125" y="65"/>
                    <a:pt x="147" y="51"/>
                    <a:pt x="163" y="61"/>
                  </a:cubicBezTo>
                  <a:cubicBezTo>
                    <a:pt x="155" y="45"/>
                    <a:pt x="175" y="30"/>
                    <a:pt x="191" y="37"/>
                  </a:cubicBezTo>
                  <a:cubicBezTo>
                    <a:pt x="187" y="20"/>
                    <a:pt x="210" y="7"/>
                    <a:pt x="224" y="19"/>
                  </a:cubicBezTo>
                  <a:cubicBezTo>
                    <a:pt x="291" y="75"/>
                    <a:pt x="291" y="75"/>
                    <a:pt x="291" y="75"/>
                  </a:cubicBezTo>
                  <a:cubicBezTo>
                    <a:pt x="310" y="91"/>
                    <a:pt x="326" y="121"/>
                    <a:pt x="329" y="137"/>
                  </a:cubicBezTo>
                  <a:cubicBezTo>
                    <a:pt x="338" y="184"/>
                    <a:pt x="283" y="213"/>
                    <a:pt x="258" y="210"/>
                  </a:cubicBezTo>
                  <a:cubicBezTo>
                    <a:pt x="238" y="207"/>
                    <a:pt x="223" y="208"/>
                    <a:pt x="213" y="200"/>
                  </a:cubicBezTo>
                  <a:cubicBezTo>
                    <a:pt x="24" y="47"/>
                    <a:pt x="24" y="47"/>
                    <a:pt x="24" y="47"/>
                  </a:cubicBezTo>
                  <a:cubicBezTo>
                    <a:pt x="0" y="28"/>
                    <a:pt x="32" y="0"/>
                    <a:pt x="51" y="16"/>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132"/>
            <p:cNvSpPr>
              <a:spLocks noEditPoints="1"/>
            </p:cNvSpPr>
            <p:nvPr/>
          </p:nvSpPr>
          <p:spPr bwMode="auto">
            <a:xfrm>
              <a:off x="2726161" y="7116156"/>
              <a:ext cx="162064" cy="139711"/>
            </a:xfrm>
            <a:custGeom>
              <a:avLst/>
              <a:gdLst>
                <a:gd name="T0" fmla="*/ 162064 w 86"/>
                <a:gd name="T1" fmla="*/ 39648 h 74"/>
                <a:gd name="T2" fmla="*/ 116837 w 86"/>
                <a:gd name="T3" fmla="*/ 0 h 74"/>
                <a:gd name="T4" fmla="*/ 116837 w 86"/>
                <a:gd name="T5" fmla="*/ 5664 h 74"/>
                <a:gd name="T6" fmla="*/ 109299 w 86"/>
                <a:gd name="T7" fmla="*/ 1888 h 74"/>
                <a:gd name="T8" fmla="*/ 162064 w 86"/>
                <a:gd name="T9" fmla="*/ 39648 h 74"/>
                <a:gd name="T10" fmla="*/ 58418 w 86"/>
                <a:gd name="T11" fmla="*/ 134047 h 74"/>
                <a:gd name="T12" fmla="*/ 58418 w 86"/>
                <a:gd name="T13" fmla="*/ 132159 h 74"/>
                <a:gd name="T14" fmla="*/ 65956 w 86"/>
                <a:gd name="T15" fmla="*/ 139711 h 74"/>
                <a:gd name="T16" fmla="*/ 58418 w 86"/>
                <a:gd name="T17" fmla="*/ 134047 h 74"/>
                <a:gd name="T18" fmla="*/ 58418 w 86"/>
                <a:gd name="T19" fmla="*/ 50976 h 74"/>
                <a:gd name="T20" fmla="*/ 58418 w 86"/>
                <a:gd name="T21" fmla="*/ 49088 h 74"/>
                <a:gd name="T22" fmla="*/ 64072 w 86"/>
                <a:gd name="T23" fmla="*/ 50976 h 74"/>
                <a:gd name="T24" fmla="*/ 60303 w 86"/>
                <a:gd name="T25" fmla="*/ 45312 h 74"/>
                <a:gd name="T26" fmla="*/ 116837 w 86"/>
                <a:gd name="T27" fmla="*/ 92511 h 74"/>
                <a:gd name="T28" fmla="*/ 58418 w 86"/>
                <a:gd name="T29" fmla="*/ 50976 h 74"/>
                <a:gd name="T30" fmla="*/ 58418 w 86"/>
                <a:gd name="T31" fmla="*/ 49088 h 74"/>
                <a:gd name="T32" fmla="*/ 58418 w 86"/>
                <a:gd name="T33" fmla="*/ 50976 h 74"/>
                <a:gd name="T34" fmla="*/ 48996 w 86"/>
                <a:gd name="T35" fmla="*/ 45312 h 74"/>
                <a:gd name="T36" fmla="*/ 58418 w 86"/>
                <a:gd name="T37" fmla="*/ 49088 h 74"/>
                <a:gd name="T38" fmla="*/ 58418 w 86"/>
                <a:gd name="T39" fmla="*/ 132159 h 74"/>
                <a:gd name="T40" fmla="*/ 58418 w 86"/>
                <a:gd name="T41" fmla="*/ 134047 h 74"/>
                <a:gd name="T42" fmla="*/ 1884 w 86"/>
                <a:gd name="T43" fmla="*/ 90623 h 74"/>
                <a:gd name="T44" fmla="*/ 0 w 86"/>
                <a:gd name="T45" fmla="*/ 88735 h 74"/>
                <a:gd name="T46" fmla="*/ 0 w 86"/>
                <a:gd name="T47" fmla="*/ 81183 h 74"/>
                <a:gd name="T48" fmla="*/ 58418 w 86"/>
                <a:gd name="T49" fmla="*/ 132159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74">
                  <a:moveTo>
                    <a:pt x="86" y="21"/>
                  </a:moveTo>
                  <a:cubicBezTo>
                    <a:pt x="86" y="21"/>
                    <a:pt x="73" y="10"/>
                    <a:pt x="62" y="0"/>
                  </a:cubicBezTo>
                  <a:cubicBezTo>
                    <a:pt x="62" y="1"/>
                    <a:pt x="62" y="2"/>
                    <a:pt x="62" y="3"/>
                  </a:cubicBezTo>
                  <a:cubicBezTo>
                    <a:pt x="61" y="2"/>
                    <a:pt x="59" y="2"/>
                    <a:pt x="58" y="1"/>
                  </a:cubicBezTo>
                  <a:cubicBezTo>
                    <a:pt x="71" y="10"/>
                    <a:pt x="86" y="21"/>
                    <a:pt x="86" y="21"/>
                  </a:cubicBezTo>
                  <a:close/>
                  <a:moveTo>
                    <a:pt x="31" y="71"/>
                  </a:moveTo>
                  <a:cubicBezTo>
                    <a:pt x="31" y="70"/>
                    <a:pt x="31" y="70"/>
                    <a:pt x="31" y="70"/>
                  </a:cubicBezTo>
                  <a:cubicBezTo>
                    <a:pt x="35" y="74"/>
                    <a:pt x="35" y="74"/>
                    <a:pt x="35" y="74"/>
                  </a:cubicBezTo>
                  <a:cubicBezTo>
                    <a:pt x="31" y="71"/>
                    <a:pt x="31" y="71"/>
                    <a:pt x="31" y="71"/>
                  </a:cubicBezTo>
                  <a:close/>
                  <a:moveTo>
                    <a:pt x="31" y="27"/>
                  </a:moveTo>
                  <a:cubicBezTo>
                    <a:pt x="31" y="26"/>
                    <a:pt x="31" y="26"/>
                    <a:pt x="31" y="26"/>
                  </a:cubicBezTo>
                  <a:cubicBezTo>
                    <a:pt x="32" y="26"/>
                    <a:pt x="33" y="27"/>
                    <a:pt x="34" y="27"/>
                  </a:cubicBezTo>
                  <a:cubicBezTo>
                    <a:pt x="33" y="26"/>
                    <a:pt x="33" y="25"/>
                    <a:pt x="32" y="24"/>
                  </a:cubicBezTo>
                  <a:cubicBezTo>
                    <a:pt x="45" y="35"/>
                    <a:pt x="62" y="49"/>
                    <a:pt x="62" y="49"/>
                  </a:cubicBezTo>
                  <a:cubicBezTo>
                    <a:pt x="62" y="49"/>
                    <a:pt x="44" y="37"/>
                    <a:pt x="31" y="27"/>
                  </a:cubicBezTo>
                  <a:close/>
                  <a:moveTo>
                    <a:pt x="31" y="26"/>
                  </a:moveTo>
                  <a:cubicBezTo>
                    <a:pt x="31" y="27"/>
                    <a:pt x="31" y="27"/>
                    <a:pt x="31" y="27"/>
                  </a:cubicBezTo>
                  <a:cubicBezTo>
                    <a:pt x="29" y="26"/>
                    <a:pt x="28" y="25"/>
                    <a:pt x="26" y="24"/>
                  </a:cubicBezTo>
                  <a:cubicBezTo>
                    <a:pt x="28" y="25"/>
                    <a:pt x="29" y="25"/>
                    <a:pt x="31" y="26"/>
                  </a:cubicBezTo>
                  <a:close/>
                  <a:moveTo>
                    <a:pt x="31" y="70"/>
                  </a:moveTo>
                  <a:cubicBezTo>
                    <a:pt x="31" y="71"/>
                    <a:pt x="31" y="71"/>
                    <a:pt x="31" y="71"/>
                  </a:cubicBezTo>
                  <a:cubicBezTo>
                    <a:pt x="23" y="65"/>
                    <a:pt x="8" y="54"/>
                    <a:pt x="1" y="48"/>
                  </a:cubicBezTo>
                  <a:cubicBezTo>
                    <a:pt x="1" y="48"/>
                    <a:pt x="1" y="48"/>
                    <a:pt x="0" y="47"/>
                  </a:cubicBezTo>
                  <a:cubicBezTo>
                    <a:pt x="0" y="46"/>
                    <a:pt x="0" y="44"/>
                    <a:pt x="0" y="43"/>
                  </a:cubicBezTo>
                  <a:cubicBezTo>
                    <a:pt x="9" y="51"/>
                    <a:pt x="24" y="64"/>
                    <a:pt x="31" y="7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133"/>
            <p:cNvSpPr/>
            <p:nvPr/>
          </p:nvSpPr>
          <p:spPr bwMode="auto">
            <a:xfrm>
              <a:off x="2709396" y="7298978"/>
              <a:ext cx="103785" cy="71851"/>
            </a:xfrm>
            <a:custGeom>
              <a:avLst/>
              <a:gdLst>
                <a:gd name="T0" fmla="*/ 15096 w 55"/>
                <a:gd name="T1" fmla="*/ 0 h 38"/>
                <a:gd name="T2" fmla="*/ 103785 w 55"/>
                <a:gd name="T3" fmla="*/ 71851 h 38"/>
                <a:gd name="T4" fmla="*/ 0 w 55"/>
                <a:gd name="T5" fmla="*/ 3782 h 38"/>
                <a:gd name="T6" fmla="*/ 15096 w 55"/>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8">
                  <a:moveTo>
                    <a:pt x="8" y="0"/>
                  </a:moveTo>
                  <a:cubicBezTo>
                    <a:pt x="55" y="38"/>
                    <a:pt x="55" y="38"/>
                    <a:pt x="55" y="38"/>
                  </a:cubicBezTo>
                  <a:cubicBezTo>
                    <a:pt x="0" y="2"/>
                    <a:pt x="0" y="2"/>
                    <a:pt x="0" y="2"/>
                  </a:cubicBezTo>
                  <a:cubicBezTo>
                    <a:pt x="3" y="1"/>
                    <a:pt x="5" y="0"/>
                    <a:pt x="8"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134"/>
            <p:cNvSpPr/>
            <p:nvPr/>
          </p:nvSpPr>
          <p:spPr bwMode="auto">
            <a:xfrm>
              <a:off x="2117823" y="7314146"/>
              <a:ext cx="270639" cy="316944"/>
            </a:xfrm>
            <a:custGeom>
              <a:avLst/>
              <a:gdLst>
                <a:gd name="T0" fmla="*/ 119233 w 143"/>
                <a:gd name="T1" fmla="*/ 0 h 168"/>
                <a:gd name="T2" fmla="*/ 0 w 143"/>
                <a:gd name="T3" fmla="*/ 162245 h 168"/>
                <a:gd name="T4" fmla="*/ 58670 w 143"/>
                <a:gd name="T5" fmla="*/ 243368 h 168"/>
                <a:gd name="T6" fmla="*/ 138158 w 143"/>
                <a:gd name="T7" fmla="*/ 316944 h 168"/>
                <a:gd name="T8" fmla="*/ 270639 w 143"/>
                <a:gd name="T9" fmla="*/ 135833 h 168"/>
                <a:gd name="T10" fmla="*/ 119233 w 143"/>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168">
                  <a:moveTo>
                    <a:pt x="63" y="0"/>
                  </a:moveTo>
                  <a:cubicBezTo>
                    <a:pt x="0" y="86"/>
                    <a:pt x="0" y="86"/>
                    <a:pt x="0" y="86"/>
                  </a:cubicBezTo>
                  <a:cubicBezTo>
                    <a:pt x="9" y="101"/>
                    <a:pt x="19" y="116"/>
                    <a:pt x="31" y="129"/>
                  </a:cubicBezTo>
                  <a:cubicBezTo>
                    <a:pt x="73" y="168"/>
                    <a:pt x="73" y="168"/>
                    <a:pt x="73" y="168"/>
                  </a:cubicBezTo>
                  <a:cubicBezTo>
                    <a:pt x="143" y="72"/>
                    <a:pt x="143" y="72"/>
                    <a:pt x="143" y="72"/>
                  </a:cubicBezTo>
                  <a:lnTo>
                    <a:pt x="63"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135"/>
            <p:cNvSpPr/>
            <p:nvPr/>
          </p:nvSpPr>
          <p:spPr bwMode="auto">
            <a:xfrm>
              <a:off x="2109041" y="7442680"/>
              <a:ext cx="199586" cy="197990"/>
            </a:xfrm>
            <a:custGeom>
              <a:avLst/>
              <a:gdLst>
                <a:gd name="T0" fmla="*/ 13180 w 106"/>
                <a:gd name="T1" fmla="*/ 0 h 105"/>
                <a:gd name="T2" fmla="*/ 0 w 106"/>
                <a:gd name="T3" fmla="*/ 16971 h 105"/>
                <a:gd name="T4" fmla="*/ 156280 w 106"/>
                <a:gd name="T5" fmla="*/ 197990 h 105"/>
                <a:gd name="T6" fmla="*/ 199586 w 106"/>
                <a:gd name="T7" fmla="*/ 137650 h 105"/>
                <a:gd name="T8" fmla="*/ 13180 w 106"/>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5">
                  <a:moveTo>
                    <a:pt x="7" y="0"/>
                  </a:moveTo>
                  <a:cubicBezTo>
                    <a:pt x="0" y="9"/>
                    <a:pt x="0" y="9"/>
                    <a:pt x="0" y="9"/>
                  </a:cubicBezTo>
                  <a:cubicBezTo>
                    <a:pt x="21" y="47"/>
                    <a:pt x="49" y="80"/>
                    <a:pt x="83" y="105"/>
                  </a:cubicBezTo>
                  <a:cubicBezTo>
                    <a:pt x="106" y="73"/>
                    <a:pt x="106" y="73"/>
                    <a:pt x="106" y="73"/>
                  </a:cubicBezTo>
                  <a:lnTo>
                    <a:pt x="7" y="0"/>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36"/>
            <p:cNvSpPr/>
            <p:nvPr/>
          </p:nvSpPr>
          <p:spPr bwMode="auto">
            <a:xfrm>
              <a:off x="2171312" y="7251875"/>
              <a:ext cx="199586" cy="190805"/>
            </a:xfrm>
            <a:custGeom>
              <a:avLst/>
              <a:gdLst>
                <a:gd name="T0" fmla="*/ 47072 w 106"/>
                <a:gd name="T1" fmla="*/ 15113 h 101"/>
                <a:gd name="T2" fmla="*/ 30126 w 106"/>
                <a:gd name="T3" fmla="*/ 122795 h 101"/>
                <a:gd name="T4" fmla="*/ 154397 w 106"/>
                <a:gd name="T5" fmla="*/ 175692 h 101"/>
                <a:gd name="T6" fmla="*/ 169460 w 106"/>
                <a:gd name="T7" fmla="*/ 66121 h 101"/>
                <a:gd name="T8" fmla="*/ 47072 w 106"/>
                <a:gd name="T9" fmla="*/ 15113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1">
                  <a:moveTo>
                    <a:pt x="25" y="8"/>
                  </a:moveTo>
                  <a:cubicBezTo>
                    <a:pt x="4" y="16"/>
                    <a:pt x="0" y="42"/>
                    <a:pt x="16" y="65"/>
                  </a:cubicBezTo>
                  <a:cubicBezTo>
                    <a:pt x="32" y="89"/>
                    <a:pt x="61" y="101"/>
                    <a:pt x="82" y="93"/>
                  </a:cubicBezTo>
                  <a:cubicBezTo>
                    <a:pt x="102" y="84"/>
                    <a:pt x="106" y="59"/>
                    <a:pt x="90" y="35"/>
                  </a:cubicBezTo>
                  <a:cubicBezTo>
                    <a:pt x="75" y="12"/>
                    <a:pt x="45" y="0"/>
                    <a:pt x="25" y="8"/>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137"/>
            <p:cNvSpPr/>
            <p:nvPr/>
          </p:nvSpPr>
          <p:spPr bwMode="auto">
            <a:xfrm>
              <a:off x="2161732" y="7268640"/>
              <a:ext cx="197989" cy="194797"/>
            </a:xfrm>
            <a:custGeom>
              <a:avLst/>
              <a:gdLst>
                <a:gd name="T0" fmla="*/ 47140 w 105"/>
                <a:gd name="T1" fmla="*/ 20804 h 103"/>
                <a:gd name="T2" fmla="*/ 30170 w 105"/>
                <a:gd name="T3" fmla="*/ 132386 h 103"/>
                <a:gd name="T4" fmla="*/ 150849 w 105"/>
                <a:gd name="T5" fmla="*/ 173993 h 103"/>
                <a:gd name="T6" fmla="*/ 169705 w 105"/>
                <a:gd name="T7" fmla="*/ 62411 h 103"/>
                <a:gd name="T8" fmla="*/ 47140 w 105"/>
                <a:gd name="T9" fmla="*/ 20804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3">
                  <a:moveTo>
                    <a:pt x="25" y="11"/>
                  </a:moveTo>
                  <a:cubicBezTo>
                    <a:pt x="5" y="21"/>
                    <a:pt x="0" y="48"/>
                    <a:pt x="16" y="70"/>
                  </a:cubicBezTo>
                  <a:cubicBezTo>
                    <a:pt x="31" y="93"/>
                    <a:pt x="59" y="103"/>
                    <a:pt x="80" y="92"/>
                  </a:cubicBezTo>
                  <a:cubicBezTo>
                    <a:pt x="100" y="82"/>
                    <a:pt x="105" y="55"/>
                    <a:pt x="90" y="33"/>
                  </a:cubicBezTo>
                  <a:cubicBezTo>
                    <a:pt x="75" y="10"/>
                    <a:pt x="46" y="0"/>
                    <a:pt x="25" y="1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138"/>
            <p:cNvSpPr/>
            <p:nvPr/>
          </p:nvSpPr>
          <p:spPr bwMode="auto">
            <a:xfrm>
              <a:off x="2172909" y="7047498"/>
              <a:ext cx="232318" cy="294590"/>
            </a:xfrm>
            <a:custGeom>
              <a:avLst/>
              <a:gdLst>
                <a:gd name="T0" fmla="*/ 173766 w 123"/>
                <a:gd name="T1" fmla="*/ 0 h 156"/>
                <a:gd name="T2" fmla="*/ 18888 w 123"/>
                <a:gd name="T3" fmla="*/ 211501 h 156"/>
                <a:gd name="T4" fmla="*/ 18888 w 123"/>
                <a:gd name="T5" fmla="*/ 281371 h 156"/>
                <a:gd name="T6" fmla="*/ 18888 w 123"/>
                <a:gd name="T7" fmla="*/ 281371 h 156"/>
                <a:gd name="T8" fmla="*/ 75551 w 123"/>
                <a:gd name="T9" fmla="*/ 271929 h 156"/>
                <a:gd name="T10" fmla="*/ 196431 w 123"/>
                <a:gd name="T11" fmla="*/ 105750 h 156"/>
                <a:gd name="T12" fmla="*/ 173766 w 123"/>
                <a:gd name="T13" fmla="*/ 0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156">
                  <a:moveTo>
                    <a:pt x="92" y="0"/>
                  </a:moveTo>
                  <a:cubicBezTo>
                    <a:pt x="10" y="112"/>
                    <a:pt x="10" y="112"/>
                    <a:pt x="10" y="112"/>
                  </a:cubicBezTo>
                  <a:cubicBezTo>
                    <a:pt x="3" y="122"/>
                    <a:pt x="0" y="142"/>
                    <a:pt x="10" y="149"/>
                  </a:cubicBezTo>
                  <a:cubicBezTo>
                    <a:pt x="10" y="149"/>
                    <a:pt x="10" y="149"/>
                    <a:pt x="10" y="149"/>
                  </a:cubicBezTo>
                  <a:cubicBezTo>
                    <a:pt x="19" y="156"/>
                    <a:pt x="33" y="154"/>
                    <a:pt x="40" y="144"/>
                  </a:cubicBezTo>
                  <a:cubicBezTo>
                    <a:pt x="104" y="56"/>
                    <a:pt x="104" y="56"/>
                    <a:pt x="104" y="56"/>
                  </a:cubicBezTo>
                  <a:cubicBezTo>
                    <a:pt x="123" y="30"/>
                    <a:pt x="100" y="4"/>
                    <a:pt x="92" y="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452914" y="1464114"/>
            <a:ext cx="6094358" cy="1198880"/>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七、市场占有指标</a:t>
            </a:r>
            <a:endParaRPr lang="zh-CN" altLang="zh-CN" sz="2400" b="1" dirty="0">
              <a:solidFill>
                <a:schemeClr val="accent1"/>
              </a:solidFill>
              <a:latin typeface="微软雅黑" panose="020B0503020204020204" pitchFamily="34" charset="-122"/>
              <a:ea typeface="微软雅黑" panose="020B0503020204020204" pitchFamily="34" charset="-122"/>
            </a:endParaRPr>
          </a:p>
          <a:p>
            <a:endParaRPr lang="zh-CN" altLang="zh-CN" sz="2400" b="1" dirty="0">
              <a:solidFill>
                <a:schemeClr val="accent1"/>
              </a:solidFill>
              <a:latin typeface="微软雅黑" panose="020B0503020204020204" pitchFamily="34" charset="-122"/>
              <a:ea typeface="微软雅黑" panose="020B0503020204020204" pitchFamily="34" charset="-122"/>
            </a:endParaRPr>
          </a:p>
          <a:p>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6452914" y="2220818"/>
                <a:ext cx="5132445" cy="4364208"/>
              </a:xfrm>
              <a:prstGeom prst="rect">
                <a:avLst/>
              </a:prstGeom>
            </p:spPr>
            <p:txBody>
              <a:bodyPr wrap="square">
                <a:spAutoFit/>
              </a:bodyPr>
              <a:lstStyle/>
              <a:p>
                <a:pPr algn="just">
                  <a:lnSpc>
                    <a:spcPct val="150000"/>
                  </a:lnSpc>
                </a:pPr>
                <a:r>
                  <a:rPr lang="zh-CN" altLang="zh-CN" dirty="0"/>
                  <a:t>市场占有率是指企业的某项指标占同业或同区域市场总量的份额及比重。</a:t>
                </a:r>
                <a:endParaRPr lang="zh-CN" altLang="zh-CN" dirty="0"/>
              </a:p>
              <a:p>
                <a:pPr algn="just">
                  <a:lnSpc>
                    <a:spcPct val="150000"/>
                  </a:lnSpc>
                </a:pPr>
                <a:r>
                  <a:rPr lang="zh-CN" altLang="zh-CN" dirty="0"/>
                  <a:t>其计算公式为</a:t>
                </a:r>
                <a:r>
                  <a:rPr lang="en-US" altLang="zh-CN" dirty="0"/>
                  <a:t>:</a:t>
                </a:r>
                <a:endParaRPr lang="zh-CN" altLang="zh-CN" dirty="0"/>
              </a:p>
              <a:p>
                <a:pPr algn="just">
                  <a:lnSpc>
                    <a:spcPct val="150000"/>
                  </a:lnSpc>
                </a:pPr>
                <a:r>
                  <a:rPr lang="zh-CN" altLang="zh-CN" dirty="0"/>
                  <a:t>　　市场占有率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本单位占有的市场份额</m:t>
                        </m:r>
                      </m:num>
                      <m:den>
                        <m:r>
                          <m:rPr>
                            <m:nor/>
                          </m:rPr>
                          <a:rPr lang="zh-CN" altLang="zh-CN">
                            <a:latin typeface="Cambria Math" panose="02040503050406030204" pitchFamily="18" charset="0"/>
                          </a:rPr>
                          <m:t>市场总需求</m:t>
                        </m:r>
                        <m:r>
                          <m:rPr>
                            <m:nor/>
                          </m:rPr>
                          <a:rPr lang="en-US" altLang="zh-CN">
                            <a:latin typeface="Cambria Math" panose="02040503050406030204" pitchFamily="18" charset="0"/>
                          </a:rPr>
                          <m:t>(</m:t>
                        </m:r>
                        <m:r>
                          <m:rPr>
                            <m:nor/>
                          </m:rPr>
                          <a:rPr lang="zh-CN" altLang="zh-CN">
                            <a:latin typeface="Cambria Math" panose="02040503050406030204" pitchFamily="18" charset="0"/>
                          </a:rPr>
                          <m:t>消费</m:t>
                        </m:r>
                        <m:r>
                          <m:rPr>
                            <m:nor/>
                          </m:rPr>
                          <a:rPr lang="en-US" altLang="zh-CN">
                            <a:latin typeface="Cambria Math" panose="02040503050406030204" pitchFamily="18" charset="0"/>
                          </a:rPr>
                          <m:t>)</m:t>
                        </m:r>
                        <m:r>
                          <m:rPr>
                            <m:nor/>
                          </m:rPr>
                          <a:rPr lang="zh-CN" altLang="zh-CN">
                            <a:latin typeface="Cambria Math" panose="02040503050406030204" pitchFamily="18" charset="0"/>
                          </a:rPr>
                          <m:t>量</m:t>
                        </m:r>
                      </m:den>
                    </m:f>
                  </m:oMath>
                </a14:m>
                <a:r>
                  <a:rPr lang="en-US" altLang="zh-CN" dirty="0"/>
                  <a:t>×100%</a:t>
                </a:r>
                <a:endParaRPr lang="en-US" altLang="zh-CN" dirty="0"/>
              </a:p>
              <a:p>
                <a:pPr algn="just">
                  <a:lnSpc>
                    <a:spcPct val="150000"/>
                  </a:lnSpc>
                </a:pPr>
                <a:r>
                  <a:rPr lang="zh-CN" altLang="zh-CN" dirty="0"/>
                  <a:t>据统计</a:t>
                </a:r>
                <a:r>
                  <a:rPr lang="en-US" altLang="zh-CN" dirty="0"/>
                  <a:t>,2018</a:t>
                </a:r>
                <a:r>
                  <a:rPr lang="zh-CN" altLang="zh-CN" dirty="0"/>
                  <a:t>年白酒业销售收入约</a:t>
                </a:r>
                <a:r>
                  <a:rPr lang="en-US" altLang="zh-CN" dirty="0"/>
                  <a:t>2 700</a:t>
                </a:r>
                <a:r>
                  <a:rPr lang="zh-CN" altLang="zh-CN" dirty="0"/>
                  <a:t>亿元</a:t>
                </a:r>
                <a:r>
                  <a:rPr lang="en-US" altLang="zh-CN" dirty="0"/>
                  <a:t>,</a:t>
                </a:r>
                <a:r>
                  <a:rPr lang="zh-CN" altLang="zh-CN" dirty="0"/>
                  <a:t>海量酒业公司销售额约</a:t>
                </a:r>
                <a:r>
                  <a:rPr lang="en-US" altLang="zh-CN" dirty="0"/>
                  <a:t>184</a:t>
                </a:r>
                <a:r>
                  <a:rPr lang="zh-CN" altLang="zh-CN" dirty="0"/>
                  <a:t>亿元。</a:t>
                </a:r>
                <a:endParaRPr lang="zh-CN" altLang="zh-CN" dirty="0"/>
              </a:p>
              <a:p>
                <a:pPr algn="just">
                  <a:lnSpc>
                    <a:spcPct val="150000"/>
                  </a:lnSpc>
                </a:pPr>
                <a:r>
                  <a:rPr lang="zh-CN" altLang="zh-CN" dirty="0"/>
                  <a:t>海量酒业公司的市场占有率为</a:t>
                </a:r>
                <a:r>
                  <a:rPr lang="en-US" altLang="zh-CN" dirty="0"/>
                  <a:t>:</a:t>
                </a:r>
                <a:endParaRPr lang="zh-CN" altLang="zh-CN" dirty="0"/>
              </a:p>
              <a:p>
                <a:pPr algn="just">
                  <a:lnSpc>
                    <a:spcPct val="150000"/>
                  </a:lnSpc>
                </a:pPr>
                <a:r>
                  <a:rPr lang="zh-CN" altLang="zh-CN" dirty="0"/>
                  <a:t>　　市场占有率</a:t>
                </a:r>
                <a:r>
                  <a:rPr lang="en-US" altLang="zh-CN" dirty="0"/>
                  <a:t>=</a:t>
                </a:r>
                <a14:m>
                  <m:oMath xmlns:m="http://schemas.openxmlformats.org/officeDocument/2006/math">
                    <m:f>
                      <m:fPr>
                        <m:ctrlPr>
                          <a:rPr lang="zh-CN" altLang="zh-CN" i="1">
                            <a:latin typeface="Cambria Math" panose="02040503050406030204" pitchFamily="18" charset="0"/>
                          </a:rPr>
                        </m:ctrlPr>
                      </m:fPr>
                      <m:num>
                        <m:r>
                          <a:rPr lang="en-US" altLang="zh-CN">
                            <a:latin typeface="Cambria Math" panose="02040503050406030204" pitchFamily="18" charset="0"/>
                          </a:rPr>
                          <m:t>184</m:t>
                        </m:r>
                      </m:num>
                      <m:den>
                        <m:r>
                          <a:rPr lang="en-US" altLang="zh-CN">
                            <a:latin typeface="Cambria Math" panose="02040503050406030204" pitchFamily="18" charset="0"/>
                          </a:rPr>
                          <m:t>2</m:t>
                        </m:r>
                        <m:r>
                          <m:rPr>
                            <m:nor/>
                          </m:rPr>
                          <a:rPr lang="en-US" altLang="zh-CN">
                            <a:latin typeface="Cambria Math" panose="02040503050406030204" pitchFamily="18" charset="0"/>
                          </a:rPr>
                          <m:t> </m:t>
                        </m:r>
                        <m:r>
                          <a:rPr lang="en-US" altLang="zh-CN">
                            <a:latin typeface="Cambria Math" panose="02040503050406030204" pitchFamily="18" charset="0"/>
                          </a:rPr>
                          <m:t>700</m:t>
                        </m:r>
                      </m:den>
                    </m:f>
                  </m:oMath>
                </a14:m>
                <a:r>
                  <a:rPr lang="en-US" altLang="zh-CN" dirty="0"/>
                  <a:t>×100%=6.81%</a:t>
                </a:r>
                <a:endParaRPr lang="zh-CN" altLang="zh-CN" dirty="0"/>
              </a:p>
              <a:p>
                <a:pPr algn="just">
                  <a:lnSpc>
                    <a:spcPct val="150000"/>
                  </a:lnSpc>
                </a:pP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6452914" y="2220818"/>
                <a:ext cx="5132445" cy="4364208"/>
              </a:xfrm>
              <a:prstGeom prst="rect">
                <a:avLst/>
              </a:prstGeom>
              <a:blipFill rotWithShape="1">
                <a:blip r:embed="rId1"/>
                <a:stretch>
                  <a:fillRect l="-1" t="-5" r="8" b="2"/>
                </a:stretch>
              </a:blipFill>
            </p:spPr>
            <p:txBody>
              <a:bodyPr/>
              <a:lstStyle/>
              <a:p>
                <a:r>
                  <a:rPr lang="zh-CN" altLang="en-US">
                    <a:noFill/>
                  </a:rPr>
                  <a:t> </a:t>
                </a:r>
              </a:p>
            </p:txBody>
          </p:sp>
        </mc:Fallback>
      </mc:AlternateContent>
      <p:grpSp>
        <p:nvGrpSpPr>
          <p:cNvPr id="25" name="组合 1118"/>
          <p:cNvGrpSpPr/>
          <p:nvPr/>
        </p:nvGrpSpPr>
        <p:grpSpPr bwMode="auto">
          <a:xfrm>
            <a:off x="846650" y="1704535"/>
            <a:ext cx="4559850" cy="4222328"/>
            <a:chOff x="3341685" y="6645929"/>
            <a:chExt cx="1106505" cy="1108107"/>
          </a:xfrm>
        </p:grpSpPr>
        <p:sp>
          <p:nvSpPr>
            <p:cNvPr id="26" name="Oval 38"/>
            <p:cNvSpPr>
              <a:spLocks noChangeArrowheads="1"/>
            </p:cNvSpPr>
            <p:nvPr/>
          </p:nvSpPr>
          <p:spPr bwMode="auto">
            <a:xfrm>
              <a:off x="3341685" y="6645929"/>
              <a:ext cx="1106505"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7" name="Freeform 39"/>
            <p:cNvSpPr/>
            <p:nvPr/>
          </p:nvSpPr>
          <p:spPr bwMode="auto">
            <a:xfrm>
              <a:off x="4166374" y="7249480"/>
              <a:ext cx="253075" cy="289002"/>
            </a:xfrm>
            <a:custGeom>
              <a:avLst/>
              <a:gdLst>
                <a:gd name="T0" fmla="*/ 105763 w 134"/>
                <a:gd name="T1" fmla="*/ 0 h 153"/>
                <a:gd name="T2" fmla="*/ 253075 w 134"/>
                <a:gd name="T3" fmla="*/ 124668 h 153"/>
                <a:gd name="T4" fmla="*/ 230412 w 134"/>
                <a:gd name="T5" fmla="*/ 183223 h 153"/>
                <a:gd name="T6" fmla="*/ 160533 w 134"/>
                <a:gd name="T7" fmla="*/ 289002 h 153"/>
                <a:gd name="T8" fmla="*/ 0 w 134"/>
                <a:gd name="T9" fmla="*/ 154890 h 153"/>
                <a:gd name="T10" fmla="*/ 105763 w 134"/>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153">
                  <a:moveTo>
                    <a:pt x="56" y="0"/>
                  </a:moveTo>
                  <a:cubicBezTo>
                    <a:pt x="134" y="66"/>
                    <a:pt x="134" y="66"/>
                    <a:pt x="134" y="66"/>
                  </a:cubicBezTo>
                  <a:cubicBezTo>
                    <a:pt x="131" y="77"/>
                    <a:pt x="127" y="87"/>
                    <a:pt x="122" y="97"/>
                  </a:cubicBezTo>
                  <a:cubicBezTo>
                    <a:pt x="85" y="153"/>
                    <a:pt x="85" y="153"/>
                    <a:pt x="85" y="153"/>
                  </a:cubicBezTo>
                  <a:cubicBezTo>
                    <a:pt x="0" y="82"/>
                    <a:pt x="0" y="82"/>
                    <a:pt x="0" y="82"/>
                  </a:cubicBezTo>
                  <a:lnTo>
                    <a:pt x="56"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40"/>
            <p:cNvSpPr/>
            <p:nvPr/>
          </p:nvSpPr>
          <p:spPr bwMode="auto">
            <a:xfrm>
              <a:off x="4013891" y="7144098"/>
              <a:ext cx="341691" cy="307364"/>
            </a:xfrm>
            <a:custGeom>
              <a:avLst/>
              <a:gdLst>
                <a:gd name="T0" fmla="*/ 173677 w 181"/>
                <a:gd name="T1" fmla="*/ 7543 h 163"/>
                <a:gd name="T2" fmla="*/ 334140 w 181"/>
                <a:gd name="T3" fmla="*/ 139539 h 163"/>
                <a:gd name="T4" fmla="*/ 201994 w 181"/>
                <a:gd name="T5" fmla="*/ 299821 h 163"/>
                <a:gd name="T6" fmla="*/ 7551 w 181"/>
                <a:gd name="T7" fmla="*/ 145196 h 163"/>
                <a:gd name="T8" fmla="*/ 173677 w 181"/>
                <a:gd name="T9" fmla="*/ 754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163">
                  <a:moveTo>
                    <a:pt x="92" y="4"/>
                  </a:moveTo>
                  <a:cubicBezTo>
                    <a:pt x="135" y="0"/>
                    <a:pt x="173" y="31"/>
                    <a:pt x="177" y="74"/>
                  </a:cubicBezTo>
                  <a:cubicBezTo>
                    <a:pt x="181" y="116"/>
                    <a:pt x="150" y="155"/>
                    <a:pt x="107" y="159"/>
                  </a:cubicBezTo>
                  <a:cubicBezTo>
                    <a:pt x="65" y="163"/>
                    <a:pt x="8" y="120"/>
                    <a:pt x="4" y="77"/>
                  </a:cubicBezTo>
                  <a:cubicBezTo>
                    <a:pt x="0" y="35"/>
                    <a:pt x="49" y="9"/>
                    <a:pt x="92" y="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41"/>
            <p:cNvSpPr/>
            <p:nvPr/>
          </p:nvSpPr>
          <p:spPr bwMode="auto">
            <a:xfrm>
              <a:off x="4062590" y="7040313"/>
              <a:ext cx="257067" cy="237908"/>
            </a:xfrm>
            <a:custGeom>
              <a:avLst/>
              <a:gdLst>
                <a:gd name="T0" fmla="*/ 39694 w 136"/>
                <a:gd name="T1" fmla="*/ 0 h 126"/>
                <a:gd name="T2" fmla="*/ 228714 w 136"/>
                <a:gd name="T3" fmla="*/ 158605 h 126"/>
                <a:gd name="T4" fmla="*/ 243836 w 136"/>
                <a:gd name="T5" fmla="*/ 219026 h 126"/>
                <a:gd name="T6" fmla="*/ 243836 w 136"/>
                <a:gd name="T7" fmla="*/ 219026 h 126"/>
                <a:gd name="T8" fmla="*/ 190910 w 136"/>
                <a:gd name="T9" fmla="*/ 224691 h 126"/>
                <a:gd name="T10" fmla="*/ 43475 w 136"/>
                <a:gd name="T11" fmla="*/ 101961 h 126"/>
                <a:gd name="T12" fmla="*/ 39694 w 136"/>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6">
                  <a:moveTo>
                    <a:pt x="21" y="0"/>
                  </a:moveTo>
                  <a:cubicBezTo>
                    <a:pt x="121" y="84"/>
                    <a:pt x="121" y="84"/>
                    <a:pt x="121" y="84"/>
                  </a:cubicBezTo>
                  <a:cubicBezTo>
                    <a:pt x="129" y="91"/>
                    <a:pt x="136" y="108"/>
                    <a:pt x="129" y="116"/>
                  </a:cubicBezTo>
                  <a:cubicBezTo>
                    <a:pt x="129" y="116"/>
                    <a:pt x="129" y="116"/>
                    <a:pt x="129" y="116"/>
                  </a:cubicBezTo>
                  <a:cubicBezTo>
                    <a:pt x="122" y="125"/>
                    <a:pt x="109" y="126"/>
                    <a:pt x="101" y="119"/>
                  </a:cubicBezTo>
                  <a:cubicBezTo>
                    <a:pt x="23" y="54"/>
                    <a:pt x="23" y="54"/>
                    <a:pt x="23" y="54"/>
                  </a:cubicBezTo>
                  <a:cubicBezTo>
                    <a:pt x="0" y="35"/>
                    <a:pt x="15" y="7"/>
                    <a:pt x="21"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42"/>
            <p:cNvSpPr/>
            <p:nvPr/>
          </p:nvSpPr>
          <p:spPr bwMode="auto">
            <a:xfrm>
              <a:off x="3434293" y="7144098"/>
              <a:ext cx="343288" cy="307364"/>
            </a:xfrm>
            <a:custGeom>
              <a:avLst/>
              <a:gdLst>
                <a:gd name="T0" fmla="*/ 169758 w 182"/>
                <a:gd name="T1" fmla="*/ 7543 h 163"/>
                <a:gd name="T2" fmla="*/ 9431 w 182"/>
                <a:gd name="T3" fmla="*/ 139539 h 163"/>
                <a:gd name="T4" fmla="*/ 139579 w 182"/>
                <a:gd name="T5" fmla="*/ 299821 h 163"/>
                <a:gd name="T6" fmla="*/ 335743 w 182"/>
                <a:gd name="T7" fmla="*/ 145196 h 163"/>
                <a:gd name="T8" fmla="*/ 169758 w 182"/>
                <a:gd name="T9" fmla="*/ 754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63">
                  <a:moveTo>
                    <a:pt x="90" y="4"/>
                  </a:moveTo>
                  <a:cubicBezTo>
                    <a:pt x="47" y="0"/>
                    <a:pt x="9" y="31"/>
                    <a:pt x="5" y="74"/>
                  </a:cubicBezTo>
                  <a:cubicBezTo>
                    <a:pt x="0" y="116"/>
                    <a:pt x="32" y="155"/>
                    <a:pt x="74" y="159"/>
                  </a:cubicBezTo>
                  <a:cubicBezTo>
                    <a:pt x="117" y="163"/>
                    <a:pt x="173" y="120"/>
                    <a:pt x="178" y="77"/>
                  </a:cubicBezTo>
                  <a:cubicBezTo>
                    <a:pt x="182" y="35"/>
                    <a:pt x="133" y="9"/>
                    <a:pt x="90" y="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43"/>
            <p:cNvSpPr/>
            <p:nvPr/>
          </p:nvSpPr>
          <p:spPr bwMode="auto">
            <a:xfrm>
              <a:off x="3471815" y="7040313"/>
              <a:ext cx="254672" cy="237908"/>
            </a:xfrm>
            <a:custGeom>
              <a:avLst/>
              <a:gdLst>
                <a:gd name="T0" fmla="*/ 215056 w 135"/>
                <a:gd name="T1" fmla="*/ 0 h 126"/>
                <a:gd name="T2" fmla="*/ 28297 w 135"/>
                <a:gd name="T3" fmla="*/ 158605 h 126"/>
                <a:gd name="T4" fmla="*/ 13205 w 135"/>
                <a:gd name="T5" fmla="*/ 219026 h 126"/>
                <a:gd name="T6" fmla="*/ 13205 w 135"/>
                <a:gd name="T7" fmla="*/ 219026 h 126"/>
                <a:gd name="T8" fmla="*/ 66026 w 135"/>
                <a:gd name="T9" fmla="*/ 224691 h 126"/>
                <a:gd name="T10" fmla="*/ 213170 w 135"/>
                <a:gd name="T11" fmla="*/ 101961 h 126"/>
                <a:gd name="T12" fmla="*/ 215056 w 135"/>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6">
                  <a:moveTo>
                    <a:pt x="114" y="0"/>
                  </a:moveTo>
                  <a:cubicBezTo>
                    <a:pt x="15" y="84"/>
                    <a:pt x="15" y="84"/>
                    <a:pt x="15" y="84"/>
                  </a:cubicBezTo>
                  <a:cubicBezTo>
                    <a:pt x="7" y="91"/>
                    <a:pt x="0" y="108"/>
                    <a:pt x="7" y="116"/>
                  </a:cubicBezTo>
                  <a:cubicBezTo>
                    <a:pt x="7" y="116"/>
                    <a:pt x="7" y="116"/>
                    <a:pt x="7" y="116"/>
                  </a:cubicBezTo>
                  <a:cubicBezTo>
                    <a:pt x="14" y="125"/>
                    <a:pt x="26" y="126"/>
                    <a:pt x="35" y="119"/>
                  </a:cubicBezTo>
                  <a:cubicBezTo>
                    <a:pt x="113" y="54"/>
                    <a:pt x="113" y="54"/>
                    <a:pt x="113" y="54"/>
                  </a:cubicBezTo>
                  <a:cubicBezTo>
                    <a:pt x="135" y="35"/>
                    <a:pt x="121" y="7"/>
                    <a:pt x="114"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44"/>
            <p:cNvSpPr/>
            <p:nvPr/>
          </p:nvSpPr>
          <p:spPr bwMode="auto">
            <a:xfrm>
              <a:off x="3369627" y="7249480"/>
              <a:ext cx="255470" cy="289002"/>
            </a:xfrm>
            <a:custGeom>
              <a:avLst/>
              <a:gdLst>
                <a:gd name="T0" fmla="*/ 147605 w 135"/>
                <a:gd name="T1" fmla="*/ 0 h 153"/>
                <a:gd name="T2" fmla="*/ 0 w 135"/>
                <a:gd name="T3" fmla="*/ 124668 h 153"/>
                <a:gd name="T4" fmla="*/ 20816 w 135"/>
                <a:gd name="T5" fmla="*/ 177557 h 153"/>
                <a:gd name="T6" fmla="*/ 94619 w 135"/>
                <a:gd name="T7" fmla="*/ 289002 h 153"/>
                <a:gd name="T8" fmla="*/ 255470 w 135"/>
                <a:gd name="T9" fmla="*/ 154890 h 153"/>
                <a:gd name="T10" fmla="*/ 147605 w 13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153">
                  <a:moveTo>
                    <a:pt x="78" y="0"/>
                  </a:moveTo>
                  <a:cubicBezTo>
                    <a:pt x="0" y="66"/>
                    <a:pt x="0" y="66"/>
                    <a:pt x="0" y="66"/>
                  </a:cubicBezTo>
                  <a:cubicBezTo>
                    <a:pt x="3" y="76"/>
                    <a:pt x="7" y="85"/>
                    <a:pt x="11" y="94"/>
                  </a:cubicBezTo>
                  <a:cubicBezTo>
                    <a:pt x="50" y="153"/>
                    <a:pt x="50" y="153"/>
                    <a:pt x="50" y="153"/>
                  </a:cubicBezTo>
                  <a:cubicBezTo>
                    <a:pt x="135" y="82"/>
                    <a:pt x="135" y="82"/>
                    <a:pt x="135" y="82"/>
                  </a:cubicBezTo>
                  <a:lnTo>
                    <a:pt x="78"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45"/>
            <p:cNvSpPr/>
            <p:nvPr/>
          </p:nvSpPr>
          <p:spPr bwMode="auto">
            <a:xfrm>
              <a:off x="3364038" y="7340492"/>
              <a:ext cx="160467" cy="211562"/>
            </a:xfrm>
            <a:custGeom>
              <a:avLst/>
              <a:gdLst>
                <a:gd name="T0" fmla="*/ 20766 w 85"/>
                <a:gd name="T1" fmla="*/ 0 h 112"/>
                <a:gd name="T2" fmla="*/ 0 w 85"/>
                <a:gd name="T3" fmla="*/ 17001 h 112"/>
                <a:gd name="T4" fmla="*/ 103832 w 85"/>
                <a:gd name="T5" fmla="*/ 211562 h 112"/>
                <a:gd name="T6" fmla="*/ 160467 w 85"/>
                <a:gd name="T7" fmla="*/ 164338 h 112"/>
                <a:gd name="T8" fmla="*/ 20766 w 85"/>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12">
                  <a:moveTo>
                    <a:pt x="11" y="0"/>
                  </a:moveTo>
                  <a:cubicBezTo>
                    <a:pt x="0" y="9"/>
                    <a:pt x="0" y="9"/>
                    <a:pt x="0" y="9"/>
                  </a:cubicBezTo>
                  <a:cubicBezTo>
                    <a:pt x="11" y="48"/>
                    <a:pt x="30" y="82"/>
                    <a:pt x="55" y="112"/>
                  </a:cubicBezTo>
                  <a:cubicBezTo>
                    <a:pt x="85" y="87"/>
                    <a:pt x="85" y="87"/>
                    <a:pt x="85" y="87"/>
                  </a:cubicBezTo>
                  <a:lnTo>
                    <a:pt x="11"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46"/>
            <p:cNvSpPr/>
            <p:nvPr/>
          </p:nvSpPr>
          <p:spPr bwMode="auto">
            <a:xfrm>
              <a:off x="3455050" y="7196789"/>
              <a:ext cx="173241" cy="179628"/>
            </a:xfrm>
            <a:custGeom>
              <a:avLst/>
              <a:gdLst>
                <a:gd name="T0" fmla="*/ 54609 w 92"/>
                <a:gd name="T1" fmla="*/ 5672 h 95"/>
                <a:gd name="T2" fmla="*/ 16947 w 92"/>
                <a:gd name="T3" fmla="*/ 100214 h 95"/>
                <a:gd name="T4" fmla="*/ 116749 w 92"/>
                <a:gd name="T5" fmla="*/ 173956 h 95"/>
                <a:gd name="T6" fmla="*/ 154410 w 92"/>
                <a:gd name="T7" fmla="*/ 81305 h 95"/>
                <a:gd name="T8" fmla="*/ 54609 w 92"/>
                <a:gd name="T9" fmla="*/ 5672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29" y="3"/>
                  </a:moveTo>
                  <a:cubicBezTo>
                    <a:pt x="9" y="6"/>
                    <a:pt x="0" y="28"/>
                    <a:pt x="9" y="53"/>
                  </a:cubicBezTo>
                  <a:cubicBezTo>
                    <a:pt x="18" y="78"/>
                    <a:pt x="42" y="95"/>
                    <a:pt x="62" y="92"/>
                  </a:cubicBezTo>
                  <a:cubicBezTo>
                    <a:pt x="82" y="89"/>
                    <a:pt x="92" y="67"/>
                    <a:pt x="82" y="43"/>
                  </a:cubicBezTo>
                  <a:cubicBezTo>
                    <a:pt x="73" y="18"/>
                    <a:pt x="50" y="0"/>
                    <a:pt x="29" y="3"/>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47"/>
            <p:cNvSpPr/>
            <p:nvPr/>
          </p:nvSpPr>
          <p:spPr bwMode="auto">
            <a:xfrm>
              <a:off x="3439881" y="7211958"/>
              <a:ext cx="173241" cy="179628"/>
            </a:xfrm>
            <a:custGeom>
              <a:avLst/>
              <a:gdLst>
                <a:gd name="T0" fmla="*/ 58375 w 92"/>
                <a:gd name="T1" fmla="*/ 9454 h 95"/>
                <a:gd name="T2" fmla="*/ 16947 w 92"/>
                <a:gd name="T3" fmla="*/ 105886 h 95"/>
                <a:gd name="T4" fmla="*/ 116749 w 92"/>
                <a:gd name="T5" fmla="*/ 170174 h 95"/>
                <a:gd name="T6" fmla="*/ 158177 w 92"/>
                <a:gd name="T7" fmla="*/ 73742 h 95"/>
                <a:gd name="T8" fmla="*/ 58375 w 92"/>
                <a:gd name="T9" fmla="*/ 9454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31" y="5"/>
                  </a:moveTo>
                  <a:cubicBezTo>
                    <a:pt x="10" y="10"/>
                    <a:pt x="0" y="33"/>
                    <a:pt x="9" y="56"/>
                  </a:cubicBezTo>
                  <a:cubicBezTo>
                    <a:pt x="17" y="80"/>
                    <a:pt x="41" y="95"/>
                    <a:pt x="62" y="90"/>
                  </a:cubicBezTo>
                  <a:cubicBezTo>
                    <a:pt x="83" y="86"/>
                    <a:pt x="92" y="63"/>
                    <a:pt x="84" y="39"/>
                  </a:cubicBezTo>
                  <a:cubicBezTo>
                    <a:pt x="75" y="15"/>
                    <a:pt x="52" y="0"/>
                    <a:pt x="31" y="5"/>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Rectangle 48"/>
            <p:cNvSpPr>
              <a:spLocks noChangeArrowheads="1"/>
            </p:cNvSpPr>
            <p:nvPr/>
          </p:nvSpPr>
          <p:spPr bwMode="auto">
            <a:xfrm>
              <a:off x="3617113" y="6815977"/>
              <a:ext cx="554849" cy="784776"/>
            </a:xfrm>
            <a:prstGeom prst="rect">
              <a:avLst/>
            </a:prstGeom>
            <a:solidFill>
              <a:srgbClr val="FFC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7" name="Rectangle 49"/>
            <p:cNvSpPr>
              <a:spLocks noChangeArrowheads="1"/>
            </p:cNvSpPr>
            <p:nvPr/>
          </p:nvSpPr>
          <p:spPr bwMode="auto">
            <a:xfrm>
              <a:off x="3760815" y="6934931"/>
              <a:ext cx="268244"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8" name="Rectangle 50"/>
            <p:cNvSpPr>
              <a:spLocks noChangeArrowheads="1"/>
            </p:cNvSpPr>
            <p:nvPr/>
          </p:nvSpPr>
          <p:spPr bwMode="auto">
            <a:xfrm>
              <a:off x="3668207" y="6990815"/>
              <a:ext cx="453460" cy="27144"/>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9" name="Rectangle 51"/>
            <p:cNvSpPr>
              <a:spLocks noChangeArrowheads="1"/>
            </p:cNvSpPr>
            <p:nvPr/>
          </p:nvSpPr>
          <p:spPr bwMode="auto">
            <a:xfrm>
              <a:off x="3668207" y="7036321"/>
              <a:ext cx="45346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0" name="Rectangle 52"/>
            <p:cNvSpPr>
              <a:spLocks noChangeArrowheads="1"/>
            </p:cNvSpPr>
            <p:nvPr/>
          </p:nvSpPr>
          <p:spPr bwMode="auto">
            <a:xfrm>
              <a:off x="3668207" y="7081827"/>
              <a:ext cx="45346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1" name="Rectangle 53"/>
            <p:cNvSpPr>
              <a:spLocks noChangeArrowheads="1"/>
            </p:cNvSpPr>
            <p:nvPr/>
          </p:nvSpPr>
          <p:spPr bwMode="auto">
            <a:xfrm>
              <a:off x="3668207" y="7128929"/>
              <a:ext cx="22673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2" name="Oval 54"/>
            <p:cNvSpPr>
              <a:spLocks noChangeArrowheads="1"/>
            </p:cNvSpPr>
            <p:nvPr/>
          </p:nvSpPr>
          <p:spPr bwMode="auto">
            <a:xfrm>
              <a:off x="3990739" y="7261455"/>
              <a:ext cx="130928" cy="130131"/>
            </a:xfrm>
            <a:prstGeom prst="ellipse">
              <a:avLst/>
            </a:pr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3" name="Freeform 55"/>
            <p:cNvSpPr/>
            <p:nvPr/>
          </p:nvSpPr>
          <p:spPr bwMode="auto">
            <a:xfrm>
              <a:off x="3998722" y="7325323"/>
              <a:ext cx="58279" cy="55086"/>
            </a:xfrm>
            <a:custGeom>
              <a:avLst/>
              <a:gdLst>
                <a:gd name="T0" fmla="*/ 22560 w 31"/>
                <a:gd name="T1" fmla="*/ 55086 h 29"/>
                <a:gd name="T2" fmla="*/ 0 w 31"/>
                <a:gd name="T3" fmla="*/ 30392 h 29"/>
                <a:gd name="T4" fmla="*/ 58279 w 31"/>
                <a:gd name="T5" fmla="*/ 0 h 29"/>
                <a:gd name="T6" fmla="*/ 22560 w 31"/>
                <a:gd name="T7" fmla="*/ 5508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9">
                  <a:moveTo>
                    <a:pt x="12" y="29"/>
                  </a:moveTo>
                  <a:cubicBezTo>
                    <a:pt x="7" y="26"/>
                    <a:pt x="3" y="21"/>
                    <a:pt x="0" y="16"/>
                  </a:cubicBezTo>
                  <a:cubicBezTo>
                    <a:pt x="31" y="0"/>
                    <a:pt x="31" y="0"/>
                    <a:pt x="31" y="0"/>
                  </a:cubicBezTo>
                  <a:lnTo>
                    <a:pt x="12" y="29"/>
                  </a:ln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56"/>
            <p:cNvSpPr/>
            <p:nvPr/>
          </p:nvSpPr>
          <p:spPr bwMode="auto">
            <a:xfrm>
              <a:off x="3990739" y="7274229"/>
              <a:ext cx="66263" cy="81432"/>
            </a:xfrm>
            <a:custGeom>
              <a:avLst/>
              <a:gdLst>
                <a:gd name="T0" fmla="*/ 7573 w 35"/>
                <a:gd name="T1" fmla="*/ 81432 h 43"/>
                <a:gd name="T2" fmla="*/ 0 w 35"/>
                <a:gd name="T3" fmla="*/ 51132 h 43"/>
                <a:gd name="T4" fmla="*/ 26505 w 35"/>
                <a:gd name="T5" fmla="*/ 0 h 43"/>
                <a:gd name="T6" fmla="*/ 66263 w 35"/>
                <a:gd name="T7" fmla="*/ 51132 h 43"/>
                <a:gd name="T8" fmla="*/ 7573 w 35"/>
                <a:gd name="T9" fmla="*/ 8143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3">
                  <a:moveTo>
                    <a:pt x="4" y="43"/>
                  </a:moveTo>
                  <a:cubicBezTo>
                    <a:pt x="2" y="38"/>
                    <a:pt x="0" y="33"/>
                    <a:pt x="0" y="27"/>
                  </a:cubicBezTo>
                  <a:cubicBezTo>
                    <a:pt x="0" y="16"/>
                    <a:pt x="6" y="7"/>
                    <a:pt x="14" y="0"/>
                  </a:cubicBezTo>
                  <a:cubicBezTo>
                    <a:pt x="35" y="27"/>
                    <a:pt x="35" y="27"/>
                    <a:pt x="35" y="27"/>
                  </a:cubicBezTo>
                  <a:lnTo>
                    <a:pt x="4" y="43"/>
                  </a:ln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57"/>
            <p:cNvSpPr/>
            <p:nvPr/>
          </p:nvSpPr>
          <p:spPr bwMode="auto">
            <a:xfrm>
              <a:off x="4017882" y="7261455"/>
              <a:ext cx="39119" cy="63868"/>
            </a:xfrm>
            <a:custGeom>
              <a:avLst/>
              <a:gdLst>
                <a:gd name="T0" fmla="*/ 0 w 21"/>
                <a:gd name="T1" fmla="*/ 13149 h 34"/>
                <a:gd name="T2" fmla="*/ 39119 w 21"/>
                <a:gd name="T3" fmla="*/ 0 h 34"/>
                <a:gd name="T4" fmla="*/ 39119 w 21"/>
                <a:gd name="T5" fmla="*/ 63868 h 34"/>
                <a:gd name="T6" fmla="*/ 0 w 21"/>
                <a:gd name="T7" fmla="*/ 131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4">
                  <a:moveTo>
                    <a:pt x="0" y="7"/>
                  </a:moveTo>
                  <a:cubicBezTo>
                    <a:pt x="5" y="3"/>
                    <a:pt x="13" y="0"/>
                    <a:pt x="21" y="0"/>
                  </a:cubicBezTo>
                  <a:cubicBezTo>
                    <a:pt x="21" y="34"/>
                    <a:pt x="21" y="34"/>
                    <a:pt x="21" y="34"/>
                  </a:cubicBezTo>
                  <a:lnTo>
                    <a:pt x="0" y="7"/>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58"/>
            <p:cNvSpPr/>
            <p:nvPr/>
          </p:nvSpPr>
          <p:spPr bwMode="auto">
            <a:xfrm>
              <a:off x="4057001" y="7261455"/>
              <a:ext cx="45506" cy="63868"/>
            </a:xfrm>
            <a:custGeom>
              <a:avLst/>
              <a:gdLst>
                <a:gd name="T0" fmla="*/ 0 w 24"/>
                <a:gd name="T1" fmla="*/ 0 h 34"/>
                <a:gd name="T2" fmla="*/ 0 w 24"/>
                <a:gd name="T3" fmla="*/ 63868 h 34"/>
                <a:gd name="T4" fmla="*/ 45506 w 24"/>
                <a:gd name="T5" fmla="*/ 18785 h 34"/>
                <a:gd name="T6" fmla="*/ 0 w 24"/>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4">
                  <a:moveTo>
                    <a:pt x="0" y="0"/>
                  </a:moveTo>
                  <a:cubicBezTo>
                    <a:pt x="0" y="34"/>
                    <a:pt x="0" y="34"/>
                    <a:pt x="0" y="34"/>
                  </a:cubicBezTo>
                  <a:cubicBezTo>
                    <a:pt x="24" y="10"/>
                    <a:pt x="24" y="10"/>
                    <a:pt x="24" y="10"/>
                  </a:cubicBezTo>
                  <a:cubicBezTo>
                    <a:pt x="18" y="4"/>
                    <a:pt x="9" y="0"/>
                    <a:pt x="0" y="0"/>
                  </a:cubicBez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Rectangle 59"/>
            <p:cNvSpPr>
              <a:spLocks noChangeArrowheads="1"/>
            </p:cNvSpPr>
            <p:nvPr/>
          </p:nvSpPr>
          <p:spPr bwMode="auto">
            <a:xfrm>
              <a:off x="3677788" y="7437092"/>
              <a:ext cx="239503" cy="11177"/>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8" name="Rectangle 60"/>
            <p:cNvSpPr>
              <a:spLocks noChangeArrowheads="1"/>
            </p:cNvSpPr>
            <p:nvPr/>
          </p:nvSpPr>
          <p:spPr bwMode="auto">
            <a:xfrm>
              <a:off x="3677788" y="7228723"/>
              <a:ext cx="52691" cy="208369"/>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 name="Rectangle 61"/>
            <p:cNvSpPr>
              <a:spLocks noChangeArrowheads="1"/>
            </p:cNvSpPr>
            <p:nvPr/>
          </p:nvSpPr>
          <p:spPr bwMode="auto">
            <a:xfrm>
              <a:off x="3740058" y="7338895"/>
              <a:ext cx="52691" cy="9819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0" name="Rectangle 62"/>
            <p:cNvSpPr>
              <a:spLocks noChangeArrowheads="1"/>
            </p:cNvSpPr>
            <p:nvPr/>
          </p:nvSpPr>
          <p:spPr bwMode="auto">
            <a:xfrm>
              <a:off x="3800733" y="7293389"/>
              <a:ext cx="54287" cy="143703"/>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1" name="Rectangle 63"/>
            <p:cNvSpPr>
              <a:spLocks noChangeArrowheads="1"/>
            </p:cNvSpPr>
            <p:nvPr/>
          </p:nvSpPr>
          <p:spPr bwMode="auto">
            <a:xfrm>
              <a:off x="3863003" y="7334903"/>
              <a:ext cx="54287" cy="102189"/>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2" name="Rectangle 64"/>
            <p:cNvSpPr>
              <a:spLocks noChangeArrowheads="1"/>
            </p:cNvSpPr>
            <p:nvPr/>
          </p:nvSpPr>
          <p:spPr bwMode="auto">
            <a:xfrm>
              <a:off x="3994730" y="7437092"/>
              <a:ext cx="26345" cy="11177"/>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3" name="Rectangle 65"/>
            <p:cNvSpPr>
              <a:spLocks noChangeArrowheads="1"/>
            </p:cNvSpPr>
            <p:nvPr/>
          </p:nvSpPr>
          <p:spPr bwMode="auto">
            <a:xfrm>
              <a:off x="4034647" y="7437092"/>
              <a:ext cx="80633" cy="11177"/>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4" name="Freeform 66"/>
            <p:cNvSpPr/>
            <p:nvPr/>
          </p:nvSpPr>
          <p:spPr bwMode="auto">
            <a:xfrm>
              <a:off x="4266966" y="7340492"/>
              <a:ext cx="158072" cy="211562"/>
            </a:xfrm>
            <a:custGeom>
              <a:avLst/>
              <a:gdLst>
                <a:gd name="T0" fmla="*/ 137372 w 84"/>
                <a:gd name="T1" fmla="*/ 0 h 112"/>
                <a:gd name="T2" fmla="*/ 158072 w 84"/>
                <a:gd name="T3" fmla="*/ 17001 h 112"/>
                <a:gd name="T4" fmla="*/ 54572 w 84"/>
                <a:gd name="T5" fmla="*/ 211562 h 112"/>
                <a:gd name="T6" fmla="*/ 0 w 84"/>
                <a:gd name="T7" fmla="*/ 164338 h 112"/>
                <a:gd name="T8" fmla="*/ 137372 w 84"/>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12">
                  <a:moveTo>
                    <a:pt x="73" y="0"/>
                  </a:moveTo>
                  <a:cubicBezTo>
                    <a:pt x="84" y="9"/>
                    <a:pt x="84" y="9"/>
                    <a:pt x="84" y="9"/>
                  </a:cubicBezTo>
                  <a:cubicBezTo>
                    <a:pt x="73" y="47"/>
                    <a:pt x="54" y="82"/>
                    <a:pt x="29" y="112"/>
                  </a:cubicBezTo>
                  <a:cubicBezTo>
                    <a:pt x="0" y="87"/>
                    <a:pt x="0" y="87"/>
                    <a:pt x="0" y="87"/>
                  </a:cubicBezTo>
                  <a:lnTo>
                    <a:pt x="73"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67"/>
            <p:cNvSpPr/>
            <p:nvPr/>
          </p:nvSpPr>
          <p:spPr bwMode="auto">
            <a:xfrm>
              <a:off x="4163181" y="7196789"/>
              <a:ext cx="173241" cy="179628"/>
            </a:xfrm>
            <a:custGeom>
              <a:avLst/>
              <a:gdLst>
                <a:gd name="T0" fmla="*/ 116749 w 92"/>
                <a:gd name="T1" fmla="*/ 5672 h 95"/>
                <a:gd name="T2" fmla="*/ 156294 w 92"/>
                <a:gd name="T3" fmla="*/ 100214 h 95"/>
                <a:gd name="T4" fmla="*/ 56492 w 92"/>
                <a:gd name="T5" fmla="*/ 173956 h 95"/>
                <a:gd name="T6" fmla="*/ 16947 w 92"/>
                <a:gd name="T7" fmla="*/ 81305 h 95"/>
                <a:gd name="T8" fmla="*/ 116749 w 92"/>
                <a:gd name="T9" fmla="*/ 5672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62" y="3"/>
                  </a:moveTo>
                  <a:cubicBezTo>
                    <a:pt x="83" y="6"/>
                    <a:pt x="92" y="28"/>
                    <a:pt x="83" y="53"/>
                  </a:cubicBezTo>
                  <a:cubicBezTo>
                    <a:pt x="74" y="78"/>
                    <a:pt x="50" y="95"/>
                    <a:pt x="30" y="92"/>
                  </a:cubicBezTo>
                  <a:cubicBezTo>
                    <a:pt x="9" y="89"/>
                    <a:pt x="0" y="67"/>
                    <a:pt x="9" y="43"/>
                  </a:cubicBezTo>
                  <a:cubicBezTo>
                    <a:pt x="18" y="18"/>
                    <a:pt x="42" y="0"/>
                    <a:pt x="62" y="3"/>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68"/>
            <p:cNvSpPr/>
            <p:nvPr/>
          </p:nvSpPr>
          <p:spPr bwMode="auto">
            <a:xfrm>
              <a:off x="4076161" y="7034724"/>
              <a:ext cx="254672" cy="235513"/>
            </a:xfrm>
            <a:custGeom>
              <a:avLst/>
              <a:gdLst>
                <a:gd name="T0" fmla="*/ 39616 w 135"/>
                <a:gd name="T1" fmla="*/ 0 h 125"/>
                <a:gd name="T2" fmla="*/ 226375 w 135"/>
                <a:gd name="T3" fmla="*/ 156381 h 125"/>
                <a:gd name="T4" fmla="*/ 241467 w 135"/>
                <a:gd name="T5" fmla="*/ 218556 h 125"/>
                <a:gd name="T6" fmla="*/ 241467 w 135"/>
                <a:gd name="T7" fmla="*/ 218556 h 125"/>
                <a:gd name="T8" fmla="*/ 188646 w 135"/>
                <a:gd name="T9" fmla="*/ 222324 h 125"/>
                <a:gd name="T10" fmla="*/ 41502 w 135"/>
                <a:gd name="T11" fmla="*/ 99858 h 125"/>
                <a:gd name="T12" fmla="*/ 39616 w 13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5">
                  <a:moveTo>
                    <a:pt x="21" y="0"/>
                  </a:moveTo>
                  <a:cubicBezTo>
                    <a:pt x="120" y="83"/>
                    <a:pt x="120" y="83"/>
                    <a:pt x="120" y="83"/>
                  </a:cubicBezTo>
                  <a:cubicBezTo>
                    <a:pt x="128" y="90"/>
                    <a:pt x="135" y="107"/>
                    <a:pt x="128" y="116"/>
                  </a:cubicBezTo>
                  <a:cubicBezTo>
                    <a:pt x="128" y="116"/>
                    <a:pt x="128" y="116"/>
                    <a:pt x="128" y="116"/>
                  </a:cubicBezTo>
                  <a:cubicBezTo>
                    <a:pt x="121" y="124"/>
                    <a:pt x="109" y="125"/>
                    <a:pt x="100" y="118"/>
                  </a:cubicBezTo>
                  <a:cubicBezTo>
                    <a:pt x="22" y="53"/>
                    <a:pt x="22" y="53"/>
                    <a:pt x="22" y="53"/>
                  </a:cubicBezTo>
                  <a:cubicBezTo>
                    <a:pt x="0" y="34"/>
                    <a:pt x="14" y="6"/>
                    <a:pt x="21" y="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69"/>
            <p:cNvSpPr/>
            <p:nvPr/>
          </p:nvSpPr>
          <p:spPr bwMode="auto">
            <a:xfrm>
              <a:off x="4175954" y="7211958"/>
              <a:ext cx="175636" cy="179628"/>
            </a:xfrm>
            <a:custGeom>
              <a:avLst/>
              <a:gdLst>
                <a:gd name="T0" fmla="*/ 118979 w 93"/>
                <a:gd name="T1" fmla="*/ 9454 h 95"/>
                <a:gd name="T2" fmla="*/ 160528 w 93"/>
                <a:gd name="T3" fmla="*/ 105886 h 95"/>
                <a:gd name="T4" fmla="*/ 58545 w 93"/>
                <a:gd name="T5" fmla="*/ 170174 h 95"/>
                <a:gd name="T6" fmla="*/ 16997 w 93"/>
                <a:gd name="T7" fmla="*/ 73742 h 95"/>
                <a:gd name="T8" fmla="*/ 118979 w 93"/>
                <a:gd name="T9" fmla="*/ 9454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5">
                  <a:moveTo>
                    <a:pt x="63" y="5"/>
                  </a:moveTo>
                  <a:cubicBezTo>
                    <a:pt x="84" y="10"/>
                    <a:pt x="93" y="33"/>
                    <a:pt x="85" y="56"/>
                  </a:cubicBezTo>
                  <a:cubicBezTo>
                    <a:pt x="76" y="80"/>
                    <a:pt x="52" y="95"/>
                    <a:pt x="31" y="90"/>
                  </a:cubicBezTo>
                  <a:cubicBezTo>
                    <a:pt x="10" y="86"/>
                    <a:pt x="0" y="63"/>
                    <a:pt x="9" y="39"/>
                  </a:cubicBezTo>
                  <a:cubicBezTo>
                    <a:pt x="18" y="15"/>
                    <a:pt x="42" y="0"/>
                    <a:pt x="63" y="5"/>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70"/>
            <p:cNvSpPr/>
            <p:nvPr/>
          </p:nvSpPr>
          <p:spPr bwMode="auto">
            <a:xfrm>
              <a:off x="3460638" y="7034724"/>
              <a:ext cx="254672" cy="235513"/>
            </a:xfrm>
            <a:custGeom>
              <a:avLst/>
              <a:gdLst>
                <a:gd name="T0" fmla="*/ 215056 w 135"/>
                <a:gd name="T1" fmla="*/ 0 h 125"/>
                <a:gd name="T2" fmla="*/ 28297 w 135"/>
                <a:gd name="T3" fmla="*/ 156381 h 125"/>
                <a:gd name="T4" fmla="*/ 13205 w 135"/>
                <a:gd name="T5" fmla="*/ 218556 h 125"/>
                <a:gd name="T6" fmla="*/ 13205 w 135"/>
                <a:gd name="T7" fmla="*/ 218556 h 125"/>
                <a:gd name="T8" fmla="*/ 64140 w 135"/>
                <a:gd name="T9" fmla="*/ 222324 h 125"/>
                <a:gd name="T10" fmla="*/ 211283 w 135"/>
                <a:gd name="T11" fmla="*/ 99858 h 125"/>
                <a:gd name="T12" fmla="*/ 215056 w 13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5">
                  <a:moveTo>
                    <a:pt x="114" y="0"/>
                  </a:moveTo>
                  <a:cubicBezTo>
                    <a:pt x="15" y="83"/>
                    <a:pt x="15" y="83"/>
                    <a:pt x="15" y="83"/>
                  </a:cubicBezTo>
                  <a:cubicBezTo>
                    <a:pt x="6" y="90"/>
                    <a:pt x="0" y="107"/>
                    <a:pt x="7" y="116"/>
                  </a:cubicBezTo>
                  <a:cubicBezTo>
                    <a:pt x="7" y="116"/>
                    <a:pt x="7" y="116"/>
                    <a:pt x="7" y="116"/>
                  </a:cubicBezTo>
                  <a:cubicBezTo>
                    <a:pt x="14" y="124"/>
                    <a:pt x="26" y="125"/>
                    <a:pt x="34" y="118"/>
                  </a:cubicBezTo>
                  <a:cubicBezTo>
                    <a:pt x="112" y="53"/>
                    <a:pt x="112" y="53"/>
                    <a:pt x="112" y="53"/>
                  </a:cubicBezTo>
                  <a:cubicBezTo>
                    <a:pt x="135" y="34"/>
                    <a:pt x="120" y="6"/>
                    <a:pt x="114" y="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1198880"/>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八、反映上市公司发展能力的特殊指标</a:t>
            </a:r>
            <a:endParaRPr lang="zh-CN" altLang="zh-CN" sz="2400" b="1" dirty="0">
              <a:solidFill>
                <a:schemeClr val="accent1"/>
              </a:solidFill>
              <a:latin typeface="微软雅黑" panose="020B0503020204020204" pitchFamily="34" charset="-122"/>
              <a:ea typeface="微软雅黑" panose="020B0503020204020204" pitchFamily="34" charset="-122"/>
            </a:endParaRPr>
          </a:p>
          <a:p>
            <a:endParaRPr lang="zh-CN" altLang="zh-CN" sz="2400" b="1" dirty="0">
              <a:solidFill>
                <a:schemeClr val="accent1"/>
              </a:solidFill>
              <a:latin typeface="微软雅黑" panose="020B0503020204020204" pitchFamily="34" charset="-122"/>
              <a:ea typeface="微软雅黑" panose="020B0503020204020204" pitchFamily="34" charset="-122"/>
            </a:endParaRPr>
          </a:p>
          <a:p>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989998"/>
                <a:ext cx="8430266" cy="3396507"/>
              </a:xfrm>
              <a:prstGeom prst="rect">
                <a:avLst/>
              </a:prstGeom>
            </p:spPr>
            <p:txBody>
              <a:bodyPr wrap="square">
                <a:spAutoFit/>
              </a:bodyPr>
              <a:lstStyle/>
              <a:p>
                <a:r>
                  <a:rPr lang="zh-CN" altLang="zh-CN" dirty="0"/>
                  <a:t>股利增长率与企业价值</a:t>
                </a:r>
                <a:r>
                  <a:rPr lang="en-US" altLang="zh-CN" dirty="0"/>
                  <a:t>(</a:t>
                </a:r>
                <a:r>
                  <a:rPr lang="zh-CN" altLang="zh-CN" dirty="0"/>
                  <a:t>股票价值</a:t>
                </a:r>
                <a:r>
                  <a:rPr lang="en-US" altLang="zh-CN" dirty="0"/>
                  <a:t>)</a:t>
                </a:r>
                <a:r>
                  <a:rPr lang="zh-CN" altLang="zh-CN" dirty="0"/>
                  <a:t>有很密切的关系。股票价值等于下一年的预期股利除以要求的股票收益率和预期股利增长率的差额所得的商</a:t>
                </a:r>
                <a:r>
                  <a:rPr lang="en-US" altLang="zh-CN" dirty="0"/>
                  <a:t>,</a:t>
                </a:r>
                <a:r>
                  <a:rPr lang="zh-CN" altLang="zh-CN" dirty="0"/>
                  <a:t>即</a:t>
                </a:r>
                <a:endParaRPr lang="zh-CN" altLang="zh-CN" dirty="0"/>
              </a:p>
              <a:p>
                <a:r>
                  <a:rPr lang="zh-CN" altLang="zh-CN" dirty="0"/>
                  <a:t>　　股票价值</a:t>
                </a:r>
                <a:r>
                  <a:rPr lang="en-US" altLang="zh-CN" dirty="0"/>
                  <a:t>=</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𝐷𝑃𝑆</m:t>
                        </m:r>
                      </m:num>
                      <m:den>
                        <m:r>
                          <a:rPr lang="en-US" altLang="zh-CN" i="1">
                            <a:latin typeface="Cambria Math" panose="02040503050406030204" pitchFamily="18" charset="0"/>
                          </a:rPr>
                          <m:t>𝑟</m:t>
                        </m:r>
                        <m:r>
                          <m:rPr>
                            <m:nor/>
                          </m:rPr>
                          <a:rPr lang="en-US" altLang="zh-CN" i="1">
                            <a:latin typeface="Cambria Math" panose="02040503050406030204" pitchFamily="18" charset="0"/>
                          </a:rPr>
                          <m:t>−</m:t>
                        </m:r>
                        <m:r>
                          <a:rPr lang="en-US" altLang="zh-CN" i="1">
                            <a:latin typeface="Cambria Math" panose="02040503050406030204" pitchFamily="18" charset="0"/>
                          </a:rPr>
                          <m:t>𝑔</m:t>
                        </m:r>
                      </m:den>
                    </m:f>
                  </m:oMath>
                </a14:m>
                <a:endParaRPr lang="zh-CN" altLang="zh-CN" dirty="0"/>
              </a:p>
              <a:p>
                <a:r>
                  <a:rPr lang="zh-CN" altLang="zh-CN" dirty="0"/>
                  <a:t>其中</a:t>
                </a:r>
                <a:r>
                  <a:rPr lang="en-US" altLang="zh-CN" dirty="0"/>
                  <a:t>,</a:t>
                </a:r>
                <a:r>
                  <a:rPr lang="en-US" altLang="zh-CN" i="1" dirty="0"/>
                  <a:t>DPS</a:t>
                </a:r>
                <a:r>
                  <a:rPr lang="zh-CN" altLang="zh-CN" dirty="0"/>
                  <a:t>表示下一年的预期股利</a:t>
                </a:r>
                <a:r>
                  <a:rPr lang="en-US" altLang="zh-CN" dirty="0"/>
                  <a:t>,</a:t>
                </a:r>
                <a:r>
                  <a:rPr lang="en-US" altLang="zh-CN" i="1" dirty="0"/>
                  <a:t>r</a:t>
                </a:r>
                <a:r>
                  <a:rPr lang="zh-CN" altLang="zh-CN" dirty="0"/>
                  <a:t>表示要求的股票收益率</a:t>
                </a:r>
                <a:r>
                  <a:rPr lang="en-US" altLang="zh-CN" dirty="0"/>
                  <a:t>,</a:t>
                </a:r>
                <a:r>
                  <a:rPr lang="en-US" altLang="zh-CN" i="1" dirty="0"/>
                  <a:t>g</a:t>
                </a:r>
                <a:r>
                  <a:rPr lang="zh-CN" altLang="zh-CN" dirty="0"/>
                  <a:t>表示股利增长率。</a:t>
                </a:r>
                <a:endParaRPr lang="zh-CN" altLang="zh-CN" dirty="0"/>
              </a:p>
              <a:p>
                <a:r>
                  <a:rPr lang="zh-CN" altLang="zh-CN" dirty="0"/>
                  <a:t>股利增长率的计算公式为</a:t>
                </a:r>
                <a:r>
                  <a:rPr lang="en-US" altLang="zh-CN" dirty="0"/>
                  <a:t>:</a:t>
                </a:r>
                <a:endParaRPr lang="zh-CN" altLang="zh-CN" dirty="0"/>
              </a:p>
              <a:p>
                <a:r>
                  <a:rPr lang="zh-CN" altLang="zh-CN" dirty="0"/>
                  <a:t>　　股利增长率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本年每股股利增长额</m:t>
                        </m:r>
                      </m:num>
                      <m:den>
                        <m:r>
                          <m:rPr>
                            <m:nor/>
                          </m:rPr>
                          <a:rPr lang="zh-CN" altLang="zh-CN">
                            <a:latin typeface="Cambria Math" panose="02040503050406030204" pitchFamily="18" charset="0"/>
                          </a:rPr>
                          <m:t>上年每股股利</m:t>
                        </m:r>
                      </m:den>
                    </m:f>
                  </m:oMath>
                </a14:m>
                <a:r>
                  <a:rPr lang="en-US" altLang="zh-CN" dirty="0"/>
                  <a:t>×100%</a:t>
                </a:r>
                <a:endParaRPr lang="zh-CN" altLang="zh-CN" dirty="0"/>
              </a:p>
              <a:p>
                <a:r>
                  <a:rPr lang="zh-CN" altLang="zh-CN" dirty="0"/>
                  <a:t>海量酒业公司</a:t>
                </a:r>
                <a:r>
                  <a:rPr lang="en-US" altLang="zh-CN" dirty="0"/>
                  <a:t>2018</a:t>
                </a:r>
                <a:r>
                  <a:rPr lang="zh-CN" altLang="zh-CN" dirty="0"/>
                  <a:t>年度每</a:t>
                </a:r>
                <a:r>
                  <a:rPr lang="en-US" altLang="zh-CN" dirty="0"/>
                  <a:t>10</a:t>
                </a:r>
                <a:r>
                  <a:rPr lang="zh-CN" altLang="zh-CN" dirty="0"/>
                  <a:t>股派发</a:t>
                </a:r>
                <a:r>
                  <a:rPr lang="en-US" altLang="zh-CN" dirty="0"/>
                  <a:t>39.97</a:t>
                </a:r>
                <a:r>
                  <a:rPr lang="zh-CN" altLang="zh-CN" dirty="0"/>
                  <a:t>元</a:t>
                </a:r>
                <a:r>
                  <a:rPr lang="en-US" altLang="zh-CN" dirty="0"/>
                  <a:t>,2010</a:t>
                </a:r>
                <a:r>
                  <a:rPr lang="zh-CN" altLang="zh-CN" dirty="0"/>
                  <a:t>年度每</a:t>
                </a:r>
                <a:r>
                  <a:rPr lang="en-US" altLang="zh-CN" dirty="0"/>
                  <a:t>10</a:t>
                </a:r>
                <a:r>
                  <a:rPr lang="zh-CN" altLang="zh-CN" dirty="0"/>
                  <a:t>股派发</a:t>
                </a:r>
                <a:r>
                  <a:rPr lang="en-US" altLang="zh-CN" dirty="0"/>
                  <a:t>23</a:t>
                </a:r>
                <a:r>
                  <a:rPr lang="zh-CN" altLang="zh-CN" dirty="0"/>
                  <a:t>元</a:t>
                </a:r>
                <a:r>
                  <a:rPr lang="en-US" altLang="zh-CN" dirty="0"/>
                  <a:t>,</a:t>
                </a:r>
                <a:r>
                  <a:rPr lang="zh-CN" altLang="zh-CN" dirty="0"/>
                  <a:t>送</a:t>
                </a:r>
                <a:r>
                  <a:rPr lang="en-US" altLang="zh-CN" dirty="0"/>
                  <a:t>1</a:t>
                </a:r>
                <a:r>
                  <a:rPr lang="zh-CN" altLang="zh-CN" dirty="0"/>
                  <a:t>股。</a:t>
                </a:r>
                <a:endParaRPr lang="zh-CN" altLang="zh-CN" dirty="0"/>
              </a:p>
              <a:p>
                <a:r>
                  <a:rPr lang="zh-CN" altLang="zh-CN" dirty="0"/>
                  <a:t>海量酒业公司股利增长率为</a:t>
                </a:r>
                <a:r>
                  <a:rPr lang="en-US" altLang="zh-CN" dirty="0"/>
                  <a:t>:</a:t>
                </a:r>
                <a:endParaRPr lang="zh-CN" altLang="zh-CN" dirty="0"/>
              </a:p>
              <a:p>
                <a:r>
                  <a:rPr lang="zh-CN" altLang="zh-CN" dirty="0"/>
                  <a:t>　　股利增长率</a:t>
                </a:r>
                <a:r>
                  <a:rPr lang="en-US" altLang="zh-CN" dirty="0"/>
                  <a:t>=</a:t>
                </a:r>
                <a14:m>
                  <m:oMath xmlns:m="http://schemas.openxmlformats.org/officeDocument/2006/math">
                    <m:f>
                      <m:fPr>
                        <m:ctrlPr>
                          <a:rPr lang="zh-CN" altLang="zh-CN" i="1">
                            <a:latin typeface="Cambria Math" panose="02040503050406030204" pitchFamily="18" charset="0"/>
                          </a:rPr>
                        </m:ctrlPr>
                      </m:fPr>
                      <m:num>
                        <m:r>
                          <a:rPr lang="en-US" altLang="zh-CN">
                            <a:latin typeface="Cambria Math" panose="02040503050406030204" pitchFamily="18" charset="0"/>
                          </a:rPr>
                          <m:t>3</m:t>
                        </m:r>
                        <m:r>
                          <m:rPr>
                            <m:nor/>
                          </m:rPr>
                          <a:rPr lang="en-US" altLang="zh-CN">
                            <a:latin typeface="Cambria Math" panose="02040503050406030204" pitchFamily="18" charset="0"/>
                          </a:rPr>
                          <m:t>.</m:t>
                        </m:r>
                        <m:r>
                          <a:rPr lang="en-US" altLang="zh-CN">
                            <a:latin typeface="Cambria Math" panose="02040503050406030204" pitchFamily="18" charset="0"/>
                          </a:rPr>
                          <m:t>997</m:t>
                        </m:r>
                        <m:r>
                          <m:rPr>
                            <m:nor/>
                          </m:rPr>
                          <a:rPr lang="en-US" altLang="zh-CN" i="1">
                            <a:latin typeface="Cambria Math" panose="02040503050406030204" pitchFamily="18" charset="0"/>
                          </a:rPr>
                          <m:t>−</m:t>
                        </m:r>
                        <m:r>
                          <a:rPr lang="en-US" altLang="zh-CN">
                            <a:latin typeface="Cambria Math" panose="02040503050406030204" pitchFamily="18" charset="0"/>
                          </a:rPr>
                          <m:t>2</m:t>
                        </m:r>
                        <m:r>
                          <m:rPr>
                            <m:nor/>
                          </m:rPr>
                          <a:rPr lang="en-US" altLang="zh-CN">
                            <a:latin typeface="Cambria Math" panose="02040503050406030204" pitchFamily="18" charset="0"/>
                          </a:rPr>
                          <m:t>.</m:t>
                        </m:r>
                        <m:r>
                          <a:rPr lang="en-US" altLang="zh-CN">
                            <a:latin typeface="Cambria Math" panose="02040503050406030204" pitchFamily="18" charset="0"/>
                          </a:rPr>
                          <m:t>3</m:t>
                        </m:r>
                      </m:num>
                      <m:den>
                        <m:r>
                          <a:rPr lang="en-US" altLang="zh-CN">
                            <a:latin typeface="Cambria Math" panose="02040503050406030204" pitchFamily="18" charset="0"/>
                          </a:rPr>
                          <m:t>2</m:t>
                        </m:r>
                        <m:r>
                          <m:rPr>
                            <m:nor/>
                          </m:rPr>
                          <a:rPr lang="en-US" altLang="zh-CN">
                            <a:latin typeface="Cambria Math" panose="02040503050406030204" pitchFamily="18" charset="0"/>
                          </a:rPr>
                          <m:t>.</m:t>
                        </m:r>
                        <m:r>
                          <a:rPr lang="en-US" altLang="zh-CN">
                            <a:latin typeface="Cambria Math" panose="02040503050406030204" pitchFamily="18" charset="0"/>
                          </a:rPr>
                          <m:t>3</m:t>
                        </m:r>
                      </m:den>
                    </m:f>
                  </m:oMath>
                </a14:m>
                <a:r>
                  <a:rPr lang="en-US" altLang="zh-CN" dirty="0"/>
                  <a:t>×100%=73.78%</a:t>
                </a:r>
                <a:endParaRPr lang="zh-CN" altLang="zh-CN" dirty="0"/>
              </a:p>
              <a:p>
                <a:r>
                  <a:rPr lang="zh-CN" altLang="zh-CN" dirty="0"/>
                  <a:t>股利增长率越高</a:t>
                </a:r>
                <a:r>
                  <a:rPr lang="en-US" altLang="zh-CN" dirty="0"/>
                  <a:t>,</a:t>
                </a:r>
                <a:r>
                  <a:rPr lang="zh-CN" altLang="zh-CN" dirty="0"/>
                  <a:t>企业股票的价值越高。</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989998"/>
                <a:ext cx="8430266" cy="3396507"/>
              </a:xfrm>
              <a:prstGeom prst="rect">
                <a:avLst/>
              </a:prstGeom>
              <a:blipFill rotWithShape="1">
                <a:blip r:embed="rId1"/>
                <a:stretch>
                  <a:fillRect l="-2" t="-16" r="2" b="13"/>
                </a:stretch>
              </a:blipFill>
            </p:spPr>
            <p:txBody>
              <a:bodyPr/>
              <a:lstStyle/>
              <a:p>
                <a:r>
                  <a:rPr lang="zh-CN" altLang="en-US">
                    <a:noFill/>
                  </a:rPr>
                  <a:t> </a:t>
                </a:r>
              </a:p>
            </p:txBody>
          </p:sp>
        </mc:Fallback>
      </mc:AlternateContent>
      <p:pic>
        <p:nvPicPr>
          <p:cNvPr id="6" name="image 30005"/>
          <p:cNvPicPr>
            <a:picLocks noChangeAspect="1"/>
          </p:cNvPicPr>
          <p:nvPr/>
        </p:nvPicPr>
        <p:blipFill>
          <a:blip r:embed="rId2"/>
          <a:srcRect/>
          <a:stretch>
            <a:fillRect/>
          </a:stretch>
        </p:blipFill>
        <p:spPr>
          <a:xfrm>
            <a:off x="8749172" y="3029505"/>
            <a:ext cx="2442834" cy="2653144"/>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5369905" y="2140945"/>
            <a:ext cx="5109091" cy="1569660"/>
          </a:xfrm>
          <a:prstGeom prst="rect">
            <a:avLst/>
          </a:prstGeom>
          <a:noFill/>
        </p:spPr>
        <p:txBody>
          <a:bodyPr wrap="none" rtlCol="0">
            <a:spAutoFit/>
          </a:bodyPr>
          <a:lstStyle/>
          <a:p>
            <a:r>
              <a:rPr lang="zh-CN" altLang="en-US" sz="9600" dirty="0">
                <a:solidFill>
                  <a:schemeClr val="bg1"/>
                </a:solidFill>
                <a:latin typeface="黑体" panose="02010609060101010101" pitchFamily="49" charset="-122"/>
                <a:ea typeface="黑体" panose="02010609060101010101" pitchFamily="49" charset="-122"/>
              </a:rPr>
              <a:t>谢谢观看</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图片 1" descr="02482fe6f95223932846c9ed9e3332f5"/>
          <p:cNvPicPr>
            <a:picLocks noChangeAspect="1"/>
          </p:cNvPicPr>
          <p:nvPr/>
        </p:nvPicPr>
        <p:blipFill>
          <a:blip r:embed="rId2" cstate="screen"/>
          <a:stretch>
            <a:fillRect/>
          </a:stretch>
        </p:blipFill>
        <p:spPr>
          <a:xfrm>
            <a:off x="758190" y="1871345"/>
            <a:ext cx="310388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400" fill="hold"/>
                                        <p:tgtEl>
                                          <p:spTgt spid="20"/>
                                        </p:tgtEl>
                                        <p:attrNameLst>
                                          <p:attrName>ppt_x</p:attrName>
                                        </p:attrNameLst>
                                      </p:cBhvr>
                                      <p:tavLst>
                                        <p:tav tm="0">
                                          <p:val>
                                            <p:strVal val="1+#ppt_w/2"/>
                                          </p:val>
                                        </p:tav>
                                        <p:tav tm="100000">
                                          <p:val>
                                            <p:strVal val="#ppt_x"/>
                                          </p:val>
                                        </p:tav>
                                      </p:tavLst>
                                    </p:anim>
                                    <p:anim calcmode="lin" valueType="num">
                                      <p:cBhvr additive="base">
                                        <p:cTn id="34" dur="4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35" presetClass="path" presetSubtype="0" accel="50000" decel="50000" fill="hold" grpId="1" nodeType="withEffect">
                                  <p:stCondLst>
                                    <p:cond delay="0"/>
                                  </p:stCondLst>
                                  <p:childTnLst>
                                    <p:animMotion origin="layout" path="M 0 2.96296E-6 L -0.30833 2.96296E-6 " pathEditMode="relative" rAng="0" ptsTypes="AA">
                                      <p:cBhvr>
                                        <p:cTn id="46" dur="1000" spd="-100000" fill="hold"/>
                                        <p:tgtEl>
                                          <p:spTgt spid="10"/>
                                        </p:tgtEl>
                                        <p:attrNameLst>
                                          <p:attrName>ppt_x</p:attrName>
                                          <p:attrName>ppt_y</p:attrName>
                                        </p:attrNameLst>
                                      </p:cBhvr>
                                      <p:rCtr x="-15417" y="0"/>
                                    </p:animMotion>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par>
                                <p:cTn id="53" presetID="6" presetClass="emph" presetSubtype="0" decel="100000" fill="hold" grpId="1" nodeType="withEffect">
                                  <p:stCondLst>
                                    <p:cond delay="200"/>
                                  </p:stCondLst>
                                  <p:childTnLst>
                                    <p:animScale>
                                      <p:cBhvr>
                                        <p:cTn id="54" dur="250" fill="hold"/>
                                        <p:tgtEl>
                                          <p:spTgt spid="16"/>
                                        </p:tgtEl>
                                      </p:cBhvr>
                                      <p:by x="120000" y="120000"/>
                                    </p:animScale>
                                  </p:childTnLst>
                                </p:cTn>
                              </p:par>
                              <p:par>
                                <p:cTn id="55" presetID="6" presetClass="emph" presetSubtype="0" decel="100000" fill="hold" grpId="2" nodeType="withEffect">
                                  <p:stCondLst>
                                    <p:cond delay="400"/>
                                  </p:stCondLst>
                                  <p:childTnLst>
                                    <p:animScale>
                                      <p:cBhvr>
                                        <p:cTn id="56"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0" grpId="1" animBg="1"/>
      <p:bldP spid="18" grpId="0" animBg="1"/>
      <p:bldP spid="4" grpId="0" animBg="1"/>
      <p:bldP spid="4" grpId="1" animBg="1"/>
      <p:bldP spid="4" grpId="2" animBg="1"/>
      <p:bldP spid="16" grpId="0"/>
      <p:bldP spid="16" grpId="1"/>
      <p:bldP spid="16" grpId="2"/>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630" y="2457065"/>
            <a:ext cx="1943870" cy="1943870"/>
            <a:chOff x="4840752" y="1682588"/>
            <a:chExt cx="1944216" cy="1944216"/>
          </a:xfrm>
        </p:grpSpPr>
        <p:sp>
          <p:nvSpPr>
            <p:cNvPr id="22" name="圆角矩形 2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accent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2" rIns="91423" bIns="45712" numCol="1" spcCol="0" rtlCol="0" fromWordArt="0" anchor="ctr" anchorCtr="0" forceAA="0" compatLnSpc="1">
              <a:noAutofit/>
            </a:bodyPr>
            <a:lstStyle/>
            <a:p>
              <a:pPr algn="ctr"/>
              <a:endParaRPr lang="zh-CN" altLang="en-US" sz="1705"/>
            </a:p>
          </p:txBody>
        </p:sp>
      </p:grpSp>
      <p:sp>
        <p:nvSpPr>
          <p:cNvPr id="24" name="TextBox 4"/>
          <p:cNvSpPr txBox="1"/>
          <p:nvPr/>
        </p:nvSpPr>
        <p:spPr>
          <a:xfrm>
            <a:off x="4882067" y="2454602"/>
            <a:ext cx="4967666" cy="46037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第十五讲</a:t>
            </a:r>
            <a:r>
              <a:rPr lang="zh-CN" altLang="zh-CN" sz="2400" b="1" dirty="0">
                <a:solidFill>
                  <a:schemeClr val="accent1"/>
                </a:solidFill>
                <a:latin typeface="微软雅黑" panose="020B0503020204020204" pitchFamily="34" charset="-122"/>
                <a:ea typeface="微软雅黑" panose="020B0503020204020204" pitchFamily="34" charset="-122"/>
              </a:rPr>
              <a:t>　企业发展能力分析</a:t>
            </a:r>
            <a:endParaRPr lang="en-US" altLang="zh-CN" sz="2400" b="1" dirty="0">
              <a:solidFill>
                <a:schemeClr val="accent1"/>
              </a:solidFill>
              <a:latin typeface="微软雅黑" panose="020B0503020204020204" pitchFamily="34" charset="-122"/>
              <a:ea typeface="微软雅黑" panose="020B0503020204020204" pitchFamily="34" charset="-122"/>
              <a:sym typeface="+mn-lt"/>
            </a:endParaRPr>
          </a:p>
        </p:txBody>
      </p:sp>
      <p:cxnSp>
        <p:nvCxnSpPr>
          <p:cNvPr id="25" name="直接连接符 24"/>
          <p:cNvCxnSpPr/>
          <p:nvPr/>
        </p:nvCxnSpPr>
        <p:spPr>
          <a:xfrm flipV="1">
            <a:off x="4580509" y="1745685"/>
            <a:ext cx="0" cy="3197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7856" y="2970212"/>
            <a:ext cx="6096000" cy="646331"/>
          </a:xfrm>
          <a:prstGeom prst="rect">
            <a:avLst/>
          </a:prstGeom>
        </p:spPr>
        <p:txBody>
          <a:bodyPr>
            <a:spAutoFit/>
          </a:bodyPr>
          <a:lstStyle/>
          <a:p>
            <a:pPr marL="285750" indent="-285750">
              <a:buFont typeface="Wingdings" panose="05000000000000000000" pitchFamily="2" charset="2"/>
              <a:buChar char="Ø"/>
            </a:pPr>
            <a:r>
              <a:rPr lang="zh-CN" altLang="zh-CN" dirty="0"/>
              <a:t>任务一　企业发展能力分析认知</a:t>
            </a:r>
            <a:endParaRPr lang="en-US" altLang="zh-CN" dirty="0"/>
          </a:p>
          <a:p>
            <a:pPr marL="285750" indent="-285750">
              <a:buFont typeface="Wingdings" panose="05000000000000000000" pitchFamily="2" charset="2"/>
              <a:buChar char="Ø"/>
            </a:pPr>
            <a:r>
              <a:rPr lang="zh-CN" altLang="zh-CN" dirty="0"/>
              <a:t>任务二　企业发展能力指标分析</a:t>
            </a:r>
            <a:endPar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60350" y="125095"/>
            <a:ext cx="5657850" cy="3632200"/>
          </a:xfrm>
          <a:prstGeom prst="rect">
            <a:avLst/>
          </a:prstGeom>
        </p:spPr>
      </p:pic>
      <p:pic>
        <p:nvPicPr>
          <p:cNvPr id="3" name="图片 2"/>
          <p:cNvPicPr>
            <a:picLocks noChangeAspect="1"/>
          </p:cNvPicPr>
          <p:nvPr/>
        </p:nvPicPr>
        <p:blipFill>
          <a:blip r:embed="rId3"/>
          <a:stretch>
            <a:fillRect/>
          </a:stretch>
        </p:blipFill>
        <p:spPr>
          <a:xfrm>
            <a:off x="254000" y="3757295"/>
            <a:ext cx="5664200" cy="1524000"/>
          </a:xfrm>
          <a:prstGeom prst="rect">
            <a:avLst/>
          </a:prstGeom>
        </p:spPr>
      </p:pic>
      <p:pic>
        <p:nvPicPr>
          <p:cNvPr id="4" name="图片 3"/>
          <p:cNvPicPr>
            <a:picLocks noChangeAspect="1"/>
          </p:cNvPicPr>
          <p:nvPr/>
        </p:nvPicPr>
        <p:blipFill>
          <a:blip r:embed="rId4"/>
          <a:stretch>
            <a:fillRect/>
          </a:stretch>
        </p:blipFill>
        <p:spPr>
          <a:xfrm>
            <a:off x="6157595" y="125095"/>
            <a:ext cx="5601335" cy="5156835"/>
          </a:xfrm>
          <a:prstGeom prst="rect">
            <a:avLst/>
          </a:prstGeom>
        </p:spPr>
      </p:pic>
      <p:pic>
        <p:nvPicPr>
          <p:cNvPr id="5" name="图片 4"/>
          <p:cNvPicPr>
            <a:picLocks noChangeAspect="1"/>
          </p:cNvPicPr>
          <p:nvPr/>
        </p:nvPicPr>
        <p:blipFill>
          <a:blip r:embed="rId5"/>
          <a:stretch>
            <a:fillRect/>
          </a:stretch>
        </p:blipFill>
        <p:spPr>
          <a:xfrm>
            <a:off x="6157595" y="5281930"/>
            <a:ext cx="5618480" cy="1501140"/>
          </a:xfrm>
          <a:prstGeom prst="rect">
            <a:avLst/>
          </a:prstGeom>
        </p:spPr>
      </p:pic>
    </p:spTree>
  </p:cSld>
  <p:clrMapOvr>
    <a:masterClrMapping/>
  </p:clrMapOvr>
  <p:transition spd="med" advTm="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一、企业发展能力及其影响因素</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312831" y="2046373"/>
            <a:ext cx="5247692" cy="2953373"/>
          </a:xfrm>
          <a:prstGeom prst="rect">
            <a:avLst/>
          </a:prstGeom>
        </p:spPr>
        <p:txBody>
          <a:bodyPr wrap="square">
            <a:spAutoFit/>
          </a:bodyPr>
          <a:lstStyle/>
          <a:p>
            <a:pPr algn="just">
              <a:lnSpc>
                <a:spcPct val="150000"/>
              </a:lnSpc>
            </a:pPr>
            <a:r>
              <a:rPr lang="zh-CN" altLang="zh-CN" dirty="0"/>
              <a:t>企业发展能力</a:t>
            </a:r>
            <a:r>
              <a:rPr lang="en-US" altLang="zh-CN" dirty="0"/>
              <a:t>,</a:t>
            </a:r>
            <a:r>
              <a:rPr lang="zh-CN" altLang="zh-CN" dirty="0"/>
              <a:t>也称企业成长能力</a:t>
            </a:r>
            <a:r>
              <a:rPr lang="en-US" altLang="zh-CN" dirty="0"/>
              <a:t>,</a:t>
            </a:r>
            <a:r>
              <a:rPr lang="zh-CN" altLang="zh-CN" dirty="0"/>
              <a:t>是企业通过自身的生产经营活动</a:t>
            </a:r>
            <a:r>
              <a:rPr lang="en-US" altLang="zh-CN" dirty="0"/>
              <a:t>,</a:t>
            </a:r>
            <a:r>
              <a:rPr lang="zh-CN" altLang="zh-CN" dirty="0"/>
              <a:t>不断扩大积累而形成的发展潜能。企业发展能力取决于多种因素</a:t>
            </a:r>
            <a:r>
              <a:rPr lang="en-US" altLang="zh-CN" dirty="0"/>
              <a:t>,</a:t>
            </a:r>
            <a:r>
              <a:rPr lang="zh-CN" altLang="zh-CN" dirty="0"/>
              <a:t>包括外部经营环境、企业内在素质及资源条件等。</a:t>
            </a:r>
            <a:endParaRPr lang="zh-CN" altLang="zh-CN" dirty="0"/>
          </a:p>
          <a:p>
            <a:pPr algn="just">
              <a:lnSpc>
                <a:spcPct val="150000"/>
              </a:lnSpc>
            </a:pPr>
            <a:r>
              <a:rPr lang="zh-CN" altLang="zh-CN" dirty="0"/>
              <a:t>企业的政策环境、核心业务、经营能力、企业制度、人力资源、行业环境、财务状况等方面的因素都对企业发展能力产生重要影响。</a:t>
            </a:r>
            <a:endParaRPr lang="zh-CN" altLang="zh-CN" dirty="0"/>
          </a:p>
        </p:txBody>
      </p:sp>
      <p:grpSp>
        <p:nvGrpSpPr>
          <p:cNvPr id="6" name="组合 1"/>
          <p:cNvGrpSpPr/>
          <p:nvPr/>
        </p:nvGrpSpPr>
        <p:grpSpPr bwMode="auto">
          <a:xfrm>
            <a:off x="6096000" y="1729780"/>
            <a:ext cx="5634038" cy="4175522"/>
            <a:chOff x="5639" y="1992993"/>
            <a:chExt cx="7512857" cy="5566644"/>
          </a:xfrm>
        </p:grpSpPr>
        <p:sp>
          <p:nvSpPr>
            <p:cNvPr id="7" name="Freeform 5"/>
            <p:cNvSpPr/>
            <p:nvPr/>
          </p:nvSpPr>
          <p:spPr bwMode="auto">
            <a:xfrm>
              <a:off x="1113833" y="5310440"/>
              <a:ext cx="1136772" cy="1168249"/>
            </a:xfrm>
            <a:custGeom>
              <a:avLst/>
              <a:gdLst>
                <a:gd name="T0" fmla="*/ 484 w 615"/>
                <a:gd name="T1" fmla="*/ 498 h 643"/>
                <a:gd name="T2" fmla="*/ 144 w 615"/>
                <a:gd name="T3" fmla="*/ 108 h 643"/>
                <a:gd name="T4" fmla="*/ 484 w 615"/>
                <a:gd name="T5" fmla="*/ 498 h 643"/>
              </a:gdLst>
              <a:ahLst/>
              <a:cxnLst>
                <a:cxn ang="0">
                  <a:pos x="T0" y="T1"/>
                </a:cxn>
                <a:cxn ang="0">
                  <a:pos x="T2" y="T3"/>
                </a:cxn>
                <a:cxn ang="0">
                  <a:pos x="T4" y="T5"/>
                </a:cxn>
              </a:cxnLst>
              <a:rect l="0" t="0" r="r" b="b"/>
              <a:pathLst>
                <a:path w="615" h="643">
                  <a:moveTo>
                    <a:pt x="484" y="498"/>
                  </a:moveTo>
                  <a:cubicBezTo>
                    <a:pt x="615" y="363"/>
                    <a:pt x="250" y="0"/>
                    <a:pt x="144" y="108"/>
                  </a:cubicBezTo>
                  <a:cubicBezTo>
                    <a:pt x="0" y="257"/>
                    <a:pt x="342" y="643"/>
                    <a:pt x="484" y="49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p:cNvSpPr/>
            <p:nvPr/>
          </p:nvSpPr>
          <p:spPr bwMode="auto">
            <a:xfrm>
              <a:off x="1226558" y="5283456"/>
              <a:ext cx="1036748" cy="1082535"/>
            </a:xfrm>
            <a:custGeom>
              <a:avLst/>
              <a:gdLst>
                <a:gd name="T0" fmla="*/ 449 w 571"/>
                <a:gd name="T1" fmla="*/ 463 h 597"/>
                <a:gd name="T2" fmla="*/ 134 w 571"/>
                <a:gd name="T3" fmla="*/ 101 h 597"/>
                <a:gd name="T4" fmla="*/ 449 w 571"/>
                <a:gd name="T5" fmla="*/ 463 h 597"/>
              </a:gdLst>
              <a:ahLst/>
              <a:cxnLst>
                <a:cxn ang="0">
                  <a:pos x="T0" y="T1"/>
                </a:cxn>
                <a:cxn ang="0">
                  <a:pos x="T2" y="T3"/>
                </a:cxn>
                <a:cxn ang="0">
                  <a:pos x="T4" y="T5"/>
                </a:cxn>
              </a:cxnLst>
              <a:rect l="0" t="0" r="r" b="b"/>
              <a:pathLst>
                <a:path w="571" h="597">
                  <a:moveTo>
                    <a:pt x="449" y="463"/>
                  </a:moveTo>
                  <a:cubicBezTo>
                    <a:pt x="571" y="337"/>
                    <a:pt x="232" y="0"/>
                    <a:pt x="134" y="101"/>
                  </a:cubicBezTo>
                  <a:cubicBezTo>
                    <a:pt x="0" y="238"/>
                    <a:pt x="318" y="597"/>
                    <a:pt x="449" y="463"/>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
            <p:cNvSpPr/>
            <p:nvPr/>
          </p:nvSpPr>
          <p:spPr bwMode="auto">
            <a:xfrm>
              <a:off x="1164638" y="5202504"/>
              <a:ext cx="1158999" cy="1357137"/>
            </a:xfrm>
            <a:custGeom>
              <a:avLst/>
              <a:gdLst>
                <a:gd name="T0" fmla="*/ 249 w 435"/>
                <a:gd name="T1" fmla="*/ 0 h 509"/>
                <a:gd name="T2" fmla="*/ 0 w 435"/>
                <a:gd name="T3" fmla="*/ 293 h 509"/>
                <a:gd name="T4" fmla="*/ 0 w 435"/>
                <a:gd name="T5" fmla="*/ 509 h 509"/>
                <a:gd name="T6" fmla="*/ 147 w 435"/>
                <a:gd name="T7" fmla="*/ 509 h 509"/>
                <a:gd name="T8" fmla="*/ 435 w 435"/>
                <a:gd name="T9" fmla="*/ 213 h 509"/>
                <a:gd name="T10" fmla="*/ 249 w 435"/>
                <a:gd name="T11" fmla="*/ 0 h 509"/>
              </a:gdLst>
              <a:ahLst/>
              <a:cxnLst>
                <a:cxn ang="0">
                  <a:pos x="T0" y="T1"/>
                </a:cxn>
                <a:cxn ang="0">
                  <a:pos x="T2" y="T3"/>
                </a:cxn>
                <a:cxn ang="0">
                  <a:pos x="T4" y="T5"/>
                </a:cxn>
                <a:cxn ang="0">
                  <a:pos x="T6" y="T7"/>
                </a:cxn>
                <a:cxn ang="0">
                  <a:pos x="T8" y="T9"/>
                </a:cxn>
                <a:cxn ang="0">
                  <a:pos x="T10" y="T11"/>
                </a:cxn>
              </a:cxnLst>
              <a:rect l="0" t="0" r="r" b="b"/>
              <a:pathLst>
                <a:path w="435" h="509">
                  <a:moveTo>
                    <a:pt x="249" y="0"/>
                  </a:moveTo>
                  <a:lnTo>
                    <a:pt x="0" y="293"/>
                  </a:lnTo>
                  <a:lnTo>
                    <a:pt x="0" y="509"/>
                  </a:lnTo>
                  <a:lnTo>
                    <a:pt x="147" y="509"/>
                  </a:lnTo>
                  <a:lnTo>
                    <a:pt x="435" y="213"/>
                  </a:lnTo>
                  <a:lnTo>
                    <a:pt x="249"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8"/>
            <p:cNvSpPr/>
            <p:nvPr/>
          </p:nvSpPr>
          <p:spPr bwMode="auto">
            <a:xfrm>
              <a:off x="1074142" y="5288218"/>
              <a:ext cx="1176463" cy="882536"/>
            </a:xfrm>
            <a:custGeom>
              <a:avLst/>
              <a:gdLst>
                <a:gd name="T0" fmla="*/ 281 w 649"/>
                <a:gd name="T1" fmla="*/ 89 h 486"/>
                <a:gd name="T2" fmla="*/ 0 w 649"/>
                <a:gd name="T3" fmla="*/ 387 h 486"/>
                <a:gd name="T4" fmla="*/ 0 w 649"/>
                <a:gd name="T5" fmla="*/ 469 h 486"/>
                <a:gd name="T6" fmla="*/ 204 w 649"/>
                <a:gd name="T7" fmla="*/ 250 h 486"/>
                <a:gd name="T8" fmla="*/ 472 w 649"/>
                <a:gd name="T9" fmla="*/ 486 h 486"/>
                <a:gd name="T10" fmla="*/ 522 w 649"/>
                <a:gd name="T11" fmla="*/ 435 h 486"/>
                <a:gd name="T12" fmla="*/ 299 w 649"/>
                <a:gd name="T13" fmla="*/ 225 h 486"/>
                <a:gd name="T14" fmla="*/ 346 w 649"/>
                <a:gd name="T15" fmla="*/ 192 h 486"/>
                <a:gd name="T16" fmla="*/ 618 w 649"/>
                <a:gd name="T17" fmla="*/ 336 h 486"/>
                <a:gd name="T18" fmla="*/ 649 w 649"/>
                <a:gd name="T19" fmla="*/ 305 h 486"/>
                <a:gd name="T20" fmla="*/ 367 w 649"/>
                <a:gd name="T21" fmla="*/ 0 h 486"/>
                <a:gd name="T22" fmla="*/ 281 w 649"/>
                <a:gd name="T23" fmla="*/ 8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486">
                  <a:moveTo>
                    <a:pt x="281" y="89"/>
                  </a:moveTo>
                  <a:cubicBezTo>
                    <a:pt x="0" y="387"/>
                    <a:pt x="0" y="387"/>
                    <a:pt x="0" y="387"/>
                  </a:cubicBezTo>
                  <a:cubicBezTo>
                    <a:pt x="0" y="469"/>
                    <a:pt x="0" y="469"/>
                    <a:pt x="0" y="469"/>
                  </a:cubicBezTo>
                  <a:cubicBezTo>
                    <a:pt x="204" y="250"/>
                    <a:pt x="204" y="250"/>
                    <a:pt x="204" y="250"/>
                  </a:cubicBezTo>
                  <a:cubicBezTo>
                    <a:pt x="472" y="486"/>
                    <a:pt x="472" y="486"/>
                    <a:pt x="472" y="486"/>
                  </a:cubicBezTo>
                  <a:cubicBezTo>
                    <a:pt x="522" y="435"/>
                    <a:pt x="522" y="435"/>
                    <a:pt x="522" y="435"/>
                  </a:cubicBezTo>
                  <a:cubicBezTo>
                    <a:pt x="425" y="396"/>
                    <a:pt x="328" y="304"/>
                    <a:pt x="299" y="225"/>
                  </a:cubicBezTo>
                  <a:cubicBezTo>
                    <a:pt x="281" y="172"/>
                    <a:pt x="311" y="151"/>
                    <a:pt x="346" y="192"/>
                  </a:cubicBezTo>
                  <a:cubicBezTo>
                    <a:pt x="424" y="282"/>
                    <a:pt x="496" y="325"/>
                    <a:pt x="618" y="336"/>
                  </a:cubicBezTo>
                  <a:cubicBezTo>
                    <a:pt x="649" y="305"/>
                    <a:pt x="649" y="305"/>
                    <a:pt x="649" y="305"/>
                  </a:cubicBezTo>
                  <a:cubicBezTo>
                    <a:pt x="367" y="0"/>
                    <a:pt x="367" y="0"/>
                    <a:pt x="367" y="0"/>
                  </a:cubicBezTo>
                  <a:lnTo>
                    <a:pt x="281" y="89"/>
                  </a:ln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9"/>
            <p:cNvSpPr/>
            <p:nvPr/>
          </p:nvSpPr>
          <p:spPr bwMode="auto">
            <a:xfrm>
              <a:off x="1048739" y="5475519"/>
              <a:ext cx="989118" cy="1196821"/>
            </a:xfrm>
            <a:custGeom>
              <a:avLst/>
              <a:gdLst>
                <a:gd name="T0" fmla="*/ 231 w 546"/>
                <a:gd name="T1" fmla="*/ 0 h 660"/>
                <a:gd name="T2" fmla="*/ 0 w 546"/>
                <a:gd name="T3" fmla="*/ 262 h 660"/>
                <a:gd name="T4" fmla="*/ 0 w 546"/>
                <a:gd name="T5" fmla="*/ 660 h 660"/>
                <a:gd name="T6" fmla="*/ 255 w 546"/>
                <a:gd name="T7" fmla="*/ 660 h 660"/>
                <a:gd name="T8" fmla="*/ 546 w 546"/>
                <a:gd name="T9" fmla="*/ 361 h 660"/>
                <a:gd name="T10" fmla="*/ 326 w 546"/>
                <a:gd name="T11" fmla="*/ 221 h 660"/>
                <a:gd name="T12" fmla="*/ 231 w 546"/>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546" h="660">
                  <a:moveTo>
                    <a:pt x="231" y="0"/>
                  </a:moveTo>
                  <a:cubicBezTo>
                    <a:pt x="0" y="262"/>
                    <a:pt x="0" y="262"/>
                    <a:pt x="0" y="262"/>
                  </a:cubicBezTo>
                  <a:cubicBezTo>
                    <a:pt x="0" y="660"/>
                    <a:pt x="0" y="660"/>
                    <a:pt x="0" y="660"/>
                  </a:cubicBezTo>
                  <a:cubicBezTo>
                    <a:pt x="255" y="660"/>
                    <a:pt x="255" y="660"/>
                    <a:pt x="255" y="660"/>
                  </a:cubicBezTo>
                  <a:cubicBezTo>
                    <a:pt x="546" y="361"/>
                    <a:pt x="546" y="361"/>
                    <a:pt x="546" y="361"/>
                  </a:cubicBezTo>
                  <a:cubicBezTo>
                    <a:pt x="451" y="329"/>
                    <a:pt x="378" y="282"/>
                    <a:pt x="326" y="221"/>
                  </a:cubicBezTo>
                  <a:cubicBezTo>
                    <a:pt x="275" y="160"/>
                    <a:pt x="243" y="86"/>
                    <a:pt x="231"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0"/>
            <p:cNvSpPr/>
            <p:nvPr/>
          </p:nvSpPr>
          <p:spPr bwMode="auto">
            <a:xfrm>
              <a:off x="5639" y="5545360"/>
              <a:ext cx="1957598" cy="1490470"/>
            </a:xfrm>
            <a:custGeom>
              <a:avLst/>
              <a:gdLst>
                <a:gd name="T0" fmla="*/ 164 w 504"/>
                <a:gd name="T1" fmla="*/ 0 h 821"/>
                <a:gd name="T2" fmla="*/ 0 w 504"/>
                <a:gd name="T3" fmla="*/ 169 h 821"/>
                <a:gd name="T4" fmla="*/ 0 w 504"/>
                <a:gd name="T5" fmla="*/ 821 h 821"/>
                <a:gd name="T6" fmla="*/ 86 w 504"/>
                <a:gd name="T7" fmla="*/ 821 h 821"/>
                <a:gd name="T8" fmla="*/ 504 w 504"/>
                <a:gd name="T9" fmla="*/ 390 h 821"/>
                <a:gd name="T10" fmla="*/ 267 w 504"/>
                <a:gd name="T11" fmla="*/ 238 h 821"/>
                <a:gd name="T12" fmla="*/ 164 w 504"/>
                <a:gd name="T13" fmla="*/ 0 h 821"/>
                <a:gd name="connsiteX0" fmla="*/ 14229 w 20975"/>
                <a:gd name="connsiteY0" fmla="*/ 0 h 13186"/>
                <a:gd name="connsiteX1" fmla="*/ 0 w 20975"/>
                <a:gd name="connsiteY1" fmla="*/ 9555 h 13186"/>
                <a:gd name="connsiteX2" fmla="*/ 10975 w 20975"/>
                <a:gd name="connsiteY2" fmla="*/ 10000 h 13186"/>
                <a:gd name="connsiteX3" fmla="*/ 12681 w 20975"/>
                <a:gd name="connsiteY3" fmla="*/ 10000 h 13186"/>
                <a:gd name="connsiteX4" fmla="*/ 20975 w 20975"/>
                <a:gd name="connsiteY4" fmla="*/ 4750 h 13186"/>
                <a:gd name="connsiteX5" fmla="*/ 16273 w 20975"/>
                <a:gd name="connsiteY5" fmla="*/ 2899 h 13186"/>
                <a:gd name="connsiteX6" fmla="*/ 14229 w 20975"/>
                <a:gd name="connsiteY6" fmla="*/ 0 h 13186"/>
                <a:gd name="connsiteX0-1" fmla="*/ 14229 w 20975"/>
                <a:gd name="connsiteY0-2" fmla="*/ 0 h 10032"/>
                <a:gd name="connsiteX1-3" fmla="*/ 0 w 20975"/>
                <a:gd name="connsiteY1-4" fmla="*/ 9555 h 10032"/>
                <a:gd name="connsiteX2-5" fmla="*/ 10975 w 20975"/>
                <a:gd name="connsiteY2-6" fmla="*/ 10000 h 10032"/>
                <a:gd name="connsiteX3-7" fmla="*/ 12681 w 20975"/>
                <a:gd name="connsiteY3-8" fmla="*/ 10000 h 10032"/>
                <a:gd name="connsiteX4-9" fmla="*/ 20975 w 20975"/>
                <a:gd name="connsiteY4-10" fmla="*/ 4750 h 10032"/>
                <a:gd name="connsiteX5-11" fmla="*/ 16273 w 20975"/>
                <a:gd name="connsiteY5-12" fmla="*/ 2899 h 10032"/>
                <a:gd name="connsiteX6-13" fmla="*/ 14229 w 20975"/>
                <a:gd name="connsiteY6-14" fmla="*/ 0 h 10032"/>
                <a:gd name="connsiteX0-15" fmla="*/ 14486 w 21232"/>
                <a:gd name="connsiteY0-16" fmla="*/ 0 h 10017"/>
                <a:gd name="connsiteX1-17" fmla="*/ 0 w 21232"/>
                <a:gd name="connsiteY1-18" fmla="*/ 9765 h 10017"/>
                <a:gd name="connsiteX2-19" fmla="*/ 11232 w 21232"/>
                <a:gd name="connsiteY2-20" fmla="*/ 10000 h 10017"/>
                <a:gd name="connsiteX3-21" fmla="*/ 12938 w 21232"/>
                <a:gd name="connsiteY3-22" fmla="*/ 10000 h 10017"/>
                <a:gd name="connsiteX4-23" fmla="*/ 21232 w 21232"/>
                <a:gd name="connsiteY4-24" fmla="*/ 4750 h 10017"/>
                <a:gd name="connsiteX5-25" fmla="*/ 16530 w 21232"/>
                <a:gd name="connsiteY5-26" fmla="*/ 2899 h 10017"/>
                <a:gd name="connsiteX6-27" fmla="*/ 14486 w 21232"/>
                <a:gd name="connsiteY6-28" fmla="*/ 0 h 10017"/>
                <a:gd name="connsiteX0-29" fmla="*/ 14486 w 21232"/>
                <a:gd name="connsiteY0-30" fmla="*/ 0 h 10017"/>
                <a:gd name="connsiteX1-31" fmla="*/ 0 w 21232"/>
                <a:gd name="connsiteY1-32" fmla="*/ 9765 h 10017"/>
                <a:gd name="connsiteX2-33" fmla="*/ 11232 w 21232"/>
                <a:gd name="connsiteY2-34" fmla="*/ 10000 h 10017"/>
                <a:gd name="connsiteX3-35" fmla="*/ 12938 w 21232"/>
                <a:gd name="connsiteY3-36" fmla="*/ 10000 h 10017"/>
                <a:gd name="connsiteX4-37" fmla="*/ 21232 w 21232"/>
                <a:gd name="connsiteY4-38" fmla="*/ 4750 h 10017"/>
                <a:gd name="connsiteX5-39" fmla="*/ 16530 w 21232"/>
                <a:gd name="connsiteY5-40" fmla="*/ 2899 h 10017"/>
                <a:gd name="connsiteX6-41" fmla="*/ 14486 w 21232"/>
                <a:gd name="connsiteY6-42" fmla="*/ 0 h 10017"/>
                <a:gd name="connsiteX0-43" fmla="*/ 14657 w 21403"/>
                <a:gd name="connsiteY0-44" fmla="*/ 0 h 10000"/>
                <a:gd name="connsiteX1-45" fmla="*/ 0 w 21403"/>
                <a:gd name="connsiteY1-46" fmla="*/ 9923 h 10000"/>
                <a:gd name="connsiteX2-47" fmla="*/ 11403 w 21403"/>
                <a:gd name="connsiteY2-48" fmla="*/ 10000 h 10000"/>
                <a:gd name="connsiteX3-49" fmla="*/ 13109 w 21403"/>
                <a:gd name="connsiteY3-50" fmla="*/ 10000 h 10000"/>
                <a:gd name="connsiteX4-51" fmla="*/ 21403 w 21403"/>
                <a:gd name="connsiteY4-52" fmla="*/ 4750 h 10000"/>
                <a:gd name="connsiteX5-53" fmla="*/ 16701 w 21403"/>
                <a:gd name="connsiteY5-54" fmla="*/ 2899 h 10000"/>
                <a:gd name="connsiteX6-55" fmla="*/ 14657 w 21403"/>
                <a:gd name="connsiteY6-5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403" h="10000">
                  <a:moveTo>
                    <a:pt x="14657" y="0"/>
                  </a:moveTo>
                  <a:cubicBezTo>
                    <a:pt x="11403" y="2058"/>
                    <a:pt x="0" y="9923"/>
                    <a:pt x="0" y="9923"/>
                  </a:cubicBezTo>
                  <a:lnTo>
                    <a:pt x="11403" y="10000"/>
                  </a:lnTo>
                  <a:lnTo>
                    <a:pt x="13109" y="10000"/>
                  </a:lnTo>
                  <a:lnTo>
                    <a:pt x="21403" y="4750"/>
                  </a:lnTo>
                  <a:cubicBezTo>
                    <a:pt x="19379" y="4336"/>
                    <a:pt x="17812" y="3715"/>
                    <a:pt x="16701" y="2899"/>
                  </a:cubicBezTo>
                  <a:cubicBezTo>
                    <a:pt x="15609" y="2107"/>
                    <a:pt x="14935" y="1145"/>
                    <a:pt x="14657" y="0"/>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11"/>
            <p:cNvSpPr>
              <a:spLocks noChangeArrowheads="1"/>
            </p:cNvSpPr>
            <p:nvPr/>
          </p:nvSpPr>
          <p:spPr bwMode="auto">
            <a:xfrm>
              <a:off x="1704446" y="4540601"/>
              <a:ext cx="1389212" cy="1388884"/>
            </a:xfrm>
            <a:prstGeom prst="ellipse">
              <a:avLst/>
            </a:pr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2"/>
            <p:cNvSpPr/>
            <p:nvPr/>
          </p:nvSpPr>
          <p:spPr bwMode="auto">
            <a:xfrm>
              <a:off x="2280771" y="4081874"/>
              <a:ext cx="490590" cy="1101583"/>
            </a:xfrm>
            <a:custGeom>
              <a:avLst/>
              <a:gdLst>
                <a:gd name="T0" fmla="*/ 216 w 270"/>
                <a:gd name="T1" fmla="*/ 24 h 606"/>
                <a:gd name="T2" fmla="*/ 128 w 270"/>
                <a:gd name="T3" fmla="*/ 25 h 606"/>
                <a:gd name="T4" fmla="*/ 13 w 270"/>
                <a:gd name="T5" fmla="*/ 143 h 606"/>
                <a:gd name="T6" fmla="*/ 0 w 270"/>
                <a:gd name="T7" fmla="*/ 435 h 606"/>
                <a:gd name="T8" fmla="*/ 42 w 270"/>
                <a:gd name="T9" fmla="*/ 472 h 606"/>
                <a:gd name="T10" fmla="*/ 173 w 270"/>
                <a:gd name="T11" fmla="*/ 606 h 606"/>
                <a:gd name="T12" fmla="*/ 120 w 270"/>
                <a:gd name="T13" fmla="*/ 395 h 606"/>
                <a:gd name="T14" fmla="*/ 202 w 270"/>
                <a:gd name="T15" fmla="*/ 258 h 606"/>
                <a:gd name="T16" fmla="*/ 216 w 270"/>
                <a:gd name="T17" fmla="*/ 2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06">
                  <a:moveTo>
                    <a:pt x="216" y="24"/>
                  </a:moveTo>
                  <a:cubicBezTo>
                    <a:pt x="191" y="0"/>
                    <a:pt x="152" y="1"/>
                    <a:pt x="128" y="25"/>
                  </a:cubicBezTo>
                  <a:cubicBezTo>
                    <a:pt x="13" y="143"/>
                    <a:pt x="13" y="143"/>
                    <a:pt x="13" y="143"/>
                  </a:cubicBezTo>
                  <a:cubicBezTo>
                    <a:pt x="0" y="435"/>
                    <a:pt x="0" y="435"/>
                    <a:pt x="0" y="435"/>
                  </a:cubicBezTo>
                  <a:cubicBezTo>
                    <a:pt x="0" y="437"/>
                    <a:pt x="41" y="471"/>
                    <a:pt x="42" y="472"/>
                  </a:cubicBezTo>
                  <a:cubicBezTo>
                    <a:pt x="173" y="606"/>
                    <a:pt x="173" y="606"/>
                    <a:pt x="173" y="606"/>
                  </a:cubicBezTo>
                  <a:cubicBezTo>
                    <a:pt x="192" y="465"/>
                    <a:pt x="151" y="414"/>
                    <a:pt x="120" y="395"/>
                  </a:cubicBezTo>
                  <a:cubicBezTo>
                    <a:pt x="202" y="258"/>
                    <a:pt x="202" y="258"/>
                    <a:pt x="202" y="258"/>
                  </a:cubicBezTo>
                  <a:cubicBezTo>
                    <a:pt x="270" y="189"/>
                    <a:pt x="268" y="76"/>
                    <a:pt x="216" y="24"/>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9"/>
            <p:cNvSpPr/>
            <p:nvPr/>
          </p:nvSpPr>
          <p:spPr bwMode="auto">
            <a:xfrm>
              <a:off x="1979114" y="4754887"/>
              <a:ext cx="758907" cy="784124"/>
            </a:xfrm>
            <a:custGeom>
              <a:avLst/>
              <a:gdLst>
                <a:gd name="T0" fmla="*/ 132 w 419"/>
                <a:gd name="T1" fmla="*/ 30 h 432"/>
                <a:gd name="T2" fmla="*/ 43 w 419"/>
                <a:gd name="T3" fmla="*/ 271 h 432"/>
                <a:gd name="T4" fmla="*/ 287 w 419"/>
                <a:gd name="T5" fmla="*/ 402 h 432"/>
                <a:gd name="T6" fmla="*/ 376 w 419"/>
                <a:gd name="T7" fmla="*/ 161 h 432"/>
                <a:gd name="T8" fmla="*/ 132 w 419"/>
                <a:gd name="T9" fmla="*/ 30 h 432"/>
              </a:gdLst>
              <a:ahLst/>
              <a:cxnLst>
                <a:cxn ang="0">
                  <a:pos x="T0" y="T1"/>
                </a:cxn>
                <a:cxn ang="0">
                  <a:pos x="T2" y="T3"/>
                </a:cxn>
                <a:cxn ang="0">
                  <a:pos x="T4" y="T5"/>
                </a:cxn>
                <a:cxn ang="0">
                  <a:pos x="T6" y="T7"/>
                </a:cxn>
                <a:cxn ang="0">
                  <a:pos x="T8" y="T9"/>
                </a:cxn>
              </a:cxnLst>
              <a:rect l="0" t="0" r="r" b="b"/>
              <a:pathLst>
                <a:path w="419" h="432">
                  <a:moveTo>
                    <a:pt x="132" y="30"/>
                  </a:moveTo>
                  <a:cubicBezTo>
                    <a:pt x="40" y="60"/>
                    <a:pt x="0" y="168"/>
                    <a:pt x="43" y="271"/>
                  </a:cubicBezTo>
                  <a:cubicBezTo>
                    <a:pt x="85" y="373"/>
                    <a:pt x="195" y="432"/>
                    <a:pt x="287" y="402"/>
                  </a:cubicBezTo>
                  <a:cubicBezTo>
                    <a:pt x="379" y="372"/>
                    <a:pt x="419" y="264"/>
                    <a:pt x="376" y="161"/>
                  </a:cubicBezTo>
                  <a:cubicBezTo>
                    <a:pt x="333" y="59"/>
                    <a:pt x="224" y="0"/>
                    <a:pt x="132" y="3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3"/>
            <p:cNvSpPr/>
            <p:nvPr/>
          </p:nvSpPr>
          <p:spPr bwMode="auto">
            <a:xfrm>
              <a:off x="2628471" y="3485051"/>
              <a:ext cx="3354748" cy="2263483"/>
            </a:xfrm>
            <a:custGeom>
              <a:avLst/>
              <a:gdLst>
                <a:gd name="T0" fmla="*/ 1849 w 1849"/>
                <a:gd name="T1" fmla="*/ 1074 h 1248"/>
                <a:gd name="T2" fmla="*/ 1849 w 1849"/>
                <a:gd name="T3" fmla="*/ 174 h 1248"/>
                <a:gd name="T4" fmla="*/ 1675 w 1849"/>
                <a:gd name="T5" fmla="*/ 0 h 1248"/>
                <a:gd name="T6" fmla="*/ 174 w 1849"/>
                <a:gd name="T7" fmla="*/ 0 h 1248"/>
                <a:gd name="T8" fmla="*/ 0 w 1849"/>
                <a:gd name="T9" fmla="*/ 174 h 1248"/>
                <a:gd name="T10" fmla="*/ 0 w 1849"/>
                <a:gd name="T11" fmla="*/ 1074 h 1248"/>
                <a:gd name="T12" fmla="*/ 174 w 1849"/>
                <a:gd name="T13" fmla="*/ 1248 h 1248"/>
                <a:gd name="T14" fmla="*/ 1675 w 1849"/>
                <a:gd name="T15" fmla="*/ 1248 h 1248"/>
                <a:gd name="T16" fmla="*/ 1849 w 1849"/>
                <a:gd name="T17" fmla="*/ 107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9" h="1248">
                  <a:moveTo>
                    <a:pt x="1849" y="1074"/>
                  </a:moveTo>
                  <a:cubicBezTo>
                    <a:pt x="1849" y="174"/>
                    <a:pt x="1849" y="174"/>
                    <a:pt x="1849" y="174"/>
                  </a:cubicBezTo>
                  <a:cubicBezTo>
                    <a:pt x="1849" y="78"/>
                    <a:pt x="1771" y="0"/>
                    <a:pt x="1675" y="0"/>
                  </a:cubicBezTo>
                  <a:cubicBezTo>
                    <a:pt x="174" y="0"/>
                    <a:pt x="174" y="0"/>
                    <a:pt x="174" y="0"/>
                  </a:cubicBezTo>
                  <a:cubicBezTo>
                    <a:pt x="79" y="0"/>
                    <a:pt x="0" y="78"/>
                    <a:pt x="0" y="174"/>
                  </a:cubicBezTo>
                  <a:cubicBezTo>
                    <a:pt x="0" y="1074"/>
                    <a:pt x="0" y="1074"/>
                    <a:pt x="0" y="1074"/>
                  </a:cubicBezTo>
                  <a:cubicBezTo>
                    <a:pt x="0" y="1170"/>
                    <a:pt x="79" y="1248"/>
                    <a:pt x="174" y="1248"/>
                  </a:cubicBezTo>
                  <a:cubicBezTo>
                    <a:pt x="1675" y="1248"/>
                    <a:pt x="1675" y="1248"/>
                    <a:pt x="1675" y="1248"/>
                  </a:cubicBezTo>
                  <a:cubicBezTo>
                    <a:pt x="1771" y="1248"/>
                    <a:pt x="1849" y="1170"/>
                    <a:pt x="1849" y="1074"/>
                  </a:cubicBez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4"/>
            <p:cNvSpPr/>
            <p:nvPr/>
          </p:nvSpPr>
          <p:spPr bwMode="auto">
            <a:xfrm>
              <a:off x="3212733" y="3485051"/>
              <a:ext cx="2770486" cy="1538089"/>
            </a:xfrm>
            <a:custGeom>
              <a:avLst/>
              <a:gdLst>
                <a:gd name="T0" fmla="*/ 1527 w 1527"/>
                <a:gd name="T1" fmla="*/ 848 h 848"/>
                <a:gd name="T2" fmla="*/ 0 w 1527"/>
                <a:gd name="T3" fmla="*/ 0 h 848"/>
                <a:gd name="T4" fmla="*/ 1352 w 1527"/>
                <a:gd name="T5" fmla="*/ 0 h 848"/>
                <a:gd name="T6" fmla="*/ 1527 w 1527"/>
                <a:gd name="T7" fmla="*/ 174 h 848"/>
                <a:gd name="T8" fmla="*/ 1527 w 1527"/>
                <a:gd name="T9" fmla="*/ 848 h 848"/>
              </a:gdLst>
              <a:ahLst/>
              <a:cxnLst>
                <a:cxn ang="0">
                  <a:pos x="T0" y="T1"/>
                </a:cxn>
                <a:cxn ang="0">
                  <a:pos x="T2" y="T3"/>
                </a:cxn>
                <a:cxn ang="0">
                  <a:pos x="T4" y="T5"/>
                </a:cxn>
                <a:cxn ang="0">
                  <a:pos x="T6" y="T7"/>
                </a:cxn>
                <a:cxn ang="0">
                  <a:pos x="T8" y="T9"/>
                </a:cxn>
              </a:cxnLst>
              <a:rect l="0" t="0" r="r" b="b"/>
              <a:pathLst>
                <a:path w="1527" h="848">
                  <a:moveTo>
                    <a:pt x="1527" y="848"/>
                  </a:moveTo>
                  <a:cubicBezTo>
                    <a:pt x="0" y="0"/>
                    <a:pt x="0" y="0"/>
                    <a:pt x="0" y="0"/>
                  </a:cubicBezTo>
                  <a:cubicBezTo>
                    <a:pt x="1352" y="0"/>
                    <a:pt x="1352" y="0"/>
                    <a:pt x="1352" y="0"/>
                  </a:cubicBezTo>
                  <a:cubicBezTo>
                    <a:pt x="1448" y="0"/>
                    <a:pt x="1527" y="78"/>
                    <a:pt x="1527" y="174"/>
                  </a:cubicBezTo>
                  <a:lnTo>
                    <a:pt x="1527" y="848"/>
                  </a:lnTo>
                  <a:close/>
                </a:path>
              </a:pathLst>
            </a:cu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5"/>
            <p:cNvSpPr/>
            <p:nvPr/>
          </p:nvSpPr>
          <p:spPr bwMode="auto">
            <a:xfrm>
              <a:off x="3152402" y="3496161"/>
              <a:ext cx="2448188" cy="2077770"/>
            </a:xfrm>
            <a:custGeom>
              <a:avLst/>
              <a:gdLst>
                <a:gd name="T0" fmla="*/ 918 w 918"/>
                <a:gd name="T1" fmla="*/ 0 h 779"/>
                <a:gd name="T2" fmla="*/ 712 w 918"/>
                <a:gd name="T3" fmla="*/ 347 h 779"/>
                <a:gd name="T4" fmla="*/ 399 w 918"/>
                <a:gd name="T5" fmla="*/ 389 h 779"/>
                <a:gd name="T6" fmla="*/ 193 w 918"/>
                <a:gd name="T7" fmla="*/ 779 h 779"/>
                <a:gd name="T8" fmla="*/ 0 w 918"/>
                <a:gd name="T9" fmla="*/ 779 h 779"/>
                <a:gd name="T10" fmla="*/ 0 w 918"/>
                <a:gd name="T11" fmla="*/ 725 h 779"/>
                <a:gd name="T12" fmla="*/ 288 w 918"/>
                <a:gd name="T13" fmla="*/ 303 h 779"/>
                <a:gd name="T14" fmla="*/ 638 w 918"/>
                <a:gd name="T15" fmla="*/ 264 h 779"/>
                <a:gd name="T16" fmla="*/ 813 w 918"/>
                <a:gd name="T17" fmla="*/ 0 h 779"/>
                <a:gd name="T18" fmla="*/ 918 w 918"/>
                <a:gd name="T19"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8" h="779">
                  <a:moveTo>
                    <a:pt x="918" y="0"/>
                  </a:moveTo>
                  <a:lnTo>
                    <a:pt x="712" y="347"/>
                  </a:lnTo>
                  <a:lnTo>
                    <a:pt x="399" y="389"/>
                  </a:lnTo>
                  <a:lnTo>
                    <a:pt x="193" y="779"/>
                  </a:lnTo>
                  <a:lnTo>
                    <a:pt x="0" y="779"/>
                  </a:lnTo>
                  <a:lnTo>
                    <a:pt x="0" y="725"/>
                  </a:lnTo>
                  <a:lnTo>
                    <a:pt x="288" y="303"/>
                  </a:lnTo>
                  <a:lnTo>
                    <a:pt x="638" y="264"/>
                  </a:lnTo>
                  <a:lnTo>
                    <a:pt x="813" y="0"/>
                  </a:lnTo>
                  <a:lnTo>
                    <a:pt x="918" y="0"/>
                  </a:ln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6"/>
            <p:cNvSpPr/>
            <p:nvPr/>
          </p:nvSpPr>
          <p:spPr bwMode="auto">
            <a:xfrm>
              <a:off x="3184155" y="3659653"/>
              <a:ext cx="2599017" cy="1914278"/>
            </a:xfrm>
            <a:custGeom>
              <a:avLst/>
              <a:gdLst>
                <a:gd name="T0" fmla="*/ 1432 w 1432"/>
                <a:gd name="T1" fmla="*/ 1038 h 1042"/>
                <a:gd name="T2" fmla="*/ 1432 w 1432"/>
                <a:gd name="T3" fmla="*/ 4 h 1042"/>
                <a:gd name="T4" fmla="*/ 1429 w 1432"/>
                <a:gd name="T5" fmla="*/ 0 h 1042"/>
                <a:gd name="T6" fmla="*/ 4 w 1432"/>
                <a:gd name="T7" fmla="*/ 0 h 1042"/>
                <a:gd name="T8" fmla="*/ 0 w 1432"/>
                <a:gd name="T9" fmla="*/ 4 h 1042"/>
                <a:gd name="T10" fmla="*/ 0 w 1432"/>
                <a:gd name="T11" fmla="*/ 1038 h 1042"/>
                <a:gd name="T12" fmla="*/ 4 w 1432"/>
                <a:gd name="T13" fmla="*/ 1042 h 1042"/>
                <a:gd name="T14" fmla="*/ 1429 w 1432"/>
                <a:gd name="T15" fmla="*/ 1042 h 1042"/>
                <a:gd name="T16" fmla="*/ 1432 w 1432"/>
                <a:gd name="T17" fmla="*/ 103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2" h="1042">
                  <a:moveTo>
                    <a:pt x="1432" y="1038"/>
                  </a:moveTo>
                  <a:cubicBezTo>
                    <a:pt x="1432" y="4"/>
                    <a:pt x="1432" y="4"/>
                    <a:pt x="1432" y="4"/>
                  </a:cubicBezTo>
                  <a:cubicBezTo>
                    <a:pt x="1432" y="2"/>
                    <a:pt x="1431" y="0"/>
                    <a:pt x="1429" y="0"/>
                  </a:cubicBezTo>
                  <a:cubicBezTo>
                    <a:pt x="4" y="0"/>
                    <a:pt x="4" y="0"/>
                    <a:pt x="4" y="0"/>
                  </a:cubicBezTo>
                  <a:cubicBezTo>
                    <a:pt x="2" y="0"/>
                    <a:pt x="0" y="2"/>
                    <a:pt x="0" y="4"/>
                  </a:cubicBezTo>
                  <a:cubicBezTo>
                    <a:pt x="0" y="1038"/>
                    <a:pt x="0" y="1038"/>
                    <a:pt x="0" y="1038"/>
                  </a:cubicBezTo>
                  <a:cubicBezTo>
                    <a:pt x="0" y="1040"/>
                    <a:pt x="2" y="1042"/>
                    <a:pt x="4" y="1042"/>
                  </a:cubicBezTo>
                  <a:cubicBezTo>
                    <a:pt x="1429" y="1042"/>
                    <a:pt x="1429" y="1042"/>
                    <a:pt x="1429" y="1042"/>
                  </a:cubicBezTo>
                  <a:cubicBezTo>
                    <a:pt x="1431" y="1042"/>
                    <a:pt x="1432" y="1040"/>
                    <a:pt x="1432" y="10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18"/>
            <p:cNvSpPr>
              <a:spLocks noChangeArrowheads="1"/>
            </p:cNvSpPr>
            <p:nvPr/>
          </p:nvSpPr>
          <p:spPr bwMode="auto">
            <a:xfrm>
              <a:off x="2768186" y="4534252"/>
              <a:ext cx="161942" cy="165079"/>
            </a:xfrm>
            <a:prstGeom prst="ellipse">
              <a:avLst/>
            </a:pr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6"/>
            <p:cNvSpPr/>
            <p:nvPr/>
          </p:nvSpPr>
          <p:spPr bwMode="auto">
            <a:xfrm>
              <a:off x="1874328" y="4061238"/>
              <a:ext cx="911323" cy="993647"/>
            </a:xfrm>
            <a:custGeom>
              <a:avLst/>
              <a:gdLst>
                <a:gd name="T0" fmla="*/ 449 w 503"/>
                <a:gd name="T1" fmla="*/ 24 h 548"/>
                <a:gd name="T2" fmla="*/ 361 w 503"/>
                <a:gd name="T3" fmla="*/ 25 h 548"/>
                <a:gd name="T4" fmla="*/ 69 w 503"/>
                <a:gd name="T5" fmla="*/ 324 h 548"/>
                <a:gd name="T6" fmla="*/ 43 w 503"/>
                <a:gd name="T7" fmla="*/ 506 h 548"/>
                <a:gd name="T8" fmla="*/ 43 w 503"/>
                <a:gd name="T9" fmla="*/ 506 h 548"/>
                <a:gd name="T10" fmla="*/ 196 w 503"/>
                <a:gd name="T11" fmla="*/ 505 h 548"/>
                <a:gd name="T12" fmla="*/ 436 w 503"/>
                <a:gd name="T13" fmla="*/ 258 h 548"/>
                <a:gd name="T14" fmla="*/ 449 w 503"/>
                <a:gd name="T15" fmla="*/ 24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48">
                  <a:moveTo>
                    <a:pt x="449" y="24"/>
                  </a:moveTo>
                  <a:cubicBezTo>
                    <a:pt x="425" y="0"/>
                    <a:pt x="385" y="0"/>
                    <a:pt x="361" y="25"/>
                  </a:cubicBezTo>
                  <a:cubicBezTo>
                    <a:pt x="69" y="324"/>
                    <a:pt x="69" y="324"/>
                    <a:pt x="69" y="324"/>
                  </a:cubicBezTo>
                  <a:cubicBezTo>
                    <a:pt x="28" y="367"/>
                    <a:pt x="0" y="464"/>
                    <a:pt x="43" y="506"/>
                  </a:cubicBezTo>
                  <a:cubicBezTo>
                    <a:pt x="43" y="506"/>
                    <a:pt x="43" y="506"/>
                    <a:pt x="43" y="506"/>
                  </a:cubicBezTo>
                  <a:cubicBezTo>
                    <a:pt x="85" y="548"/>
                    <a:pt x="154" y="547"/>
                    <a:pt x="196" y="505"/>
                  </a:cubicBezTo>
                  <a:cubicBezTo>
                    <a:pt x="436" y="258"/>
                    <a:pt x="436" y="258"/>
                    <a:pt x="436" y="258"/>
                  </a:cubicBezTo>
                  <a:cubicBezTo>
                    <a:pt x="503" y="189"/>
                    <a:pt x="502" y="75"/>
                    <a:pt x="449" y="24"/>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67"/>
            <p:cNvSpPr/>
            <p:nvPr/>
          </p:nvSpPr>
          <p:spPr bwMode="auto">
            <a:xfrm>
              <a:off x="1863214" y="4697744"/>
              <a:ext cx="773196" cy="855552"/>
            </a:xfrm>
            <a:custGeom>
              <a:avLst/>
              <a:gdLst>
                <a:gd name="T0" fmla="*/ 122 w 426"/>
                <a:gd name="T1" fmla="*/ 33 h 472"/>
                <a:gd name="T2" fmla="*/ 50 w 426"/>
                <a:gd name="T3" fmla="*/ 295 h 472"/>
                <a:gd name="T4" fmla="*/ 303 w 426"/>
                <a:gd name="T5" fmla="*/ 439 h 472"/>
                <a:gd name="T6" fmla="*/ 376 w 426"/>
                <a:gd name="T7" fmla="*/ 176 h 472"/>
                <a:gd name="T8" fmla="*/ 122 w 426"/>
                <a:gd name="T9" fmla="*/ 33 h 472"/>
              </a:gdLst>
              <a:ahLst/>
              <a:cxnLst>
                <a:cxn ang="0">
                  <a:pos x="T0" y="T1"/>
                </a:cxn>
                <a:cxn ang="0">
                  <a:pos x="T2" y="T3"/>
                </a:cxn>
                <a:cxn ang="0">
                  <a:pos x="T4" y="T5"/>
                </a:cxn>
                <a:cxn ang="0">
                  <a:pos x="T6" y="T7"/>
                </a:cxn>
                <a:cxn ang="0">
                  <a:pos x="T8" y="T9"/>
                </a:cxn>
              </a:cxnLst>
              <a:rect l="0" t="0" r="r" b="b"/>
              <a:pathLst>
                <a:path w="426" h="472">
                  <a:moveTo>
                    <a:pt x="122" y="33"/>
                  </a:moveTo>
                  <a:cubicBezTo>
                    <a:pt x="32" y="66"/>
                    <a:pt x="0" y="183"/>
                    <a:pt x="50" y="295"/>
                  </a:cubicBezTo>
                  <a:cubicBezTo>
                    <a:pt x="100" y="407"/>
                    <a:pt x="213" y="472"/>
                    <a:pt x="303" y="439"/>
                  </a:cubicBezTo>
                  <a:cubicBezTo>
                    <a:pt x="393" y="406"/>
                    <a:pt x="426" y="288"/>
                    <a:pt x="376" y="176"/>
                  </a:cubicBezTo>
                  <a:cubicBezTo>
                    <a:pt x="326" y="64"/>
                    <a:pt x="212" y="0"/>
                    <a:pt x="122" y="33"/>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68"/>
            <p:cNvSpPr/>
            <p:nvPr/>
          </p:nvSpPr>
          <p:spPr bwMode="auto">
            <a:xfrm>
              <a:off x="2415723" y="4067587"/>
              <a:ext cx="241326" cy="244443"/>
            </a:xfrm>
            <a:custGeom>
              <a:avLst/>
              <a:gdLst>
                <a:gd name="T0" fmla="*/ 0 w 134"/>
                <a:gd name="T1" fmla="*/ 93 h 134"/>
                <a:gd name="T2" fmla="*/ 95 w 134"/>
                <a:gd name="T3" fmla="*/ 134 h 134"/>
                <a:gd name="T4" fmla="*/ 92 w 134"/>
                <a:gd name="T5" fmla="*/ 0 h 134"/>
                <a:gd name="T6" fmla="*/ 0 w 134"/>
                <a:gd name="T7" fmla="*/ 93 h 134"/>
              </a:gdLst>
              <a:ahLst/>
              <a:cxnLst>
                <a:cxn ang="0">
                  <a:pos x="T0" y="T1"/>
                </a:cxn>
                <a:cxn ang="0">
                  <a:pos x="T2" y="T3"/>
                </a:cxn>
                <a:cxn ang="0">
                  <a:pos x="T4" y="T5"/>
                </a:cxn>
                <a:cxn ang="0">
                  <a:pos x="T6" y="T7"/>
                </a:cxn>
              </a:cxnLst>
              <a:rect l="0" t="0" r="r" b="b"/>
              <a:pathLst>
                <a:path w="134" h="134">
                  <a:moveTo>
                    <a:pt x="0" y="93"/>
                  </a:moveTo>
                  <a:cubicBezTo>
                    <a:pt x="41" y="117"/>
                    <a:pt x="60" y="126"/>
                    <a:pt x="95" y="134"/>
                  </a:cubicBezTo>
                  <a:cubicBezTo>
                    <a:pt x="134" y="94"/>
                    <a:pt x="129" y="18"/>
                    <a:pt x="92" y="0"/>
                  </a:cubicBezTo>
                  <a:cubicBezTo>
                    <a:pt x="70" y="8"/>
                    <a:pt x="18" y="72"/>
                    <a:pt x="0" y="93"/>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7"/>
            <p:cNvSpPr/>
            <p:nvPr/>
          </p:nvSpPr>
          <p:spPr bwMode="auto">
            <a:xfrm>
              <a:off x="3176218" y="3659653"/>
              <a:ext cx="2332288" cy="1914278"/>
            </a:xfrm>
            <a:custGeom>
              <a:avLst/>
              <a:gdLst>
                <a:gd name="T0" fmla="*/ 1287 w 1287"/>
                <a:gd name="T1" fmla="*/ 0 h 1042"/>
                <a:gd name="T2" fmla="*/ 1126 w 1287"/>
                <a:gd name="T3" fmla="*/ 0 h 1042"/>
                <a:gd name="T4" fmla="*/ 937 w 1287"/>
                <a:gd name="T5" fmla="*/ 286 h 1042"/>
                <a:gd name="T6" fmla="*/ 423 w 1287"/>
                <a:gd name="T7" fmla="*/ 343 h 1042"/>
                <a:gd name="T8" fmla="*/ 0 w 1287"/>
                <a:gd name="T9" fmla="*/ 963 h 1042"/>
                <a:gd name="T10" fmla="*/ 0 w 1287"/>
                <a:gd name="T11" fmla="*/ 1038 h 1042"/>
                <a:gd name="T12" fmla="*/ 3 w 1287"/>
                <a:gd name="T13" fmla="*/ 1042 h 1042"/>
                <a:gd name="T14" fmla="*/ 283 w 1287"/>
                <a:gd name="T15" fmla="*/ 1042 h 1042"/>
                <a:gd name="T16" fmla="*/ 586 w 1287"/>
                <a:gd name="T17" fmla="*/ 469 h 1042"/>
                <a:gd name="T18" fmla="*/ 1046 w 1287"/>
                <a:gd name="T19" fmla="*/ 408 h 1042"/>
                <a:gd name="T20" fmla="*/ 1287 w 1287"/>
                <a:gd name="T21"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7" h="1042">
                  <a:moveTo>
                    <a:pt x="1287" y="0"/>
                  </a:moveTo>
                  <a:cubicBezTo>
                    <a:pt x="1126" y="0"/>
                    <a:pt x="1126" y="0"/>
                    <a:pt x="1126" y="0"/>
                  </a:cubicBezTo>
                  <a:cubicBezTo>
                    <a:pt x="937" y="286"/>
                    <a:pt x="937" y="286"/>
                    <a:pt x="937" y="286"/>
                  </a:cubicBezTo>
                  <a:cubicBezTo>
                    <a:pt x="423" y="343"/>
                    <a:pt x="423" y="343"/>
                    <a:pt x="423" y="343"/>
                  </a:cubicBezTo>
                  <a:cubicBezTo>
                    <a:pt x="0" y="963"/>
                    <a:pt x="0" y="963"/>
                    <a:pt x="0" y="963"/>
                  </a:cubicBezTo>
                  <a:cubicBezTo>
                    <a:pt x="0" y="1038"/>
                    <a:pt x="0" y="1038"/>
                    <a:pt x="0" y="1038"/>
                  </a:cubicBezTo>
                  <a:cubicBezTo>
                    <a:pt x="0" y="1040"/>
                    <a:pt x="1" y="1042"/>
                    <a:pt x="3" y="1042"/>
                  </a:cubicBezTo>
                  <a:cubicBezTo>
                    <a:pt x="283" y="1042"/>
                    <a:pt x="283" y="1042"/>
                    <a:pt x="283" y="1042"/>
                  </a:cubicBezTo>
                  <a:cubicBezTo>
                    <a:pt x="586" y="469"/>
                    <a:pt x="586" y="469"/>
                    <a:pt x="586" y="469"/>
                  </a:cubicBezTo>
                  <a:cubicBezTo>
                    <a:pt x="1046" y="408"/>
                    <a:pt x="1046" y="408"/>
                    <a:pt x="1046" y="408"/>
                  </a:cubicBezTo>
                  <a:lnTo>
                    <a:pt x="128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3"/>
            <p:cNvSpPr/>
            <p:nvPr/>
          </p:nvSpPr>
          <p:spPr bwMode="auto">
            <a:xfrm>
              <a:off x="3176218" y="1992993"/>
              <a:ext cx="3026100" cy="3580938"/>
            </a:xfrm>
            <a:custGeom>
              <a:avLst/>
              <a:gdLst>
                <a:gd name="T0" fmla="*/ 1135 w 1135"/>
                <a:gd name="T1" fmla="*/ 185 h 1343"/>
                <a:gd name="T2" fmla="*/ 1133 w 1135"/>
                <a:gd name="T3" fmla="*/ 296 h 1343"/>
                <a:gd name="T4" fmla="*/ 1034 w 1135"/>
                <a:gd name="T5" fmla="*/ 242 h 1343"/>
                <a:gd name="T6" fmla="*/ 712 w 1135"/>
                <a:gd name="T7" fmla="*/ 857 h 1343"/>
                <a:gd name="T8" fmla="*/ 399 w 1135"/>
                <a:gd name="T9" fmla="*/ 903 h 1343"/>
                <a:gd name="T10" fmla="*/ 192 w 1135"/>
                <a:gd name="T11" fmla="*/ 1343 h 1343"/>
                <a:gd name="T12" fmla="*/ 0 w 1135"/>
                <a:gd name="T13" fmla="*/ 1343 h 1343"/>
                <a:gd name="T14" fmla="*/ 0 w 1135"/>
                <a:gd name="T15" fmla="*/ 1283 h 1343"/>
                <a:gd name="T16" fmla="*/ 287 w 1135"/>
                <a:gd name="T17" fmla="*/ 807 h 1343"/>
                <a:gd name="T18" fmla="*/ 637 w 1135"/>
                <a:gd name="T19" fmla="*/ 763 h 1343"/>
                <a:gd name="T20" fmla="*/ 965 w 1135"/>
                <a:gd name="T21" fmla="*/ 205 h 1343"/>
                <a:gd name="T22" fmla="*/ 867 w 1135"/>
                <a:gd name="T23" fmla="*/ 152 h 1343"/>
                <a:gd name="T24" fmla="*/ 1135 w 1135"/>
                <a:gd name="T25" fmla="*/ 0 h 1343"/>
                <a:gd name="T26" fmla="*/ 1135 w 1135"/>
                <a:gd name="T27" fmla="*/ 117 h 1343"/>
                <a:gd name="T28" fmla="*/ 1135 w 1135"/>
                <a:gd name="T29" fmla="*/ 185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5" h="1343">
                  <a:moveTo>
                    <a:pt x="1135" y="185"/>
                  </a:moveTo>
                  <a:lnTo>
                    <a:pt x="1133" y="296"/>
                  </a:lnTo>
                  <a:lnTo>
                    <a:pt x="1034" y="242"/>
                  </a:lnTo>
                  <a:lnTo>
                    <a:pt x="712" y="857"/>
                  </a:lnTo>
                  <a:lnTo>
                    <a:pt x="399" y="903"/>
                  </a:lnTo>
                  <a:lnTo>
                    <a:pt x="192" y="1343"/>
                  </a:lnTo>
                  <a:lnTo>
                    <a:pt x="0" y="1343"/>
                  </a:lnTo>
                  <a:lnTo>
                    <a:pt x="0" y="1283"/>
                  </a:lnTo>
                  <a:lnTo>
                    <a:pt x="287" y="807"/>
                  </a:lnTo>
                  <a:lnTo>
                    <a:pt x="637" y="763"/>
                  </a:lnTo>
                  <a:lnTo>
                    <a:pt x="965" y="205"/>
                  </a:lnTo>
                  <a:lnTo>
                    <a:pt x="867" y="152"/>
                  </a:lnTo>
                  <a:lnTo>
                    <a:pt x="1135" y="0"/>
                  </a:lnTo>
                  <a:lnTo>
                    <a:pt x="1135" y="117"/>
                  </a:lnTo>
                  <a:lnTo>
                    <a:pt x="1135" y="185"/>
                  </a:lnTo>
                  <a:close/>
                </a:path>
              </a:pathLst>
            </a:custGeom>
            <a:solidFill>
              <a:srgbClr val="87C7E3"/>
            </a:solidFill>
            <a:ln>
              <a:noFill/>
            </a:ln>
          </p:spPr>
          <p:txBody>
            <a:bodyPr/>
            <a:lstStyle/>
            <a:p>
              <a:pPr eaLnBrk="1" fontAlgn="auto" hangingPunct="1">
                <a:spcBef>
                  <a:spcPts val="0"/>
                </a:spcBef>
                <a:spcAft>
                  <a:spcPts val="0"/>
                </a:spcAft>
                <a:defRPr/>
              </a:pPr>
              <a:endParaRPr lang="en-US"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5829215" y="5659645"/>
              <a:ext cx="968479" cy="822219"/>
            </a:xfrm>
            <a:custGeom>
              <a:avLst/>
              <a:gdLst>
                <a:gd name="T0" fmla="*/ 108 w 720"/>
                <a:gd name="T1" fmla="*/ 491 h 694"/>
                <a:gd name="T2" fmla="*/ 601 w 720"/>
                <a:gd name="T3" fmla="*/ 153 h 694"/>
                <a:gd name="T4" fmla="*/ 108 w 720"/>
                <a:gd name="T5" fmla="*/ 491 h 694"/>
                <a:gd name="connsiteX0" fmla="*/ 224 w 6709"/>
                <a:gd name="connsiteY0" fmla="*/ 5648 h 6535"/>
                <a:gd name="connsiteX1" fmla="*/ 6434 w 6709"/>
                <a:gd name="connsiteY1" fmla="*/ 587 h 6535"/>
                <a:gd name="connsiteX2" fmla="*/ 224 w 6709"/>
                <a:gd name="connsiteY2" fmla="*/ 5648 h 6535"/>
              </a:gdLst>
              <a:ahLst/>
              <a:cxnLst>
                <a:cxn ang="0">
                  <a:pos x="connsiteX0" y="connsiteY0"/>
                </a:cxn>
                <a:cxn ang="0">
                  <a:pos x="connsiteX1" y="connsiteY1"/>
                </a:cxn>
                <a:cxn ang="0">
                  <a:pos x="connsiteX2" y="connsiteY2"/>
                </a:cxn>
              </a:cxnLst>
              <a:rect l="l" t="t" r="r" b="b"/>
              <a:pathLst>
                <a:path w="6709" h="6535">
                  <a:moveTo>
                    <a:pt x="224" y="5648"/>
                  </a:moveTo>
                  <a:cubicBezTo>
                    <a:pt x="-1276" y="2910"/>
                    <a:pt x="5226" y="-1618"/>
                    <a:pt x="6434" y="587"/>
                  </a:cubicBezTo>
                  <a:cubicBezTo>
                    <a:pt x="8087" y="3584"/>
                    <a:pt x="1835" y="8573"/>
                    <a:pt x="224" y="564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5829215" y="5618375"/>
              <a:ext cx="906560" cy="728568"/>
            </a:xfrm>
            <a:custGeom>
              <a:avLst/>
              <a:gdLst>
                <a:gd name="T0" fmla="*/ 100 w 668"/>
                <a:gd name="T1" fmla="*/ 454 h 643"/>
                <a:gd name="T2" fmla="*/ 558 w 668"/>
                <a:gd name="T3" fmla="*/ 141 h 643"/>
                <a:gd name="T4" fmla="*/ 100 w 668"/>
                <a:gd name="T5" fmla="*/ 454 h 643"/>
                <a:gd name="connsiteX0" fmla="*/ 210 w 7158"/>
                <a:gd name="connsiteY0" fmla="*/ 5749 h 6629"/>
                <a:gd name="connsiteX1" fmla="*/ 6901 w 7158"/>
                <a:gd name="connsiteY1" fmla="*/ 572 h 6629"/>
                <a:gd name="connsiteX2" fmla="*/ 210 w 7158"/>
                <a:gd name="connsiteY2" fmla="*/ 5749 h 6629"/>
                <a:gd name="connsiteX0-1" fmla="*/ 281 w 10435"/>
                <a:gd name="connsiteY0-2" fmla="*/ 8015 h 9430"/>
                <a:gd name="connsiteX1-3" fmla="*/ 10090 w 10435"/>
                <a:gd name="connsiteY1-4" fmla="*/ 931 h 9430"/>
                <a:gd name="connsiteX2-5" fmla="*/ 281 w 10435"/>
                <a:gd name="connsiteY2-6" fmla="*/ 8015 h 9430"/>
              </a:gdLst>
              <a:ahLst/>
              <a:cxnLst>
                <a:cxn ang="0">
                  <a:pos x="connsiteX0-1" y="connsiteY0-2"/>
                </a:cxn>
                <a:cxn ang="0">
                  <a:pos x="connsiteX1-3" y="connsiteY1-4"/>
                </a:cxn>
                <a:cxn ang="0">
                  <a:pos x="connsiteX2-5" y="connsiteY2-6"/>
                </a:cxn>
              </a:cxnLst>
              <a:rect l="l" t="t" r="r" b="b"/>
              <a:pathLst>
                <a:path w="10435" h="9430">
                  <a:moveTo>
                    <a:pt x="281" y="8015"/>
                  </a:moveTo>
                  <a:cubicBezTo>
                    <a:pt x="-1810" y="3885"/>
                    <a:pt x="8418" y="-2377"/>
                    <a:pt x="10090" y="931"/>
                  </a:cubicBezTo>
                  <a:cubicBezTo>
                    <a:pt x="12391" y="5458"/>
                    <a:pt x="2540" y="12449"/>
                    <a:pt x="281" y="801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r>
                <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z</a:t>
              </a: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5711727" y="5288218"/>
              <a:ext cx="1343169" cy="1352376"/>
            </a:xfrm>
            <a:custGeom>
              <a:avLst/>
              <a:gdLst>
                <a:gd name="T0" fmla="*/ 270 w 504"/>
                <a:gd name="T1" fmla="*/ 0 h 507"/>
                <a:gd name="T2" fmla="*/ 504 w 504"/>
                <a:gd name="T3" fmla="*/ 411 h 507"/>
                <a:gd name="T4" fmla="*/ 479 w 504"/>
                <a:gd name="T5" fmla="*/ 507 h 507"/>
                <a:gd name="T6" fmla="*/ 136 w 504"/>
                <a:gd name="T7" fmla="*/ 424 h 507"/>
                <a:gd name="T8" fmla="*/ 0 w 504"/>
                <a:gd name="T9" fmla="*/ 184 h 507"/>
                <a:gd name="T10" fmla="*/ 270 w 504"/>
                <a:gd name="T11" fmla="*/ 0 h 507"/>
              </a:gdLst>
              <a:ahLst/>
              <a:cxnLst>
                <a:cxn ang="0">
                  <a:pos x="T0" y="T1"/>
                </a:cxn>
                <a:cxn ang="0">
                  <a:pos x="T2" y="T3"/>
                </a:cxn>
                <a:cxn ang="0">
                  <a:pos x="T4" y="T5"/>
                </a:cxn>
                <a:cxn ang="0">
                  <a:pos x="T6" y="T7"/>
                </a:cxn>
                <a:cxn ang="0">
                  <a:pos x="T8" y="T9"/>
                </a:cxn>
                <a:cxn ang="0">
                  <a:pos x="T10" y="T11"/>
                </a:cxn>
              </a:cxnLst>
              <a:rect l="0" t="0" r="r" b="b"/>
              <a:pathLst>
                <a:path w="504" h="507">
                  <a:moveTo>
                    <a:pt x="270" y="0"/>
                  </a:moveTo>
                  <a:lnTo>
                    <a:pt x="504" y="411"/>
                  </a:lnTo>
                  <a:lnTo>
                    <a:pt x="479" y="507"/>
                  </a:lnTo>
                  <a:lnTo>
                    <a:pt x="136" y="424"/>
                  </a:lnTo>
                  <a:lnTo>
                    <a:pt x="0" y="184"/>
                  </a:lnTo>
                  <a:lnTo>
                    <a:pt x="270"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5883195" y="5518375"/>
              <a:ext cx="1205042" cy="1101583"/>
            </a:xfrm>
            <a:custGeom>
              <a:avLst/>
              <a:gdLst>
                <a:gd name="T0" fmla="*/ 373 w 664"/>
                <a:gd name="T1" fmla="*/ 0 h 607"/>
                <a:gd name="T2" fmla="*/ 664 w 664"/>
                <a:gd name="T3" fmla="*/ 515 h 607"/>
                <a:gd name="T4" fmla="*/ 640 w 664"/>
                <a:gd name="T5" fmla="*/ 607 h 607"/>
                <a:gd name="T6" fmla="*/ 430 w 664"/>
                <a:gd name="T7" fmla="*/ 238 h 607"/>
                <a:gd name="T8" fmla="*/ 62 w 664"/>
                <a:gd name="T9" fmla="*/ 424 h 607"/>
                <a:gd name="T10" fmla="*/ 0 w 664"/>
                <a:gd name="T11" fmla="*/ 323 h 607"/>
                <a:gd name="T12" fmla="*/ 332 w 664"/>
                <a:gd name="T13" fmla="*/ 158 h 607"/>
                <a:gd name="T14" fmla="*/ 373 w 664"/>
                <a:gd name="T15" fmla="*/ 0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607">
                  <a:moveTo>
                    <a:pt x="373" y="0"/>
                  </a:moveTo>
                  <a:cubicBezTo>
                    <a:pt x="664" y="515"/>
                    <a:pt x="664" y="515"/>
                    <a:pt x="664" y="515"/>
                  </a:cubicBezTo>
                  <a:cubicBezTo>
                    <a:pt x="640" y="607"/>
                    <a:pt x="640" y="607"/>
                    <a:pt x="640" y="607"/>
                  </a:cubicBezTo>
                  <a:cubicBezTo>
                    <a:pt x="430" y="238"/>
                    <a:pt x="430" y="238"/>
                    <a:pt x="430" y="238"/>
                  </a:cubicBezTo>
                  <a:cubicBezTo>
                    <a:pt x="62" y="424"/>
                    <a:pt x="62" y="424"/>
                    <a:pt x="62" y="424"/>
                  </a:cubicBezTo>
                  <a:cubicBezTo>
                    <a:pt x="0" y="323"/>
                    <a:pt x="0" y="323"/>
                    <a:pt x="0" y="323"/>
                  </a:cubicBezTo>
                  <a:cubicBezTo>
                    <a:pt x="128" y="320"/>
                    <a:pt x="244" y="290"/>
                    <a:pt x="332" y="158"/>
                  </a:cubicBezTo>
                  <a:cubicBezTo>
                    <a:pt x="368" y="105"/>
                    <a:pt x="375" y="55"/>
                    <a:pt x="373"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9"/>
            <p:cNvSpPr/>
            <p:nvPr/>
          </p:nvSpPr>
          <p:spPr bwMode="auto">
            <a:xfrm>
              <a:off x="5867319" y="5686629"/>
              <a:ext cx="1252673" cy="1138091"/>
            </a:xfrm>
            <a:custGeom>
              <a:avLst/>
              <a:gdLst>
                <a:gd name="T0" fmla="*/ 458 w 690"/>
                <a:gd name="T1" fmla="*/ 0 h 628"/>
                <a:gd name="T2" fmla="*/ 690 w 690"/>
                <a:gd name="T3" fmla="*/ 408 h 628"/>
                <a:gd name="T4" fmla="*/ 633 w 690"/>
                <a:gd name="T5" fmla="*/ 628 h 628"/>
                <a:gd name="T6" fmla="*/ 107 w 690"/>
                <a:gd name="T7" fmla="*/ 501 h 628"/>
                <a:gd name="T8" fmla="*/ 0 w 690"/>
                <a:gd name="T9" fmla="*/ 313 h 628"/>
                <a:gd name="T10" fmla="*/ 287 w 690"/>
                <a:gd name="T11" fmla="*/ 219 h 628"/>
                <a:gd name="T12" fmla="*/ 458 w 690"/>
                <a:gd name="T13" fmla="*/ 0 h 628"/>
              </a:gdLst>
              <a:ahLst/>
              <a:cxnLst>
                <a:cxn ang="0">
                  <a:pos x="T0" y="T1"/>
                </a:cxn>
                <a:cxn ang="0">
                  <a:pos x="T2" y="T3"/>
                </a:cxn>
                <a:cxn ang="0">
                  <a:pos x="T4" y="T5"/>
                </a:cxn>
                <a:cxn ang="0">
                  <a:pos x="T6" y="T7"/>
                </a:cxn>
                <a:cxn ang="0">
                  <a:pos x="T8" y="T9"/>
                </a:cxn>
                <a:cxn ang="0">
                  <a:pos x="T10" y="T11"/>
                </a:cxn>
                <a:cxn ang="0">
                  <a:pos x="T12" y="T13"/>
                </a:cxn>
              </a:cxnLst>
              <a:rect l="0" t="0" r="r" b="b"/>
              <a:pathLst>
                <a:path w="690" h="628">
                  <a:moveTo>
                    <a:pt x="458" y="0"/>
                  </a:moveTo>
                  <a:cubicBezTo>
                    <a:pt x="690" y="408"/>
                    <a:pt x="690" y="408"/>
                    <a:pt x="690" y="408"/>
                  </a:cubicBezTo>
                  <a:cubicBezTo>
                    <a:pt x="633" y="628"/>
                    <a:pt x="633" y="628"/>
                    <a:pt x="633" y="628"/>
                  </a:cubicBezTo>
                  <a:cubicBezTo>
                    <a:pt x="107" y="501"/>
                    <a:pt x="107" y="501"/>
                    <a:pt x="107" y="501"/>
                  </a:cubicBezTo>
                  <a:cubicBezTo>
                    <a:pt x="0" y="313"/>
                    <a:pt x="0" y="313"/>
                    <a:pt x="0" y="313"/>
                  </a:cubicBezTo>
                  <a:cubicBezTo>
                    <a:pt x="115" y="305"/>
                    <a:pt x="211" y="273"/>
                    <a:pt x="287" y="219"/>
                  </a:cubicBezTo>
                  <a:cubicBezTo>
                    <a:pt x="362" y="167"/>
                    <a:pt x="418" y="93"/>
                    <a:pt x="458"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0"/>
            <p:cNvSpPr/>
            <p:nvPr/>
          </p:nvSpPr>
          <p:spPr bwMode="auto">
            <a:xfrm>
              <a:off x="5867319" y="5756470"/>
              <a:ext cx="1651177" cy="1803167"/>
            </a:xfrm>
            <a:custGeom>
              <a:avLst/>
              <a:gdLst>
                <a:gd name="T0" fmla="*/ 494 w 711"/>
                <a:gd name="T1" fmla="*/ 0 h 975"/>
                <a:gd name="T2" fmla="*/ 711 w 711"/>
                <a:gd name="T3" fmla="*/ 377 h 975"/>
                <a:gd name="T4" fmla="*/ 711 w 711"/>
                <a:gd name="T5" fmla="*/ 975 h 975"/>
                <a:gd name="T6" fmla="*/ 458 w 711"/>
                <a:gd name="T7" fmla="*/ 975 h 975"/>
                <a:gd name="T8" fmla="*/ 0 w 711"/>
                <a:gd name="T9" fmla="*/ 338 h 975"/>
                <a:gd name="T10" fmla="*/ 310 w 711"/>
                <a:gd name="T11" fmla="*/ 237 h 975"/>
                <a:gd name="T12" fmla="*/ 494 w 711"/>
                <a:gd name="T13" fmla="*/ 0 h 975"/>
                <a:gd name="connsiteX0" fmla="*/ 6948 w 12795"/>
                <a:gd name="connsiteY0" fmla="*/ 0 h 10777"/>
                <a:gd name="connsiteX1" fmla="*/ 12795 w 12795"/>
                <a:gd name="connsiteY1" fmla="*/ 7260 h 10777"/>
                <a:gd name="connsiteX2" fmla="*/ 10000 w 12795"/>
                <a:gd name="connsiteY2" fmla="*/ 10000 h 10777"/>
                <a:gd name="connsiteX3" fmla="*/ 6442 w 12795"/>
                <a:gd name="connsiteY3" fmla="*/ 10000 h 10777"/>
                <a:gd name="connsiteX4" fmla="*/ 0 w 12795"/>
                <a:gd name="connsiteY4" fmla="*/ 3467 h 10777"/>
                <a:gd name="connsiteX5" fmla="*/ 4360 w 12795"/>
                <a:gd name="connsiteY5" fmla="*/ 2431 h 10777"/>
                <a:gd name="connsiteX6" fmla="*/ 6948 w 12795"/>
                <a:gd name="connsiteY6" fmla="*/ 0 h 10777"/>
                <a:gd name="connsiteX0-1" fmla="*/ 6948 w 12795"/>
                <a:gd name="connsiteY0-2" fmla="*/ 0 h 10203"/>
                <a:gd name="connsiteX1-3" fmla="*/ 12795 w 12795"/>
                <a:gd name="connsiteY1-4" fmla="*/ 7260 h 10203"/>
                <a:gd name="connsiteX2-5" fmla="*/ 10000 w 12795"/>
                <a:gd name="connsiteY2-6" fmla="*/ 10000 h 10203"/>
                <a:gd name="connsiteX3-7" fmla="*/ 6442 w 12795"/>
                <a:gd name="connsiteY3-8" fmla="*/ 10000 h 10203"/>
                <a:gd name="connsiteX4-9" fmla="*/ 0 w 12795"/>
                <a:gd name="connsiteY4-10" fmla="*/ 3467 h 10203"/>
                <a:gd name="connsiteX5-11" fmla="*/ 4360 w 12795"/>
                <a:gd name="connsiteY5-12" fmla="*/ 2431 h 10203"/>
                <a:gd name="connsiteX6-13" fmla="*/ 6948 w 12795"/>
                <a:gd name="connsiteY6-14" fmla="*/ 0 h 102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795" h="10203">
                  <a:moveTo>
                    <a:pt x="6948" y="0"/>
                  </a:moveTo>
                  <a:cubicBezTo>
                    <a:pt x="10000" y="3867"/>
                    <a:pt x="12795" y="7260"/>
                    <a:pt x="12795" y="7260"/>
                  </a:cubicBezTo>
                  <a:cubicBezTo>
                    <a:pt x="12339" y="8979"/>
                    <a:pt x="11059" y="9543"/>
                    <a:pt x="10000" y="10000"/>
                  </a:cubicBezTo>
                  <a:cubicBezTo>
                    <a:pt x="8941" y="10457"/>
                    <a:pt x="6442" y="10000"/>
                    <a:pt x="6442" y="10000"/>
                  </a:cubicBezTo>
                  <a:lnTo>
                    <a:pt x="0" y="3467"/>
                  </a:lnTo>
                  <a:cubicBezTo>
                    <a:pt x="1758" y="3374"/>
                    <a:pt x="3207" y="3026"/>
                    <a:pt x="4360" y="2431"/>
                  </a:cubicBezTo>
                  <a:cubicBezTo>
                    <a:pt x="5485" y="1846"/>
                    <a:pt x="6343" y="1036"/>
                    <a:pt x="6948" y="0"/>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1"/>
            <p:cNvSpPr/>
            <p:nvPr/>
          </p:nvSpPr>
          <p:spPr bwMode="auto">
            <a:xfrm>
              <a:off x="4787703" y="4918378"/>
              <a:ext cx="890684" cy="946028"/>
            </a:xfrm>
            <a:custGeom>
              <a:avLst/>
              <a:gdLst>
                <a:gd name="T0" fmla="*/ 33 w 491"/>
                <a:gd name="T1" fmla="*/ 35 h 522"/>
                <a:gd name="T2" fmla="*/ 18 w 491"/>
                <a:gd name="T3" fmla="*/ 110 h 522"/>
                <a:gd name="T4" fmla="*/ 213 w 491"/>
                <a:gd name="T5" fmla="*/ 358 h 522"/>
                <a:gd name="T6" fmla="*/ 448 w 491"/>
                <a:gd name="T7" fmla="*/ 493 h 522"/>
                <a:gd name="T8" fmla="*/ 389 w 491"/>
                <a:gd name="T9" fmla="*/ 284 h 522"/>
                <a:gd name="T10" fmla="*/ 229 w 491"/>
                <a:gd name="T11" fmla="*/ 90 h 522"/>
                <a:gd name="T12" fmla="*/ 33 w 491"/>
                <a:gd name="T13" fmla="*/ 35 h 522"/>
              </a:gdLst>
              <a:ahLst/>
              <a:cxnLst>
                <a:cxn ang="0">
                  <a:pos x="T0" y="T1"/>
                </a:cxn>
                <a:cxn ang="0">
                  <a:pos x="T2" y="T3"/>
                </a:cxn>
                <a:cxn ang="0">
                  <a:pos x="T4" y="T5"/>
                </a:cxn>
                <a:cxn ang="0">
                  <a:pos x="T6" y="T7"/>
                </a:cxn>
                <a:cxn ang="0">
                  <a:pos x="T8" y="T9"/>
                </a:cxn>
                <a:cxn ang="0">
                  <a:pos x="T10" y="T11"/>
                </a:cxn>
                <a:cxn ang="0">
                  <a:pos x="T12" y="T13"/>
                </a:cxn>
              </a:cxnLst>
              <a:rect l="0" t="0" r="r" b="b"/>
              <a:pathLst>
                <a:path w="491" h="522">
                  <a:moveTo>
                    <a:pt x="33" y="35"/>
                  </a:moveTo>
                  <a:cubicBezTo>
                    <a:pt x="8" y="52"/>
                    <a:pt x="0" y="87"/>
                    <a:pt x="18" y="110"/>
                  </a:cubicBezTo>
                  <a:cubicBezTo>
                    <a:pt x="213" y="358"/>
                    <a:pt x="213" y="358"/>
                    <a:pt x="213" y="358"/>
                  </a:cubicBezTo>
                  <a:cubicBezTo>
                    <a:pt x="245" y="399"/>
                    <a:pt x="405" y="522"/>
                    <a:pt x="448" y="493"/>
                  </a:cubicBezTo>
                  <a:cubicBezTo>
                    <a:pt x="491" y="465"/>
                    <a:pt x="421" y="324"/>
                    <a:pt x="389" y="284"/>
                  </a:cubicBezTo>
                  <a:cubicBezTo>
                    <a:pt x="229" y="90"/>
                    <a:pt x="229" y="90"/>
                    <a:pt x="229" y="90"/>
                  </a:cubicBezTo>
                  <a:cubicBezTo>
                    <a:pt x="175" y="25"/>
                    <a:pt x="86" y="0"/>
                    <a:pt x="33" y="35"/>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2"/>
            <p:cNvSpPr/>
            <p:nvPr/>
          </p:nvSpPr>
          <p:spPr bwMode="auto">
            <a:xfrm>
              <a:off x="4794053" y="5021552"/>
              <a:ext cx="207985" cy="212698"/>
            </a:xfrm>
            <a:custGeom>
              <a:avLst/>
              <a:gdLst>
                <a:gd name="T0" fmla="*/ 69 w 114"/>
                <a:gd name="T1" fmla="*/ 117 h 117"/>
                <a:gd name="T2" fmla="*/ 114 w 114"/>
                <a:gd name="T3" fmla="*/ 49 h 117"/>
                <a:gd name="T4" fmla="*/ 0 w 114"/>
                <a:gd name="T5" fmla="*/ 27 h 117"/>
                <a:gd name="T6" fmla="*/ 69 w 114"/>
                <a:gd name="T7" fmla="*/ 117 h 117"/>
              </a:gdLst>
              <a:ahLst/>
              <a:cxnLst>
                <a:cxn ang="0">
                  <a:pos x="T0" y="T1"/>
                </a:cxn>
                <a:cxn ang="0">
                  <a:pos x="T2" y="T3"/>
                </a:cxn>
                <a:cxn ang="0">
                  <a:pos x="T4" y="T5"/>
                </a:cxn>
                <a:cxn ang="0">
                  <a:pos x="T6" y="T7"/>
                </a:cxn>
              </a:cxnLst>
              <a:rect l="0" t="0" r="r" b="b"/>
              <a:pathLst>
                <a:path w="114" h="117">
                  <a:moveTo>
                    <a:pt x="69" y="117"/>
                  </a:moveTo>
                  <a:cubicBezTo>
                    <a:pt x="97" y="87"/>
                    <a:pt x="101" y="77"/>
                    <a:pt x="114" y="49"/>
                  </a:cubicBezTo>
                  <a:cubicBezTo>
                    <a:pt x="87" y="9"/>
                    <a:pt x="22" y="0"/>
                    <a:pt x="0" y="27"/>
                  </a:cubicBezTo>
                  <a:cubicBezTo>
                    <a:pt x="5" y="48"/>
                    <a:pt x="54" y="104"/>
                    <a:pt x="69" y="117"/>
                  </a:cubicBezTo>
                  <a:close/>
                </a:path>
              </a:pathLst>
            </a:custGeom>
            <a:solidFill>
              <a:srgbClr val="E0BF8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3"/>
            <p:cNvSpPr/>
            <p:nvPr/>
          </p:nvSpPr>
          <p:spPr bwMode="auto">
            <a:xfrm>
              <a:off x="4635286" y="3973937"/>
              <a:ext cx="1949659" cy="2095230"/>
            </a:xfrm>
            <a:custGeom>
              <a:avLst/>
              <a:gdLst>
                <a:gd name="T0" fmla="*/ 230 w 1075"/>
                <a:gd name="T1" fmla="*/ 102 h 1155"/>
                <a:gd name="T2" fmla="*/ 341 w 1075"/>
                <a:gd name="T3" fmla="*/ 330 h 1155"/>
                <a:gd name="T4" fmla="*/ 514 w 1075"/>
                <a:gd name="T5" fmla="*/ 306 h 1155"/>
                <a:gd name="T6" fmla="*/ 677 w 1075"/>
                <a:gd name="T7" fmla="*/ 255 h 1155"/>
                <a:gd name="T8" fmla="*/ 845 w 1075"/>
                <a:gd name="T9" fmla="*/ 244 h 1155"/>
                <a:gd name="T10" fmla="*/ 1021 w 1075"/>
                <a:gd name="T11" fmla="*/ 596 h 1155"/>
                <a:gd name="T12" fmla="*/ 1029 w 1075"/>
                <a:gd name="T13" fmla="*/ 992 h 1155"/>
                <a:gd name="T14" fmla="*/ 859 w 1075"/>
                <a:gd name="T15" fmla="*/ 1027 h 1155"/>
                <a:gd name="T16" fmla="*/ 638 w 1075"/>
                <a:gd name="T17" fmla="*/ 1092 h 1155"/>
                <a:gd name="T18" fmla="*/ 472 w 1075"/>
                <a:gd name="T19" fmla="*/ 969 h 1155"/>
                <a:gd name="T20" fmla="*/ 64 w 1075"/>
                <a:gd name="T21" fmla="*/ 183 h 1155"/>
                <a:gd name="T22" fmla="*/ 230 w 1075"/>
                <a:gd name="T23" fmla="*/ 102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5" h="1155">
                  <a:moveTo>
                    <a:pt x="230" y="102"/>
                  </a:moveTo>
                  <a:cubicBezTo>
                    <a:pt x="341" y="330"/>
                    <a:pt x="341" y="330"/>
                    <a:pt x="341" y="330"/>
                  </a:cubicBezTo>
                  <a:cubicBezTo>
                    <a:pt x="352" y="253"/>
                    <a:pt x="468" y="235"/>
                    <a:pt x="514" y="306"/>
                  </a:cubicBezTo>
                  <a:cubicBezTo>
                    <a:pt x="514" y="225"/>
                    <a:pt x="623" y="199"/>
                    <a:pt x="677" y="255"/>
                  </a:cubicBezTo>
                  <a:cubicBezTo>
                    <a:pt x="689" y="180"/>
                    <a:pt x="806" y="168"/>
                    <a:pt x="845" y="244"/>
                  </a:cubicBezTo>
                  <a:cubicBezTo>
                    <a:pt x="1021" y="596"/>
                    <a:pt x="1021" y="596"/>
                    <a:pt x="1021" y="596"/>
                  </a:cubicBezTo>
                  <a:cubicBezTo>
                    <a:pt x="1075" y="704"/>
                    <a:pt x="1058" y="918"/>
                    <a:pt x="1029" y="992"/>
                  </a:cubicBezTo>
                  <a:cubicBezTo>
                    <a:pt x="1001" y="1061"/>
                    <a:pt x="904" y="994"/>
                    <a:pt x="859" y="1027"/>
                  </a:cubicBezTo>
                  <a:cubicBezTo>
                    <a:pt x="783" y="1081"/>
                    <a:pt x="745" y="1155"/>
                    <a:pt x="638" y="1092"/>
                  </a:cubicBezTo>
                  <a:cubicBezTo>
                    <a:pt x="560" y="1046"/>
                    <a:pt x="499" y="1021"/>
                    <a:pt x="472" y="969"/>
                  </a:cubicBezTo>
                  <a:cubicBezTo>
                    <a:pt x="64" y="183"/>
                    <a:pt x="64" y="183"/>
                    <a:pt x="64" y="183"/>
                  </a:cubicBezTo>
                  <a:cubicBezTo>
                    <a:pt x="0" y="60"/>
                    <a:pt x="180" y="0"/>
                    <a:pt x="230" y="102"/>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4"/>
            <p:cNvSpPr/>
            <p:nvPr/>
          </p:nvSpPr>
          <p:spPr bwMode="auto">
            <a:xfrm>
              <a:off x="4705144" y="4034255"/>
              <a:ext cx="342937" cy="320634"/>
            </a:xfrm>
            <a:custGeom>
              <a:avLst/>
              <a:gdLst>
                <a:gd name="T0" fmla="*/ 171 w 190"/>
                <a:gd name="T1" fmla="*/ 75 h 177"/>
                <a:gd name="T2" fmla="*/ 190 w 190"/>
                <a:gd name="T3" fmla="*/ 115 h 177"/>
                <a:gd name="T4" fmla="*/ 63 w 190"/>
                <a:gd name="T5" fmla="*/ 177 h 177"/>
                <a:gd name="T6" fmla="*/ 45 w 190"/>
                <a:gd name="T7" fmla="*/ 140 h 177"/>
                <a:gd name="T8" fmla="*/ 171 w 190"/>
                <a:gd name="T9" fmla="*/ 75 h 177"/>
              </a:gdLst>
              <a:ahLst/>
              <a:cxnLst>
                <a:cxn ang="0">
                  <a:pos x="T0" y="T1"/>
                </a:cxn>
                <a:cxn ang="0">
                  <a:pos x="T2" y="T3"/>
                </a:cxn>
                <a:cxn ang="0">
                  <a:pos x="T4" y="T5"/>
                </a:cxn>
                <a:cxn ang="0">
                  <a:pos x="T6" y="T7"/>
                </a:cxn>
                <a:cxn ang="0">
                  <a:pos x="T8" y="T9"/>
                </a:cxn>
              </a:cxnLst>
              <a:rect l="0" t="0" r="r" b="b"/>
              <a:pathLst>
                <a:path w="190" h="177">
                  <a:moveTo>
                    <a:pt x="171" y="75"/>
                  </a:moveTo>
                  <a:cubicBezTo>
                    <a:pt x="190" y="115"/>
                    <a:pt x="190" y="115"/>
                    <a:pt x="190" y="115"/>
                  </a:cubicBezTo>
                  <a:cubicBezTo>
                    <a:pt x="161" y="144"/>
                    <a:pt x="115" y="169"/>
                    <a:pt x="63" y="177"/>
                  </a:cubicBezTo>
                  <a:cubicBezTo>
                    <a:pt x="45" y="140"/>
                    <a:pt x="45" y="140"/>
                    <a:pt x="45" y="140"/>
                  </a:cubicBezTo>
                  <a:cubicBezTo>
                    <a:pt x="0" y="49"/>
                    <a:pt x="133" y="0"/>
                    <a:pt x="171" y="75"/>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5"/>
            <p:cNvSpPr/>
            <p:nvPr/>
          </p:nvSpPr>
          <p:spPr bwMode="auto">
            <a:xfrm>
              <a:off x="5833978" y="4410443"/>
              <a:ext cx="149241" cy="242857"/>
            </a:xfrm>
            <a:custGeom>
              <a:avLst/>
              <a:gdLst>
                <a:gd name="T0" fmla="*/ 83 w 83"/>
                <a:gd name="T1" fmla="*/ 133 h 133"/>
                <a:gd name="T2" fmla="*/ 19 w 83"/>
                <a:gd name="T3" fmla="*/ 0 h 133"/>
                <a:gd name="T4" fmla="*/ 16 w 83"/>
                <a:gd name="T5" fmla="*/ 12 h 133"/>
                <a:gd name="T6" fmla="*/ 0 w 83"/>
                <a:gd name="T7" fmla="*/ 0 h 133"/>
                <a:gd name="T8" fmla="*/ 83 w 83"/>
                <a:gd name="T9" fmla="*/ 133 h 133"/>
              </a:gdLst>
              <a:ahLst/>
              <a:cxnLst>
                <a:cxn ang="0">
                  <a:pos x="T0" y="T1"/>
                </a:cxn>
                <a:cxn ang="0">
                  <a:pos x="T2" y="T3"/>
                </a:cxn>
                <a:cxn ang="0">
                  <a:pos x="T4" y="T5"/>
                </a:cxn>
                <a:cxn ang="0">
                  <a:pos x="T6" y="T7"/>
                </a:cxn>
                <a:cxn ang="0">
                  <a:pos x="T8" y="T9"/>
                </a:cxn>
              </a:cxnLst>
              <a:rect l="0" t="0" r="r" b="b"/>
              <a:pathLst>
                <a:path w="83" h="133">
                  <a:moveTo>
                    <a:pt x="83" y="133"/>
                  </a:moveTo>
                  <a:cubicBezTo>
                    <a:pt x="83" y="133"/>
                    <a:pt x="49" y="62"/>
                    <a:pt x="19" y="0"/>
                  </a:cubicBezTo>
                  <a:cubicBezTo>
                    <a:pt x="17" y="4"/>
                    <a:pt x="16" y="8"/>
                    <a:pt x="16" y="12"/>
                  </a:cubicBezTo>
                  <a:cubicBezTo>
                    <a:pt x="11" y="8"/>
                    <a:pt x="6" y="3"/>
                    <a:pt x="0" y="0"/>
                  </a:cubicBezTo>
                  <a:cubicBezTo>
                    <a:pt x="37" y="60"/>
                    <a:pt x="83" y="133"/>
                    <a:pt x="83" y="133"/>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6"/>
            <p:cNvSpPr/>
            <p:nvPr/>
          </p:nvSpPr>
          <p:spPr bwMode="auto">
            <a:xfrm>
              <a:off x="5244952" y="4550125"/>
              <a:ext cx="171468" cy="347618"/>
            </a:xfrm>
            <a:custGeom>
              <a:avLst/>
              <a:gdLst>
                <a:gd name="T0" fmla="*/ 0 w 94"/>
                <a:gd name="T1" fmla="*/ 20 h 191"/>
                <a:gd name="T2" fmla="*/ 6 w 94"/>
                <a:gd name="T3" fmla="*/ 0 h 191"/>
                <a:gd name="T4" fmla="*/ 94 w 94"/>
                <a:gd name="T5" fmla="*/ 191 h 191"/>
                <a:gd name="T6" fmla="*/ 0 w 94"/>
                <a:gd name="T7" fmla="*/ 22 h 191"/>
                <a:gd name="T8" fmla="*/ 0 w 94"/>
                <a:gd name="T9" fmla="*/ 20 h 191"/>
              </a:gdLst>
              <a:ahLst/>
              <a:cxnLst>
                <a:cxn ang="0">
                  <a:pos x="T0" y="T1"/>
                </a:cxn>
                <a:cxn ang="0">
                  <a:pos x="T2" y="T3"/>
                </a:cxn>
                <a:cxn ang="0">
                  <a:pos x="T4" y="T5"/>
                </a:cxn>
                <a:cxn ang="0">
                  <a:pos x="T6" y="T7"/>
                </a:cxn>
                <a:cxn ang="0">
                  <a:pos x="T8" y="T9"/>
                </a:cxn>
              </a:cxnLst>
              <a:rect l="0" t="0" r="r" b="b"/>
              <a:pathLst>
                <a:path w="94" h="191">
                  <a:moveTo>
                    <a:pt x="0" y="20"/>
                  </a:moveTo>
                  <a:cubicBezTo>
                    <a:pt x="1" y="13"/>
                    <a:pt x="3" y="6"/>
                    <a:pt x="6" y="0"/>
                  </a:cubicBezTo>
                  <a:cubicBezTo>
                    <a:pt x="39" y="71"/>
                    <a:pt x="94" y="191"/>
                    <a:pt x="94" y="191"/>
                  </a:cubicBezTo>
                  <a:cubicBezTo>
                    <a:pt x="94" y="191"/>
                    <a:pt x="26" y="73"/>
                    <a:pt x="0" y="22"/>
                  </a:cubicBezTo>
                  <a:cubicBezTo>
                    <a:pt x="0" y="23"/>
                    <a:pt x="0" y="22"/>
                    <a:pt x="0" y="2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7"/>
            <p:cNvSpPr/>
            <p:nvPr/>
          </p:nvSpPr>
          <p:spPr bwMode="auto">
            <a:xfrm>
              <a:off x="5525970" y="4488221"/>
              <a:ext cx="184170" cy="298412"/>
            </a:xfrm>
            <a:custGeom>
              <a:avLst/>
              <a:gdLst>
                <a:gd name="T0" fmla="*/ 0 w 101"/>
                <a:gd name="T1" fmla="*/ 0 h 164"/>
                <a:gd name="T2" fmla="*/ 24 w 101"/>
                <a:gd name="T3" fmla="*/ 25 h 164"/>
                <a:gd name="T4" fmla="*/ 25 w 101"/>
                <a:gd name="T5" fmla="*/ 10 h 164"/>
                <a:gd name="T6" fmla="*/ 101 w 101"/>
                <a:gd name="T7" fmla="*/ 164 h 164"/>
                <a:gd name="T8" fmla="*/ 0 w 101"/>
                <a:gd name="T9" fmla="*/ 0 h 164"/>
              </a:gdLst>
              <a:ahLst/>
              <a:cxnLst>
                <a:cxn ang="0">
                  <a:pos x="T0" y="T1"/>
                </a:cxn>
                <a:cxn ang="0">
                  <a:pos x="T2" y="T3"/>
                </a:cxn>
                <a:cxn ang="0">
                  <a:pos x="T4" y="T5"/>
                </a:cxn>
                <a:cxn ang="0">
                  <a:pos x="T6" y="T7"/>
                </a:cxn>
                <a:cxn ang="0">
                  <a:pos x="T8" y="T9"/>
                </a:cxn>
              </a:cxnLst>
              <a:rect l="0" t="0" r="r" b="b"/>
              <a:pathLst>
                <a:path w="101" h="164">
                  <a:moveTo>
                    <a:pt x="0" y="0"/>
                  </a:moveTo>
                  <a:cubicBezTo>
                    <a:pt x="9" y="7"/>
                    <a:pt x="17" y="15"/>
                    <a:pt x="24" y="25"/>
                  </a:cubicBezTo>
                  <a:cubicBezTo>
                    <a:pt x="24" y="20"/>
                    <a:pt x="25" y="15"/>
                    <a:pt x="25" y="10"/>
                  </a:cubicBezTo>
                  <a:cubicBezTo>
                    <a:pt x="59" y="79"/>
                    <a:pt x="101" y="164"/>
                    <a:pt x="101" y="164"/>
                  </a:cubicBezTo>
                  <a:cubicBezTo>
                    <a:pt x="101" y="164"/>
                    <a:pt x="38" y="63"/>
                    <a:pt x="0"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193654" y="1249239"/>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二、企业发展能力的分析内容</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6193654" y="1829444"/>
            <a:ext cx="5844466" cy="2308324"/>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企业竞争能力分析</a:t>
            </a:r>
            <a:endParaRPr lang="zh-CN" altLang="zh-CN" dirty="0"/>
          </a:p>
          <a:p>
            <a:r>
              <a:rPr lang="zh-CN" altLang="zh-CN" dirty="0"/>
              <a:t>企业竞争能力集中表现为企业产品的市场占有情况和产品的竞争能力。在分析企业竞争能力时</a:t>
            </a:r>
            <a:r>
              <a:rPr lang="en-US" altLang="zh-CN" dirty="0"/>
              <a:t>,</a:t>
            </a:r>
            <a:r>
              <a:rPr lang="zh-CN" altLang="zh-CN" dirty="0"/>
              <a:t>还应对企业所采取的竞争策略进行分析。</a:t>
            </a:r>
            <a:endParaRPr lang="zh-CN" altLang="zh-CN" dirty="0"/>
          </a:p>
          <a:p>
            <a:r>
              <a:rPr lang="en-US" altLang="zh-CN" dirty="0"/>
              <a:t>(</a:t>
            </a:r>
            <a:r>
              <a:rPr lang="zh-CN" altLang="zh-CN" dirty="0"/>
              <a:t>二</a:t>
            </a:r>
            <a:r>
              <a:rPr lang="en-US" altLang="zh-CN" dirty="0"/>
              <a:t>)</a:t>
            </a:r>
            <a:r>
              <a:rPr lang="zh-CN" altLang="zh-CN" dirty="0"/>
              <a:t>企业周期分析</a:t>
            </a:r>
            <a:endParaRPr lang="zh-CN" altLang="zh-CN" dirty="0"/>
          </a:p>
          <a:p>
            <a:r>
              <a:rPr lang="zh-CN" altLang="zh-CN" dirty="0"/>
              <a:t>企业的发展过程总是呈现出一定的周期特征</a:t>
            </a:r>
            <a:r>
              <a:rPr lang="en-US" altLang="zh-CN" dirty="0"/>
              <a:t>,</a:t>
            </a:r>
            <a:r>
              <a:rPr lang="zh-CN" altLang="zh-CN" dirty="0"/>
              <a:t>处于不同周期阶段的企业的同一发展能力分析指标计算结果反映不同的发展能力。</a:t>
            </a:r>
            <a:endParaRPr lang="zh-CN" altLang="zh-CN" dirty="0"/>
          </a:p>
        </p:txBody>
      </p:sp>
      <p:sp>
        <p:nvSpPr>
          <p:cNvPr id="6" name="矩形 59"/>
          <p:cNvSpPr/>
          <p:nvPr/>
        </p:nvSpPr>
        <p:spPr>
          <a:xfrm>
            <a:off x="88777" y="2636673"/>
            <a:ext cx="7856738" cy="4134915"/>
          </a:xfrm>
          <a:custGeom>
            <a:avLst/>
            <a:gdLst>
              <a:gd name="connsiteX0" fmla="*/ 0 w 6095173"/>
              <a:gd name="connsiteY0" fmla="*/ 0 h 3712864"/>
              <a:gd name="connsiteX1" fmla="*/ 6095173 w 6095173"/>
              <a:gd name="connsiteY1" fmla="*/ 0 h 3712864"/>
              <a:gd name="connsiteX2" fmla="*/ 6095173 w 6095173"/>
              <a:gd name="connsiteY2" fmla="*/ 3712864 h 3712864"/>
              <a:gd name="connsiteX3" fmla="*/ 0 w 6095173"/>
              <a:gd name="connsiteY3" fmla="*/ 3712864 h 3712864"/>
              <a:gd name="connsiteX4" fmla="*/ 0 w 6095173"/>
              <a:gd name="connsiteY4" fmla="*/ 0 h 3712864"/>
              <a:gd name="connsiteX0-1" fmla="*/ 0 w 6095173"/>
              <a:gd name="connsiteY0-2" fmla="*/ 0 h 3712864"/>
              <a:gd name="connsiteX1-3" fmla="*/ 3752023 w 6095173"/>
              <a:gd name="connsiteY1-4" fmla="*/ 57150 h 3712864"/>
              <a:gd name="connsiteX2-5" fmla="*/ 6095173 w 6095173"/>
              <a:gd name="connsiteY2-6" fmla="*/ 3712864 h 3712864"/>
              <a:gd name="connsiteX3-7" fmla="*/ 0 w 6095173"/>
              <a:gd name="connsiteY3-8" fmla="*/ 3712864 h 3712864"/>
              <a:gd name="connsiteX4-9" fmla="*/ 0 w 6095173"/>
              <a:gd name="connsiteY4-10" fmla="*/ 0 h 3712864"/>
              <a:gd name="connsiteX0-11" fmla="*/ 0 w 6095173"/>
              <a:gd name="connsiteY0-12" fmla="*/ 0 h 3712864"/>
              <a:gd name="connsiteX1-13" fmla="*/ 3738209 w 6095173"/>
              <a:gd name="connsiteY1-14" fmla="*/ 12555 h 3712864"/>
              <a:gd name="connsiteX2-15" fmla="*/ 6095173 w 6095173"/>
              <a:gd name="connsiteY2-16" fmla="*/ 3712864 h 3712864"/>
              <a:gd name="connsiteX3-17" fmla="*/ 0 w 6095173"/>
              <a:gd name="connsiteY3-18" fmla="*/ 3712864 h 3712864"/>
              <a:gd name="connsiteX4-19" fmla="*/ 0 w 6095173"/>
              <a:gd name="connsiteY4-20" fmla="*/ 0 h 3712864"/>
              <a:gd name="connsiteX0-21" fmla="*/ 0 w 6095173"/>
              <a:gd name="connsiteY0-22" fmla="*/ 0 h 3712864"/>
              <a:gd name="connsiteX1-23" fmla="*/ 3903978 w 6095173"/>
              <a:gd name="connsiteY1-24" fmla="*/ 384177 h 3712864"/>
              <a:gd name="connsiteX2-25" fmla="*/ 6095173 w 6095173"/>
              <a:gd name="connsiteY2-26" fmla="*/ 3712864 h 3712864"/>
              <a:gd name="connsiteX3-27" fmla="*/ 0 w 6095173"/>
              <a:gd name="connsiteY3-28" fmla="*/ 3712864 h 3712864"/>
              <a:gd name="connsiteX4-29" fmla="*/ 0 w 6095173"/>
              <a:gd name="connsiteY4-30" fmla="*/ 0 h 3712864"/>
              <a:gd name="connsiteX0-31" fmla="*/ 0 w 6095173"/>
              <a:gd name="connsiteY0-32" fmla="*/ 0 h 3712864"/>
              <a:gd name="connsiteX1-33" fmla="*/ 3903978 w 6095173"/>
              <a:gd name="connsiteY1-34" fmla="*/ 384177 h 3712864"/>
              <a:gd name="connsiteX2-35" fmla="*/ 6095173 w 6095173"/>
              <a:gd name="connsiteY2-36" fmla="*/ 3712864 h 3712864"/>
              <a:gd name="connsiteX3-37" fmla="*/ 0 w 6095173"/>
              <a:gd name="connsiteY3-38" fmla="*/ 3712864 h 3712864"/>
              <a:gd name="connsiteX4-39" fmla="*/ 0 w 6095173"/>
              <a:gd name="connsiteY4-40" fmla="*/ 0 h 3712864"/>
              <a:gd name="connsiteX0-41" fmla="*/ 0 w 6095173"/>
              <a:gd name="connsiteY0-42" fmla="*/ 0 h 3712864"/>
              <a:gd name="connsiteX1-43" fmla="*/ 3903978 w 6095173"/>
              <a:gd name="connsiteY1-44" fmla="*/ 384177 h 3712864"/>
              <a:gd name="connsiteX2-45" fmla="*/ 6095173 w 6095173"/>
              <a:gd name="connsiteY2-46" fmla="*/ 3712864 h 3712864"/>
              <a:gd name="connsiteX3-47" fmla="*/ 0 w 6095173"/>
              <a:gd name="connsiteY3-48" fmla="*/ 3712864 h 3712864"/>
              <a:gd name="connsiteX4-49" fmla="*/ 0 w 6095173"/>
              <a:gd name="connsiteY4-50" fmla="*/ 0 h 3712864"/>
              <a:gd name="connsiteX0-51" fmla="*/ 0 w 6095173"/>
              <a:gd name="connsiteY0-52" fmla="*/ 0 h 3712864"/>
              <a:gd name="connsiteX1-53" fmla="*/ 3945421 w 6095173"/>
              <a:gd name="connsiteY1-54" fmla="*/ 696339 h 3712864"/>
              <a:gd name="connsiteX2-55" fmla="*/ 6095173 w 6095173"/>
              <a:gd name="connsiteY2-56" fmla="*/ 3712864 h 3712864"/>
              <a:gd name="connsiteX3-57" fmla="*/ 0 w 6095173"/>
              <a:gd name="connsiteY3-58" fmla="*/ 3712864 h 3712864"/>
              <a:gd name="connsiteX4-59" fmla="*/ 0 w 6095173"/>
              <a:gd name="connsiteY4-60" fmla="*/ 0 h 3712864"/>
              <a:gd name="connsiteX0-61" fmla="*/ 0 w 6095173"/>
              <a:gd name="connsiteY0-62" fmla="*/ 0 h 3712864"/>
              <a:gd name="connsiteX1-63" fmla="*/ 3945421 w 6095173"/>
              <a:gd name="connsiteY1-64" fmla="*/ 696339 h 3712864"/>
              <a:gd name="connsiteX2-65" fmla="*/ 6095173 w 6095173"/>
              <a:gd name="connsiteY2-66" fmla="*/ 3712864 h 3712864"/>
              <a:gd name="connsiteX3-67" fmla="*/ 0 w 6095173"/>
              <a:gd name="connsiteY3-68" fmla="*/ 3712864 h 3712864"/>
              <a:gd name="connsiteX4-69" fmla="*/ 0 w 6095173"/>
              <a:gd name="connsiteY4-70" fmla="*/ 0 h 3712864"/>
              <a:gd name="connsiteX0-71" fmla="*/ 0 w 6095173"/>
              <a:gd name="connsiteY0-72" fmla="*/ 0 h 3712864"/>
              <a:gd name="connsiteX1-73" fmla="*/ 3945421 w 6095173"/>
              <a:gd name="connsiteY1-74" fmla="*/ 696339 h 3712864"/>
              <a:gd name="connsiteX2-75" fmla="*/ 6095173 w 6095173"/>
              <a:gd name="connsiteY2-76" fmla="*/ 3712864 h 3712864"/>
              <a:gd name="connsiteX3-77" fmla="*/ 0 w 6095173"/>
              <a:gd name="connsiteY3-78" fmla="*/ 3712864 h 3712864"/>
              <a:gd name="connsiteX4-79" fmla="*/ 0 w 6095173"/>
              <a:gd name="connsiteY4-80" fmla="*/ 0 h 3712864"/>
              <a:gd name="connsiteX0-81" fmla="*/ 0 w 6095173"/>
              <a:gd name="connsiteY0-82" fmla="*/ 0 h 3712864"/>
              <a:gd name="connsiteX1-83" fmla="*/ 3945421 w 6095173"/>
              <a:gd name="connsiteY1-84" fmla="*/ 696339 h 3712864"/>
              <a:gd name="connsiteX2-85" fmla="*/ 6095173 w 6095173"/>
              <a:gd name="connsiteY2-86" fmla="*/ 3712864 h 3712864"/>
              <a:gd name="connsiteX3-87" fmla="*/ 0 w 6095173"/>
              <a:gd name="connsiteY3-88" fmla="*/ 3712864 h 3712864"/>
              <a:gd name="connsiteX4-89" fmla="*/ 0 w 6095173"/>
              <a:gd name="connsiteY4-90" fmla="*/ 0 h 3712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173" h="3712864">
                <a:moveTo>
                  <a:pt x="0" y="0"/>
                </a:moveTo>
                <a:cubicBezTo>
                  <a:pt x="1301326" y="128059"/>
                  <a:pt x="2492140" y="3415"/>
                  <a:pt x="3945421" y="696339"/>
                </a:cubicBezTo>
                <a:cubicBezTo>
                  <a:pt x="5407967" y="1805901"/>
                  <a:pt x="5682500" y="2558708"/>
                  <a:pt x="6095173" y="3712864"/>
                </a:cubicBezTo>
                <a:lnTo>
                  <a:pt x="0" y="3712864"/>
                </a:lnTo>
                <a:lnTo>
                  <a:pt x="0" y="0"/>
                </a:lnTo>
                <a:close/>
              </a:path>
            </a:pathLst>
          </a:custGeom>
          <a:blipFill>
            <a:blip r:embed="rId1" cstate="screen"/>
            <a:stretch>
              <a:fillRect l="300"/>
            </a:stretch>
          </a:blipFill>
          <a:ln w="17780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951169" y="138547"/>
            <a:ext cx="6019420" cy="521970"/>
          </a:xfrm>
          <a:prstGeom prst="rect">
            <a:avLst/>
          </a:prstGeom>
          <a:noFill/>
        </p:spPr>
        <p:txBody>
          <a:bodyPr wrap="square" rtlCol="0">
            <a:spAutoFit/>
          </a:bodyPr>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二、企业发展能力的分析内容</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3139321"/>
          </a:xfrm>
          <a:prstGeom prst="rect">
            <a:avLst/>
          </a:prstGeom>
        </p:spPr>
        <p:txBody>
          <a:bodyPr wrap="square">
            <a:spAutoFit/>
          </a:bodyPr>
          <a:lstStyle/>
          <a:p>
            <a:r>
              <a:rPr lang="en-US" altLang="zh-CN" dirty="0"/>
              <a:t>(</a:t>
            </a:r>
            <a:r>
              <a:rPr lang="zh-CN" altLang="zh-CN" dirty="0"/>
              <a:t>三</a:t>
            </a:r>
            <a:r>
              <a:rPr lang="en-US" altLang="zh-CN" dirty="0"/>
              <a:t>)</a:t>
            </a:r>
            <a:r>
              <a:rPr lang="zh-CN" altLang="zh-CN" dirty="0"/>
              <a:t>企业发展能力财务比率分析</a:t>
            </a:r>
            <a:endParaRPr lang="zh-CN" altLang="zh-CN" dirty="0"/>
          </a:p>
          <a:p>
            <a:r>
              <a:rPr lang="en-US" altLang="zh-CN" dirty="0"/>
              <a:t>1.</a:t>
            </a:r>
            <a:r>
              <a:rPr lang="zh-CN" altLang="zh-CN" dirty="0"/>
              <a:t>企业营业发展能力分析</a:t>
            </a:r>
            <a:endParaRPr lang="zh-CN" altLang="zh-CN" dirty="0"/>
          </a:p>
          <a:p>
            <a:r>
              <a:rPr lang="zh-CN" altLang="zh-CN" dirty="0"/>
              <a:t>企业营业结果可通过销售收入和资产规模的增长体现出来</a:t>
            </a:r>
            <a:r>
              <a:rPr lang="en-US" altLang="zh-CN" dirty="0"/>
              <a:t>,</a:t>
            </a:r>
            <a:r>
              <a:rPr lang="zh-CN" altLang="zh-CN" dirty="0"/>
              <a:t>因此企业营业发展能力分析可分为对销售增长的分析和对资产规模增长的分析。</a:t>
            </a:r>
            <a:endParaRPr lang="en-US" altLang="zh-CN" dirty="0"/>
          </a:p>
          <a:p>
            <a:endParaRPr lang="zh-CN" altLang="zh-CN" dirty="0"/>
          </a:p>
          <a:p>
            <a:r>
              <a:rPr lang="en-US" altLang="zh-CN" dirty="0"/>
              <a:t>2.</a:t>
            </a:r>
            <a:r>
              <a:rPr lang="zh-CN" altLang="zh-CN" dirty="0"/>
              <a:t>企业财务发展能力分析</a:t>
            </a:r>
            <a:endParaRPr lang="zh-CN" altLang="zh-CN" dirty="0"/>
          </a:p>
          <a:p>
            <a:r>
              <a:rPr lang="zh-CN" altLang="zh-CN" dirty="0"/>
              <a:t>从财务角度看</a:t>
            </a:r>
            <a:r>
              <a:rPr lang="en-US" altLang="zh-CN" dirty="0"/>
              <a:t>,</a:t>
            </a:r>
            <a:r>
              <a:rPr lang="zh-CN" altLang="zh-CN" dirty="0"/>
              <a:t>企业发展的结果体现为利润、股利和净资产的增长</a:t>
            </a:r>
            <a:r>
              <a:rPr lang="en-US" altLang="zh-CN" dirty="0"/>
              <a:t>,</a:t>
            </a:r>
            <a:r>
              <a:rPr lang="zh-CN" altLang="zh-CN" dirty="0"/>
              <a:t>因此企业财务发展能力分析可以分为对净资产规模增长的分析、对企业利润增长的分析和对企业股利增长的分析三个方面。</a:t>
            </a:r>
            <a:endParaRPr lang="zh-CN" altLang="zh-CN" dirty="0"/>
          </a:p>
        </p:txBody>
      </p:sp>
      <p:pic>
        <p:nvPicPr>
          <p:cNvPr id="7" name="图片 6"/>
          <p:cNvPicPr>
            <a:picLocks noChangeAspect="1"/>
          </p:cNvPicPr>
          <p:nvPr/>
        </p:nvPicPr>
        <p:blipFill rotWithShape="1">
          <a:blip r:embed="rId1" cstate="screen"/>
          <a:srcRect/>
          <a:stretch>
            <a:fillRect/>
          </a:stretch>
        </p:blipFill>
        <p:spPr>
          <a:xfrm>
            <a:off x="6010803" y="2064291"/>
            <a:ext cx="5592435" cy="3139321"/>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二、企业发展能力的分析内容</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989998"/>
            <a:ext cx="10015809" cy="4799965"/>
          </a:xfrm>
          <a:prstGeom prst="rect">
            <a:avLst/>
          </a:prstGeom>
        </p:spPr>
        <p:txBody>
          <a:bodyPr wrap="square">
            <a:spAutoFit/>
          </a:bodyPr>
          <a:lstStyle/>
          <a:p>
            <a:r>
              <a:rPr lang="zh-CN" altLang="zh-CN" dirty="0"/>
              <a:t>（四）企业发展状态财务分析</a:t>
            </a:r>
            <a:endParaRPr lang="zh-CN" altLang="zh-CN" dirty="0"/>
          </a:p>
          <a:p>
            <a:r>
              <a:rPr lang="zh-CN" altLang="zh-CN" dirty="0"/>
              <a:t>在研究企业自身发展能力的同时</a:t>
            </a:r>
            <a:r>
              <a:rPr lang="en-US" altLang="zh-CN" dirty="0"/>
              <a:t>,</a:t>
            </a:r>
            <a:r>
              <a:rPr lang="zh-CN" altLang="zh-CN" dirty="0"/>
              <a:t>还应关注企业的发展状态。通过计算比较分析指标、结构分析指标和比率分析指标</a:t>
            </a:r>
            <a:r>
              <a:rPr lang="en-US" altLang="zh-CN" dirty="0"/>
              <a:t>,</a:t>
            </a:r>
            <a:r>
              <a:rPr lang="zh-CN" altLang="zh-CN" dirty="0"/>
              <a:t>我们可以了解企业的发展状态。</a:t>
            </a:r>
            <a:endParaRPr lang="zh-CN" altLang="zh-CN" dirty="0"/>
          </a:p>
          <a:p>
            <a:r>
              <a:rPr lang="en-US" dirty="0"/>
              <a:t>1</a:t>
            </a:r>
            <a:r>
              <a:rPr lang="zh-CN" altLang="zh-CN" dirty="0"/>
              <a:t>平衡发展</a:t>
            </a:r>
            <a:endParaRPr lang="zh-CN" altLang="zh-CN" dirty="0"/>
          </a:p>
          <a:p>
            <a:r>
              <a:rPr lang="en-US" altLang="zh-CN" dirty="0"/>
              <a:t>(1)</a:t>
            </a:r>
            <a:r>
              <a:rPr lang="zh-CN" altLang="zh-CN" dirty="0"/>
              <a:t>企业营业利润增长率高于通货膨胀率。</a:t>
            </a:r>
            <a:endParaRPr lang="zh-CN" altLang="zh-CN" dirty="0"/>
          </a:p>
          <a:p>
            <a:r>
              <a:rPr lang="en-US" altLang="zh-CN" dirty="0"/>
              <a:t>(2)</a:t>
            </a:r>
            <a:r>
              <a:rPr lang="zh-CN" altLang="zh-CN" dirty="0"/>
              <a:t>当年销售利润能够支付管理费用、财务费用、流动资金需求</a:t>
            </a:r>
            <a:r>
              <a:rPr lang="en-US" altLang="zh-CN" dirty="0"/>
              <a:t>,</a:t>
            </a:r>
            <a:r>
              <a:rPr lang="zh-CN" altLang="zh-CN" dirty="0"/>
              <a:t>并有盈余用于企业发展投资。</a:t>
            </a:r>
            <a:endParaRPr lang="zh-CN" altLang="zh-CN" dirty="0"/>
          </a:p>
          <a:p>
            <a:r>
              <a:rPr lang="en-US" altLang="zh-CN" dirty="0"/>
              <a:t>(3)</a:t>
            </a:r>
            <a:r>
              <a:rPr lang="zh-CN" altLang="zh-CN" dirty="0"/>
              <a:t>企业资金结构合理</a:t>
            </a:r>
            <a:r>
              <a:rPr lang="en-US" altLang="zh-CN" dirty="0"/>
              <a:t>,</a:t>
            </a:r>
            <a:r>
              <a:rPr lang="zh-CN" altLang="zh-CN" dirty="0"/>
              <a:t>财务费用不超过一定标准。</a:t>
            </a:r>
            <a:endParaRPr lang="zh-CN" altLang="zh-CN" dirty="0"/>
          </a:p>
          <a:p>
            <a:r>
              <a:rPr lang="en-US" dirty="0"/>
              <a:t>2</a:t>
            </a:r>
            <a:r>
              <a:rPr lang="zh-CN" altLang="zh-CN" dirty="0"/>
              <a:t>过快发展</a:t>
            </a:r>
            <a:endParaRPr lang="zh-CN" altLang="zh-CN" dirty="0"/>
          </a:p>
          <a:p>
            <a:r>
              <a:rPr lang="en-US" altLang="zh-CN" dirty="0"/>
              <a:t>(1)</a:t>
            </a:r>
            <a:r>
              <a:rPr lang="zh-CN" altLang="zh-CN" dirty="0"/>
              <a:t>营业额增长很快</a:t>
            </a:r>
            <a:r>
              <a:rPr lang="en-US" altLang="zh-CN" dirty="0"/>
              <a:t>,</a:t>
            </a:r>
            <a:r>
              <a:rPr lang="zh-CN" altLang="zh-CN" dirty="0"/>
              <a:t>存货和应收账款也相应增长</a:t>
            </a:r>
            <a:r>
              <a:rPr lang="en-US" altLang="zh-CN" dirty="0"/>
              <a:t>,</a:t>
            </a:r>
            <a:r>
              <a:rPr lang="zh-CN" altLang="zh-CN" dirty="0"/>
              <a:t>且后两项增长比营业额快。</a:t>
            </a:r>
            <a:endParaRPr lang="zh-CN" altLang="zh-CN" dirty="0"/>
          </a:p>
          <a:p>
            <a:r>
              <a:rPr lang="en-US" altLang="zh-CN" dirty="0"/>
              <a:t>(2)</a:t>
            </a:r>
            <a:r>
              <a:rPr lang="zh-CN" altLang="zh-CN" dirty="0"/>
              <a:t>企业营运资金需求增加</a:t>
            </a:r>
            <a:r>
              <a:rPr lang="en-US" altLang="zh-CN" dirty="0"/>
              <a:t>,</a:t>
            </a:r>
            <a:r>
              <a:rPr lang="zh-CN" altLang="zh-CN" dirty="0"/>
              <a:t>但企业没有足够的资金来源来满足资金的需求</a:t>
            </a:r>
            <a:r>
              <a:rPr lang="en-US" altLang="zh-CN" dirty="0"/>
              <a:t>,</a:t>
            </a:r>
            <a:r>
              <a:rPr lang="zh-CN" altLang="zh-CN" dirty="0"/>
              <a:t>从而常常出现现金支付困难。</a:t>
            </a:r>
            <a:endParaRPr lang="en-US" altLang="zh-CN" dirty="0"/>
          </a:p>
          <a:p>
            <a:r>
              <a:rPr lang="en-US" dirty="0"/>
              <a:t>3</a:t>
            </a:r>
            <a:r>
              <a:rPr lang="zh-CN" altLang="zh-CN" dirty="0"/>
              <a:t>失控发展</a:t>
            </a:r>
            <a:endParaRPr lang="zh-CN" altLang="zh-CN" dirty="0"/>
          </a:p>
          <a:p>
            <a:r>
              <a:rPr lang="en-US" altLang="zh-CN" dirty="0"/>
              <a:t>(1)</a:t>
            </a:r>
            <a:r>
              <a:rPr lang="zh-CN" altLang="zh-CN" dirty="0"/>
              <a:t>企业市场需求增长很快</a:t>
            </a:r>
            <a:r>
              <a:rPr lang="en-US" altLang="zh-CN" dirty="0"/>
              <a:t>,</a:t>
            </a:r>
            <a:r>
              <a:rPr lang="zh-CN" altLang="zh-CN" dirty="0"/>
              <a:t>企业预期增长势必持续</a:t>
            </a:r>
            <a:r>
              <a:rPr lang="en-US" altLang="zh-CN" dirty="0"/>
              <a:t>,</a:t>
            </a:r>
            <a:r>
              <a:rPr lang="zh-CN" altLang="zh-CN" dirty="0"/>
              <a:t>因而企业通过借款来支持这种增长。</a:t>
            </a:r>
            <a:endParaRPr lang="zh-CN" altLang="zh-CN" dirty="0"/>
          </a:p>
          <a:p>
            <a:r>
              <a:rPr lang="en-US" altLang="zh-CN" dirty="0"/>
              <a:t>(2)</a:t>
            </a:r>
            <a:r>
              <a:rPr lang="zh-CN" altLang="zh-CN" dirty="0"/>
              <a:t>企业资金结构不合理</a:t>
            </a:r>
            <a:r>
              <a:rPr lang="en-US" altLang="zh-CN" dirty="0"/>
              <a:t>,</a:t>
            </a:r>
            <a:r>
              <a:rPr lang="zh-CN" altLang="zh-CN" dirty="0"/>
              <a:t>营运资金为负。</a:t>
            </a:r>
            <a:endParaRPr lang="zh-CN" altLang="zh-CN" dirty="0"/>
          </a:p>
          <a:p>
            <a:r>
              <a:rPr lang="en-US" altLang="zh-CN" dirty="0"/>
              <a:t>(3)</a:t>
            </a:r>
            <a:r>
              <a:rPr lang="zh-CN" altLang="zh-CN" dirty="0"/>
              <a:t>企业一旦市场需求减少</a:t>
            </a:r>
            <a:r>
              <a:rPr lang="en-US" altLang="zh-CN" dirty="0"/>
              <a:t>,</a:t>
            </a:r>
            <a:r>
              <a:rPr lang="zh-CN" altLang="zh-CN" dirty="0"/>
              <a:t>因生产能力已经扩大</a:t>
            </a:r>
            <a:r>
              <a:rPr lang="en-US" altLang="zh-CN" dirty="0"/>
              <a:t>,</a:t>
            </a:r>
            <a:r>
              <a:rPr lang="zh-CN" altLang="zh-CN" dirty="0"/>
              <a:t>固定费用支出增加</a:t>
            </a:r>
            <a:r>
              <a:rPr lang="en-US" altLang="zh-CN" dirty="0"/>
              <a:t>,</a:t>
            </a:r>
            <a:r>
              <a:rPr lang="zh-CN" altLang="zh-CN" dirty="0"/>
              <a:t>企业发生销售困难</a:t>
            </a:r>
            <a:r>
              <a:rPr lang="en-US" altLang="zh-CN" dirty="0"/>
              <a:t>,</a:t>
            </a:r>
            <a:r>
              <a:rPr lang="zh-CN" altLang="zh-CN" dirty="0"/>
              <a:t>难以及时调整结构</a:t>
            </a:r>
            <a:r>
              <a:rPr lang="en-US" altLang="zh-CN" dirty="0"/>
              <a:t>,</a:t>
            </a:r>
            <a:r>
              <a:rPr lang="zh-CN" altLang="zh-CN" dirty="0"/>
              <a:t>增长出现失控。</a:t>
            </a:r>
            <a:endParaRPr lang="zh-CN" altLang="zh-CN" dirty="0"/>
          </a:p>
          <a:p>
            <a:endParaRPr lang="en-US" altLang="zh-CN" dirty="0"/>
          </a:p>
        </p:txBody>
      </p:sp>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二、企业发展能力的分析内容</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3415030"/>
          </a:xfrm>
          <a:prstGeom prst="rect">
            <a:avLst/>
          </a:prstGeom>
        </p:spPr>
        <p:txBody>
          <a:bodyPr wrap="square">
            <a:spAutoFit/>
          </a:bodyPr>
          <a:lstStyle/>
          <a:p>
            <a:r>
              <a:rPr lang="en-US" dirty="0"/>
              <a:t>4</a:t>
            </a:r>
            <a:r>
              <a:rPr lang="zh-CN" altLang="zh-CN" dirty="0"/>
              <a:t>负债发展</a:t>
            </a:r>
            <a:endParaRPr lang="zh-CN" altLang="zh-CN" dirty="0"/>
          </a:p>
          <a:p>
            <a:r>
              <a:rPr lang="en-US" altLang="zh-CN" dirty="0"/>
              <a:t>(1)</a:t>
            </a:r>
            <a:r>
              <a:rPr lang="zh-CN" altLang="zh-CN" dirty="0"/>
              <a:t>企业盈利很低</a:t>
            </a:r>
            <a:r>
              <a:rPr lang="en-US" altLang="zh-CN" dirty="0"/>
              <a:t>,</a:t>
            </a:r>
            <a:r>
              <a:rPr lang="zh-CN" altLang="zh-CN" dirty="0"/>
              <a:t>却决定大量举债投资。</a:t>
            </a:r>
            <a:endParaRPr lang="zh-CN" altLang="zh-CN" dirty="0"/>
          </a:p>
          <a:p>
            <a:r>
              <a:rPr lang="en-US" altLang="zh-CN" dirty="0"/>
              <a:t>(2)</a:t>
            </a:r>
            <a:r>
              <a:rPr lang="zh-CN" altLang="zh-CN" dirty="0"/>
              <a:t>营运资金为正</a:t>
            </a:r>
            <a:r>
              <a:rPr lang="en-US" altLang="zh-CN" dirty="0"/>
              <a:t>,</a:t>
            </a:r>
            <a:r>
              <a:rPr lang="zh-CN" altLang="zh-CN" dirty="0"/>
              <a:t>其需求大量增加</a:t>
            </a:r>
            <a:r>
              <a:rPr lang="en-US" altLang="zh-CN" dirty="0"/>
              <a:t>,</a:t>
            </a:r>
            <a:r>
              <a:rPr lang="zh-CN" altLang="zh-CN" dirty="0"/>
              <a:t>但企业利润增长缓慢。</a:t>
            </a:r>
            <a:endParaRPr lang="zh-CN" altLang="zh-CN" dirty="0"/>
          </a:p>
          <a:p>
            <a:r>
              <a:rPr lang="en-US" altLang="zh-CN" dirty="0"/>
              <a:t>(3)</a:t>
            </a:r>
            <a:r>
              <a:rPr lang="zh-CN" altLang="zh-CN" dirty="0"/>
              <a:t>这是一种不平衡的冒险发展</a:t>
            </a:r>
            <a:r>
              <a:rPr lang="en-US" altLang="zh-CN" dirty="0"/>
              <a:t>,</a:t>
            </a:r>
            <a:r>
              <a:rPr lang="zh-CN" altLang="zh-CN" dirty="0"/>
              <a:t>因企业自我发展能力很低</a:t>
            </a:r>
            <a:r>
              <a:rPr lang="en-US" altLang="zh-CN" dirty="0"/>
              <a:t>,</a:t>
            </a:r>
            <a:r>
              <a:rPr lang="zh-CN" altLang="zh-CN" dirty="0"/>
              <a:t>却有大量借款。</a:t>
            </a:r>
            <a:endParaRPr lang="zh-CN" altLang="zh-CN" dirty="0"/>
          </a:p>
          <a:p>
            <a:r>
              <a:rPr lang="en-US" altLang="zh-CN" dirty="0"/>
              <a:t>(</a:t>
            </a:r>
            <a:r>
              <a:rPr lang="zh-CN" altLang="zh-CN" dirty="0"/>
              <a:t>五</a:t>
            </a:r>
            <a:r>
              <a:rPr lang="en-US" altLang="zh-CN" dirty="0"/>
              <a:t>)</a:t>
            </a:r>
            <a:r>
              <a:rPr lang="zh-CN" altLang="zh-CN" dirty="0"/>
              <a:t>周期性发展</a:t>
            </a:r>
            <a:endParaRPr lang="zh-CN" altLang="zh-CN" dirty="0"/>
          </a:p>
          <a:p>
            <a:r>
              <a:rPr lang="en-US" altLang="zh-CN" dirty="0"/>
              <a:t>(1)</a:t>
            </a:r>
            <a:r>
              <a:rPr lang="zh-CN" altLang="zh-CN" dirty="0"/>
              <a:t>企业发展随经济周期的变化而变化</a:t>
            </a:r>
            <a:r>
              <a:rPr lang="en-US" altLang="zh-CN" dirty="0"/>
              <a:t>,</a:t>
            </a:r>
            <a:r>
              <a:rPr lang="zh-CN" altLang="zh-CN" dirty="0"/>
              <a:t>如冶金行业</a:t>
            </a:r>
            <a:r>
              <a:rPr lang="en-US" altLang="zh-CN" dirty="0"/>
              <a:t>,</a:t>
            </a:r>
            <a:r>
              <a:rPr lang="zh-CN" altLang="zh-CN" dirty="0"/>
              <a:t>企业经济扩张时期发展很快</a:t>
            </a:r>
            <a:r>
              <a:rPr lang="en-US" altLang="zh-CN" dirty="0"/>
              <a:t>,</a:t>
            </a:r>
            <a:r>
              <a:rPr lang="zh-CN" altLang="zh-CN" dirty="0"/>
              <a:t>盈利较好</a:t>
            </a:r>
            <a:r>
              <a:rPr lang="en-US" altLang="zh-CN" dirty="0"/>
              <a:t>,</a:t>
            </a:r>
            <a:r>
              <a:rPr lang="zh-CN" altLang="zh-CN" dirty="0"/>
              <a:t>在需求不足时期</a:t>
            </a:r>
            <a:r>
              <a:rPr lang="en-US" altLang="zh-CN" dirty="0"/>
              <a:t>,</a:t>
            </a:r>
            <a:r>
              <a:rPr lang="zh-CN" altLang="zh-CN" dirty="0"/>
              <a:t>盈利下降</a:t>
            </a:r>
            <a:r>
              <a:rPr lang="en-US" altLang="zh-CN" dirty="0"/>
              <a:t>,</a:t>
            </a:r>
            <a:r>
              <a:rPr lang="zh-CN" altLang="zh-CN" dirty="0"/>
              <a:t>发展速度放慢。</a:t>
            </a:r>
            <a:endParaRPr lang="zh-CN" altLang="zh-CN" dirty="0"/>
          </a:p>
          <a:p>
            <a:r>
              <a:rPr lang="en-US" altLang="zh-CN" dirty="0"/>
              <a:t>(2)</a:t>
            </a:r>
            <a:r>
              <a:rPr lang="zh-CN" altLang="zh-CN" dirty="0"/>
              <a:t>这种企业的投资以长期发展趋势来定</a:t>
            </a:r>
            <a:r>
              <a:rPr lang="en-US" altLang="zh-CN" dirty="0"/>
              <a:t>,</a:t>
            </a:r>
            <a:r>
              <a:rPr lang="zh-CN" altLang="zh-CN" dirty="0"/>
              <a:t>企业固定费用增加很易使企业陷入困境。</a:t>
            </a:r>
            <a:endParaRPr lang="zh-CN" altLang="zh-CN" dirty="0"/>
          </a:p>
        </p:txBody>
      </p:sp>
      <p:grpSp>
        <p:nvGrpSpPr>
          <p:cNvPr id="6" name="组合 1224"/>
          <p:cNvGrpSpPr/>
          <p:nvPr/>
        </p:nvGrpSpPr>
        <p:grpSpPr bwMode="auto">
          <a:xfrm>
            <a:off x="6642568" y="1661096"/>
            <a:ext cx="4188190" cy="4421048"/>
            <a:chOff x="2044375" y="5348613"/>
            <a:chExt cx="1108102" cy="1108107"/>
          </a:xfrm>
        </p:grpSpPr>
        <p:sp>
          <p:nvSpPr>
            <p:cNvPr id="7" name="Oval 139"/>
            <p:cNvSpPr>
              <a:spLocks noChangeArrowheads="1"/>
            </p:cNvSpPr>
            <p:nvPr/>
          </p:nvSpPr>
          <p:spPr bwMode="auto">
            <a:xfrm>
              <a:off x="2044375" y="5348613"/>
              <a:ext cx="1108102"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8" name="Rectangle 140"/>
            <p:cNvSpPr>
              <a:spLocks noChangeArrowheads="1"/>
            </p:cNvSpPr>
            <p:nvPr/>
          </p:nvSpPr>
          <p:spPr bwMode="auto">
            <a:xfrm>
              <a:off x="2199254" y="5724635"/>
              <a:ext cx="647457" cy="458252"/>
            </a:xfrm>
            <a:prstGeom prst="rect">
              <a:avLst/>
            </a:prstGeom>
            <a:solidFill>
              <a:srgbClr val="FFC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9" name="Rectangle 141"/>
            <p:cNvSpPr>
              <a:spLocks noChangeArrowheads="1"/>
            </p:cNvSpPr>
            <p:nvPr/>
          </p:nvSpPr>
          <p:spPr bwMode="auto">
            <a:xfrm>
              <a:off x="2312619" y="6083093"/>
              <a:ext cx="455056" cy="7983"/>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0" name="Rectangle 142"/>
            <p:cNvSpPr>
              <a:spLocks noChangeArrowheads="1"/>
            </p:cNvSpPr>
            <p:nvPr/>
          </p:nvSpPr>
          <p:spPr bwMode="auto">
            <a:xfrm>
              <a:off x="2308627" y="5798083"/>
              <a:ext cx="7983"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1" name="Rectangle 143"/>
            <p:cNvSpPr>
              <a:spLocks noChangeArrowheads="1"/>
            </p:cNvSpPr>
            <p:nvPr/>
          </p:nvSpPr>
          <p:spPr bwMode="auto">
            <a:xfrm>
              <a:off x="2395647" y="5798083"/>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2" name="Rectangle 144"/>
            <p:cNvSpPr>
              <a:spLocks noChangeArrowheads="1"/>
            </p:cNvSpPr>
            <p:nvPr/>
          </p:nvSpPr>
          <p:spPr bwMode="auto">
            <a:xfrm>
              <a:off x="2482666" y="5798083"/>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3" name="Rectangle 145"/>
            <p:cNvSpPr>
              <a:spLocks noChangeArrowheads="1"/>
            </p:cNvSpPr>
            <p:nvPr/>
          </p:nvSpPr>
          <p:spPr bwMode="auto">
            <a:xfrm>
              <a:off x="2569686" y="5798083"/>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4" name="Freeform 146"/>
            <p:cNvSpPr/>
            <p:nvPr/>
          </p:nvSpPr>
          <p:spPr bwMode="auto">
            <a:xfrm>
              <a:off x="2655907" y="5798083"/>
              <a:ext cx="11975" cy="289002"/>
            </a:xfrm>
            <a:custGeom>
              <a:avLst/>
              <a:gdLst>
                <a:gd name="T0" fmla="*/ 11975 w 15"/>
                <a:gd name="T1" fmla="*/ 0 h 362"/>
                <a:gd name="T2" fmla="*/ 7983 w 15"/>
                <a:gd name="T3" fmla="*/ 289002 h 362"/>
                <a:gd name="T4" fmla="*/ 0 w 15"/>
                <a:gd name="T5" fmla="*/ 289002 h 362"/>
                <a:gd name="T6" fmla="*/ 3992 w 15"/>
                <a:gd name="T7" fmla="*/ 0 h 362"/>
                <a:gd name="T8" fmla="*/ 11975 w 15"/>
                <a:gd name="T9" fmla="*/ 0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62">
                  <a:moveTo>
                    <a:pt x="15" y="0"/>
                  </a:moveTo>
                  <a:lnTo>
                    <a:pt x="10" y="362"/>
                  </a:lnTo>
                  <a:lnTo>
                    <a:pt x="0" y="362"/>
                  </a:lnTo>
                  <a:lnTo>
                    <a:pt x="5" y="0"/>
                  </a:lnTo>
                  <a:lnTo>
                    <a:pt x="15"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Rectangle 147"/>
            <p:cNvSpPr>
              <a:spLocks noChangeArrowheads="1"/>
            </p:cNvSpPr>
            <p:nvPr/>
          </p:nvSpPr>
          <p:spPr bwMode="auto">
            <a:xfrm>
              <a:off x="2742927" y="5798083"/>
              <a:ext cx="7983"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6" name="Rectangle 148"/>
            <p:cNvSpPr>
              <a:spLocks noChangeArrowheads="1"/>
            </p:cNvSpPr>
            <p:nvPr/>
          </p:nvSpPr>
          <p:spPr bwMode="auto">
            <a:xfrm>
              <a:off x="2312619" y="6015234"/>
              <a:ext cx="455056" cy="7185"/>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 name="Freeform 149"/>
            <p:cNvSpPr/>
            <p:nvPr/>
          </p:nvSpPr>
          <p:spPr bwMode="auto">
            <a:xfrm>
              <a:off x="2312619" y="5947374"/>
              <a:ext cx="455056" cy="9580"/>
            </a:xfrm>
            <a:custGeom>
              <a:avLst/>
              <a:gdLst>
                <a:gd name="T0" fmla="*/ 0 w 570"/>
                <a:gd name="T1" fmla="*/ 0 h 12"/>
                <a:gd name="T2" fmla="*/ 455056 w 570"/>
                <a:gd name="T3" fmla="*/ 3992 h 12"/>
                <a:gd name="T4" fmla="*/ 455056 w 570"/>
                <a:gd name="T5" fmla="*/ 9580 h 12"/>
                <a:gd name="T6" fmla="*/ 0 w 570"/>
                <a:gd name="T7" fmla="*/ 7185 h 12"/>
                <a:gd name="T8" fmla="*/ 0 w 57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0" h="12">
                  <a:moveTo>
                    <a:pt x="0" y="0"/>
                  </a:moveTo>
                  <a:lnTo>
                    <a:pt x="570" y="5"/>
                  </a:lnTo>
                  <a:lnTo>
                    <a:pt x="570" y="12"/>
                  </a:lnTo>
                  <a:lnTo>
                    <a:pt x="0" y="9"/>
                  </a:lnTo>
                  <a:lnTo>
                    <a:pt x="0"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Rectangle 150"/>
            <p:cNvSpPr>
              <a:spLocks noChangeArrowheads="1"/>
            </p:cNvSpPr>
            <p:nvPr/>
          </p:nvSpPr>
          <p:spPr bwMode="auto">
            <a:xfrm>
              <a:off x="2312619" y="5881111"/>
              <a:ext cx="455056" cy="5588"/>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0" name="Rectangle 151"/>
            <p:cNvSpPr>
              <a:spLocks noChangeArrowheads="1"/>
            </p:cNvSpPr>
            <p:nvPr/>
          </p:nvSpPr>
          <p:spPr bwMode="auto">
            <a:xfrm>
              <a:off x="2312619" y="5813252"/>
              <a:ext cx="455056" cy="5588"/>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1" name="Freeform 152"/>
            <p:cNvSpPr/>
            <p:nvPr/>
          </p:nvSpPr>
          <p:spPr bwMode="auto">
            <a:xfrm>
              <a:off x="2307031" y="5814848"/>
              <a:ext cx="443879" cy="273833"/>
            </a:xfrm>
            <a:custGeom>
              <a:avLst/>
              <a:gdLst>
                <a:gd name="T0" fmla="*/ 95801 w 556"/>
                <a:gd name="T1" fmla="*/ 66263 h 343"/>
                <a:gd name="T2" fmla="*/ 0 w 556"/>
                <a:gd name="T3" fmla="*/ 269841 h 343"/>
                <a:gd name="T4" fmla="*/ 7185 w 556"/>
                <a:gd name="T5" fmla="*/ 273833 h 343"/>
                <a:gd name="T6" fmla="*/ 102188 w 556"/>
                <a:gd name="T7" fmla="*/ 77440 h 343"/>
                <a:gd name="T8" fmla="*/ 175636 w 556"/>
                <a:gd name="T9" fmla="*/ 205974 h 343"/>
                <a:gd name="T10" fmla="*/ 177232 w 556"/>
                <a:gd name="T11" fmla="*/ 211562 h 343"/>
                <a:gd name="T12" fmla="*/ 182821 w 556"/>
                <a:gd name="T13" fmla="*/ 207570 h 343"/>
                <a:gd name="T14" fmla="*/ 265848 w 556"/>
                <a:gd name="T15" fmla="*/ 142106 h 343"/>
                <a:gd name="T16" fmla="*/ 351271 w 556"/>
                <a:gd name="T17" fmla="*/ 207570 h 343"/>
                <a:gd name="T18" fmla="*/ 354465 w 556"/>
                <a:gd name="T19" fmla="*/ 211562 h 343"/>
                <a:gd name="T20" fmla="*/ 356860 w 556"/>
                <a:gd name="T21" fmla="*/ 205974 h 343"/>
                <a:gd name="T22" fmla="*/ 424719 w 556"/>
                <a:gd name="T23" fmla="*/ 43909 h 343"/>
                <a:gd name="T24" fmla="*/ 443879 w 556"/>
                <a:gd name="T25" fmla="*/ 51094 h 343"/>
                <a:gd name="T26" fmla="*/ 438291 w 556"/>
                <a:gd name="T27" fmla="*/ 0 h 343"/>
                <a:gd name="T28" fmla="*/ 398373 w 556"/>
                <a:gd name="T29" fmla="*/ 31934 h 343"/>
                <a:gd name="T30" fmla="*/ 416735 w 556"/>
                <a:gd name="T31" fmla="*/ 39917 h 343"/>
                <a:gd name="T32" fmla="*/ 351271 w 556"/>
                <a:gd name="T33" fmla="*/ 196393 h 343"/>
                <a:gd name="T34" fmla="*/ 269840 w 556"/>
                <a:gd name="T35" fmla="*/ 132526 h 343"/>
                <a:gd name="T36" fmla="*/ 265848 w 556"/>
                <a:gd name="T37" fmla="*/ 130131 h 343"/>
                <a:gd name="T38" fmla="*/ 264252 w 556"/>
                <a:gd name="T39" fmla="*/ 132526 h 343"/>
                <a:gd name="T40" fmla="*/ 181224 w 556"/>
                <a:gd name="T41" fmla="*/ 196393 h 343"/>
                <a:gd name="T42" fmla="*/ 103785 w 556"/>
                <a:gd name="T43" fmla="*/ 66263 h 343"/>
                <a:gd name="T44" fmla="*/ 99793 w 556"/>
                <a:gd name="T45" fmla="*/ 59078 h 343"/>
                <a:gd name="T46" fmla="*/ 95801 w 556"/>
                <a:gd name="T47" fmla="*/ 66263 h 3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6" h="343">
                  <a:moveTo>
                    <a:pt x="120" y="83"/>
                  </a:moveTo>
                  <a:lnTo>
                    <a:pt x="0" y="338"/>
                  </a:lnTo>
                  <a:lnTo>
                    <a:pt x="9" y="343"/>
                  </a:lnTo>
                  <a:lnTo>
                    <a:pt x="128" y="97"/>
                  </a:lnTo>
                  <a:lnTo>
                    <a:pt x="220" y="258"/>
                  </a:lnTo>
                  <a:lnTo>
                    <a:pt x="222" y="265"/>
                  </a:lnTo>
                  <a:lnTo>
                    <a:pt x="229" y="260"/>
                  </a:lnTo>
                  <a:lnTo>
                    <a:pt x="333" y="178"/>
                  </a:lnTo>
                  <a:lnTo>
                    <a:pt x="440" y="260"/>
                  </a:lnTo>
                  <a:lnTo>
                    <a:pt x="444" y="265"/>
                  </a:lnTo>
                  <a:lnTo>
                    <a:pt x="447" y="258"/>
                  </a:lnTo>
                  <a:lnTo>
                    <a:pt x="532" y="55"/>
                  </a:lnTo>
                  <a:lnTo>
                    <a:pt x="556" y="64"/>
                  </a:lnTo>
                  <a:lnTo>
                    <a:pt x="549" y="0"/>
                  </a:lnTo>
                  <a:lnTo>
                    <a:pt x="499" y="40"/>
                  </a:lnTo>
                  <a:lnTo>
                    <a:pt x="522" y="50"/>
                  </a:lnTo>
                  <a:lnTo>
                    <a:pt x="440" y="246"/>
                  </a:lnTo>
                  <a:lnTo>
                    <a:pt x="338" y="166"/>
                  </a:lnTo>
                  <a:lnTo>
                    <a:pt x="333" y="163"/>
                  </a:lnTo>
                  <a:lnTo>
                    <a:pt x="331" y="166"/>
                  </a:lnTo>
                  <a:lnTo>
                    <a:pt x="227" y="246"/>
                  </a:lnTo>
                  <a:lnTo>
                    <a:pt x="130" y="83"/>
                  </a:lnTo>
                  <a:lnTo>
                    <a:pt x="125" y="74"/>
                  </a:lnTo>
                  <a:lnTo>
                    <a:pt x="120" y="83"/>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Rectangle 153"/>
            <p:cNvSpPr>
              <a:spLocks noChangeArrowheads="1"/>
            </p:cNvSpPr>
            <p:nvPr/>
          </p:nvSpPr>
          <p:spPr bwMode="auto">
            <a:xfrm>
              <a:off x="2299047"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3" name="Rectangle 154"/>
            <p:cNvSpPr>
              <a:spLocks noChangeArrowheads="1"/>
            </p:cNvSpPr>
            <p:nvPr/>
          </p:nvSpPr>
          <p:spPr bwMode="auto">
            <a:xfrm>
              <a:off x="2386067"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 name="Rectangle 155"/>
            <p:cNvSpPr>
              <a:spLocks noChangeArrowheads="1"/>
            </p:cNvSpPr>
            <p:nvPr/>
          </p:nvSpPr>
          <p:spPr bwMode="auto">
            <a:xfrm>
              <a:off x="2473086"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5" name="Rectangle 156"/>
            <p:cNvSpPr>
              <a:spLocks noChangeArrowheads="1"/>
            </p:cNvSpPr>
            <p:nvPr/>
          </p:nvSpPr>
          <p:spPr bwMode="auto">
            <a:xfrm>
              <a:off x="2560106"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6" name="Rectangle 157"/>
            <p:cNvSpPr>
              <a:spLocks noChangeArrowheads="1"/>
            </p:cNvSpPr>
            <p:nvPr/>
          </p:nvSpPr>
          <p:spPr bwMode="auto">
            <a:xfrm>
              <a:off x="2647125"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7" name="Rectangle 158"/>
            <p:cNvSpPr>
              <a:spLocks noChangeArrowheads="1"/>
            </p:cNvSpPr>
            <p:nvPr/>
          </p:nvSpPr>
          <p:spPr bwMode="auto">
            <a:xfrm>
              <a:off x="2733346"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 name="Rectangle 159"/>
            <p:cNvSpPr>
              <a:spLocks noChangeArrowheads="1"/>
            </p:cNvSpPr>
            <p:nvPr/>
          </p:nvSpPr>
          <p:spPr bwMode="auto">
            <a:xfrm>
              <a:off x="2276694" y="6011242"/>
              <a:ext cx="26345" cy="15169"/>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9" name="Rectangle 160"/>
            <p:cNvSpPr>
              <a:spLocks noChangeArrowheads="1"/>
            </p:cNvSpPr>
            <p:nvPr/>
          </p:nvSpPr>
          <p:spPr bwMode="auto">
            <a:xfrm>
              <a:off x="2276694" y="5944979"/>
              <a:ext cx="26345" cy="13572"/>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0" name="Rectangle 161"/>
            <p:cNvSpPr>
              <a:spLocks noChangeArrowheads="1"/>
            </p:cNvSpPr>
            <p:nvPr/>
          </p:nvSpPr>
          <p:spPr bwMode="auto">
            <a:xfrm>
              <a:off x="2276694" y="5877120"/>
              <a:ext cx="26345" cy="13572"/>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1" name="Rectangle 162"/>
            <p:cNvSpPr>
              <a:spLocks noChangeArrowheads="1"/>
            </p:cNvSpPr>
            <p:nvPr/>
          </p:nvSpPr>
          <p:spPr bwMode="auto">
            <a:xfrm>
              <a:off x="2276694" y="5817243"/>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2" name="Freeform 163"/>
            <p:cNvSpPr/>
            <p:nvPr/>
          </p:nvSpPr>
          <p:spPr bwMode="auto">
            <a:xfrm>
              <a:off x="2667882" y="5648792"/>
              <a:ext cx="350473" cy="222739"/>
            </a:xfrm>
            <a:custGeom>
              <a:avLst/>
              <a:gdLst>
                <a:gd name="T0" fmla="*/ 350473 w 439"/>
                <a:gd name="T1" fmla="*/ 138114 h 279"/>
                <a:gd name="T2" fmla="*/ 186812 w 439"/>
                <a:gd name="T3" fmla="*/ 0 h 279"/>
                <a:gd name="T4" fmla="*/ 33530 w 439"/>
                <a:gd name="T5" fmla="*/ 79835 h 279"/>
                <a:gd name="T6" fmla="*/ 0 w 439"/>
                <a:gd name="T7" fmla="*/ 185217 h 279"/>
                <a:gd name="T8" fmla="*/ 275429 w 439"/>
                <a:gd name="T9" fmla="*/ 222739 h 279"/>
                <a:gd name="T10" fmla="*/ 350473 w 439"/>
                <a:gd name="T11" fmla="*/ 138114 h 2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9" h="279">
                  <a:moveTo>
                    <a:pt x="439" y="173"/>
                  </a:moveTo>
                  <a:lnTo>
                    <a:pt x="234" y="0"/>
                  </a:lnTo>
                  <a:lnTo>
                    <a:pt x="42" y="100"/>
                  </a:lnTo>
                  <a:lnTo>
                    <a:pt x="0" y="232"/>
                  </a:lnTo>
                  <a:lnTo>
                    <a:pt x="345" y="279"/>
                  </a:lnTo>
                  <a:lnTo>
                    <a:pt x="439" y="173"/>
                  </a:ln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164"/>
            <p:cNvSpPr/>
            <p:nvPr/>
          </p:nvSpPr>
          <p:spPr bwMode="auto">
            <a:xfrm>
              <a:off x="2655907" y="5701483"/>
              <a:ext cx="151685" cy="232319"/>
            </a:xfrm>
            <a:custGeom>
              <a:avLst/>
              <a:gdLst>
                <a:gd name="T0" fmla="*/ 24649 w 80"/>
                <a:gd name="T1" fmla="*/ 224764 h 123"/>
                <a:gd name="T2" fmla="*/ 24649 w 80"/>
                <a:gd name="T3" fmla="*/ 224764 h 123"/>
                <a:gd name="T4" fmla="*/ 9480 w 80"/>
                <a:gd name="T5" fmla="*/ 181322 h 123"/>
                <a:gd name="T6" fmla="*/ 83427 w 80"/>
                <a:gd name="T7" fmla="*/ 24554 h 123"/>
                <a:gd name="T8" fmla="*/ 128932 w 80"/>
                <a:gd name="T9" fmla="*/ 7555 h 123"/>
                <a:gd name="T10" fmla="*/ 128932 w 80"/>
                <a:gd name="T11" fmla="*/ 7555 h 123"/>
                <a:gd name="T12" fmla="*/ 144101 w 80"/>
                <a:gd name="T13" fmla="*/ 50997 h 123"/>
                <a:gd name="T14" fmla="*/ 70154 w 80"/>
                <a:gd name="T15" fmla="*/ 207765 h 123"/>
                <a:gd name="T16" fmla="*/ 24649 w 80"/>
                <a:gd name="T17" fmla="*/ 22476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123">
                  <a:moveTo>
                    <a:pt x="13" y="119"/>
                  </a:moveTo>
                  <a:cubicBezTo>
                    <a:pt x="13" y="119"/>
                    <a:pt x="13" y="119"/>
                    <a:pt x="13" y="119"/>
                  </a:cubicBezTo>
                  <a:cubicBezTo>
                    <a:pt x="5" y="115"/>
                    <a:pt x="0" y="104"/>
                    <a:pt x="5" y="96"/>
                  </a:cubicBezTo>
                  <a:cubicBezTo>
                    <a:pt x="44" y="13"/>
                    <a:pt x="44" y="13"/>
                    <a:pt x="44" y="13"/>
                  </a:cubicBezTo>
                  <a:cubicBezTo>
                    <a:pt x="49" y="5"/>
                    <a:pt x="59" y="0"/>
                    <a:pt x="68" y="4"/>
                  </a:cubicBezTo>
                  <a:cubicBezTo>
                    <a:pt x="68" y="4"/>
                    <a:pt x="68" y="4"/>
                    <a:pt x="68" y="4"/>
                  </a:cubicBezTo>
                  <a:cubicBezTo>
                    <a:pt x="76" y="8"/>
                    <a:pt x="80" y="19"/>
                    <a:pt x="76" y="27"/>
                  </a:cubicBezTo>
                  <a:cubicBezTo>
                    <a:pt x="37" y="110"/>
                    <a:pt x="37" y="110"/>
                    <a:pt x="37" y="110"/>
                  </a:cubicBezTo>
                  <a:cubicBezTo>
                    <a:pt x="32" y="119"/>
                    <a:pt x="22" y="123"/>
                    <a:pt x="13" y="119"/>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165"/>
            <p:cNvSpPr/>
            <p:nvPr/>
          </p:nvSpPr>
          <p:spPr bwMode="auto">
            <a:xfrm>
              <a:off x="2726161" y="5695894"/>
              <a:ext cx="122945" cy="240303"/>
            </a:xfrm>
            <a:custGeom>
              <a:avLst/>
              <a:gdLst>
                <a:gd name="T0" fmla="*/ 28372 w 65"/>
                <a:gd name="T1" fmla="*/ 234627 h 127"/>
                <a:gd name="T2" fmla="*/ 28372 w 65"/>
                <a:gd name="T3" fmla="*/ 234627 h 127"/>
                <a:gd name="T4" fmla="*/ 5674 w 65"/>
                <a:gd name="T5" fmla="*/ 194891 h 127"/>
                <a:gd name="T6" fmla="*/ 54852 w 65"/>
                <a:gd name="T7" fmla="*/ 28382 h 127"/>
                <a:gd name="T8" fmla="*/ 96465 w 65"/>
                <a:gd name="T9" fmla="*/ 3784 h 127"/>
                <a:gd name="T10" fmla="*/ 96465 w 65"/>
                <a:gd name="T11" fmla="*/ 3784 h 127"/>
                <a:gd name="T12" fmla="*/ 119162 w 65"/>
                <a:gd name="T13" fmla="*/ 45412 h 127"/>
                <a:gd name="T14" fmla="*/ 69984 w 65"/>
                <a:gd name="T15" fmla="*/ 211921 h 127"/>
                <a:gd name="T16" fmla="*/ 28372 w 65"/>
                <a:gd name="T17" fmla="*/ 234627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127">
                  <a:moveTo>
                    <a:pt x="15" y="124"/>
                  </a:moveTo>
                  <a:cubicBezTo>
                    <a:pt x="15" y="124"/>
                    <a:pt x="15" y="124"/>
                    <a:pt x="15" y="124"/>
                  </a:cubicBezTo>
                  <a:cubicBezTo>
                    <a:pt x="6" y="122"/>
                    <a:pt x="0" y="112"/>
                    <a:pt x="3" y="103"/>
                  </a:cubicBezTo>
                  <a:cubicBezTo>
                    <a:pt x="29" y="15"/>
                    <a:pt x="29" y="15"/>
                    <a:pt x="29" y="15"/>
                  </a:cubicBezTo>
                  <a:cubicBezTo>
                    <a:pt x="32" y="6"/>
                    <a:pt x="41" y="0"/>
                    <a:pt x="51" y="2"/>
                  </a:cubicBezTo>
                  <a:cubicBezTo>
                    <a:pt x="51" y="2"/>
                    <a:pt x="51" y="2"/>
                    <a:pt x="51" y="2"/>
                  </a:cubicBezTo>
                  <a:cubicBezTo>
                    <a:pt x="60" y="5"/>
                    <a:pt x="65" y="14"/>
                    <a:pt x="63" y="24"/>
                  </a:cubicBezTo>
                  <a:cubicBezTo>
                    <a:pt x="37" y="112"/>
                    <a:pt x="37" y="112"/>
                    <a:pt x="37" y="112"/>
                  </a:cubicBezTo>
                  <a:cubicBezTo>
                    <a:pt x="34" y="121"/>
                    <a:pt x="25" y="127"/>
                    <a:pt x="15" y="124"/>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166"/>
            <p:cNvSpPr/>
            <p:nvPr/>
          </p:nvSpPr>
          <p:spPr bwMode="auto">
            <a:xfrm>
              <a:off x="2799609" y="5690306"/>
              <a:ext cx="67859" cy="240303"/>
            </a:xfrm>
            <a:custGeom>
              <a:avLst/>
              <a:gdLst>
                <a:gd name="T0" fmla="*/ 33930 w 36"/>
                <a:gd name="T1" fmla="*/ 240303 h 127"/>
                <a:gd name="T2" fmla="*/ 33930 w 36"/>
                <a:gd name="T3" fmla="*/ 240303 h 127"/>
                <a:gd name="T4" fmla="*/ 0 w 36"/>
                <a:gd name="T5" fmla="*/ 206244 h 127"/>
                <a:gd name="T6" fmla="*/ 1885 w 36"/>
                <a:gd name="T7" fmla="*/ 34059 h 127"/>
                <a:gd name="T8" fmla="*/ 33930 w 36"/>
                <a:gd name="T9" fmla="*/ 0 h 127"/>
                <a:gd name="T10" fmla="*/ 33930 w 36"/>
                <a:gd name="T11" fmla="*/ 0 h 127"/>
                <a:gd name="T12" fmla="*/ 67859 w 36"/>
                <a:gd name="T13" fmla="*/ 32167 h 127"/>
                <a:gd name="T14" fmla="*/ 65974 w 36"/>
                <a:gd name="T15" fmla="*/ 206244 h 127"/>
                <a:gd name="T16" fmla="*/ 33930 w 36"/>
                <a:gd name="T17" fmla="*/ 240303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27">
                  <a:moveTo>
                    <a:pt x="18" y="127"/>
                  </a:moveTo>
                  <a:cubicBezTo>
                    <a:pt x="18" y="127"/>
                    <a:pt x="18" y="127"/>
                    <a:pt x="18" y="127"/>
                  </a:cubicBezTo>
                  <a:cubicBezTo>
                    <a:pt x="8" y="127"/>
                    <a:pt x="0" y="119"/>
                    <a:pt x="0" y="109"/>
                  </a:cubicBezTo>
                  <a:cubicBezTo>
                    <a:pt x="1" y="18"/>
                    <a:pt x="1" y="18"/>
                    <a:pt x="1" y="18"/>
                  </a:cubicBezTo>
                  <a:cubicBezTo>
                    <a:pt x="1" y="8"/>
                    <a:pt x="9" y="0"/>
                    <a:pt x="18" y="0"/>
                  </a:cubicBezTo>
                  <a:cubicBezTo>
                    <a:pt x="18" y="0"/>
                    <a:pt x="18" y="0"/>
                    <a:pt x="18" y="0"/>
                  </a:cubicBezTo>
                  <a:cubicBezTo>
                    <a:pt x="28" y="0"/>
                    <a:pt x="36" y="7"/>
                    <a:pt x="36" y="17"/>
                  </a:cubicBezTo>
                  <a:cubicBezTo>
                    <a:pt x="35" y="109"/>
                    <a:pt x="35" y="109"/>
                    <a:pt x="35" y="109"/>
                  </a:cubicBezTo>
                  <a:cubicBezTo>
                    <a:pt x="35" y="118"/>
                    <a:pt x="27" y="126"/>
                    <a:pt x="18" y="127"/>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167"/>
            <p:cNvSpPr/>
            <p:nvPr/>
          </p:nvSpPr>
          <p:spPr bwMode="auto">
            <a:xfrm>
              <a:off x="2850703" y="5741400"/>
              <a:ext cx="249083" cy="215554"/>
            </a:xfrm>
            <a:custGeom>
              <a:avLst/>
              <a:gdLst>
                <a:gd name="T0" fmla="*/ 120768 w 132"/>
                <a:gd name="T1" fmla="*/ 20799 h 114"/>
                <a:gd name="T2" fmla="*/ 243422 w 132"/>
                <a:gd name="T3" fmla="*/ 138030 h 114"/>
                <a:gd name="T4" fmla="*/ 107559 w 132"/>
                <a:gd name="T5" fmla="*/ 207991 h 114"/>
                <a:gd name="T6" fmla="*/ 3774 w 132"/>
                <a:gd name="T7" fmla="*/ 119122 h 114"/>
                <a:gd name="T8" fmla="*/ 120768 w 132"/>
                <a:gd name="T9" fmla="*/ 20799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4">
                  <a:moveTo>
                    <a:pt x="64" y="11"/>
                  </a:moveTo>
                  <a:cubicBezTo>
                    <a:pt x="99" y="0"/>
                    <a:pt x="132" y="47"/>
                    <a:pt x="129" y="73"/>
                  </a:cubicBezTo>
                  <a:cubicBezTo>
                    <a:pt x="125" y="98"/>
                    <a:pt x="94" y="114"/>
                    <a:pt x="57" y="110"/>
                  </a:cubicBezTo>
                  <a:cubicBezTo>
                    <a:pt x="21" y="107"/>
                    <a:pt x="0" y="77"/>
                    <a:pt x="2" y="63"/>
                  </a:cubicBezTo>
                  <a:cubicBezTo>
                    <a:pt x="5" y="50"/>
                    <a:pt x="29" y="22"/>
                    <a:pt x="64" y="1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68"/>
            <p:cNvSpPr/>
            <p:nvPr/>
          </p:nvSpPr>
          <p:spPr bwMode="auto">
            <a:xfrm>
              <a:off x="2816374" y="5603286"/>
              <a:ext cx="241898" cy="226731"/>
            </a:xfrm>
            <a:custGeom>
              <a:avLst/>
              <a:gdLst>
                <a:gd name="T0" fmla="*/ 232449 w 128"/>
                <a:gd name="T1" fmla="*/ 202168 h 120"/>
                <a:gd name="T2" fmla="*/ 232449 w 128"/>
                <a:gd name="T3" fmla="*/ 202168 h 120"/>
                <a:gd name="T4" fmla="*/ 187093 w 128"/>
                <a:gd name="T5" fmla="*/ 213505 h 120"/>
                <a:gd name="T6" fmla="*/ 22678 w 128"/>
                <a:gd name="T7" fmla="*/ 66130 h 120"/>
                <a:gd name="T8" fmla="*/ 9449 w 128"/>
                <a:gd name="T9" fmla="*/ 20784 h 120"/>
                <a:gd name="T10" fmla="*/ 9449 w 128"/>
                <a:gd name="T11" fmla="*/ 20784 h 120"/>
                <a:gd name="T12" fmla="*/ 54805 w 128"/>
                <a:gd name="T13" fmla="*/ 9447 h 120"/>
                <a:gd name="T14" fmla="*/ 221110 w 128"/>
                <a:gd name="T15" fmla="*/ 156822 h 120"/>
                <a:gd name="T16" fmla="*/ 232449 w 128"/>
                <a:gd name="T17" fmla="*/ 202168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120">
                  <a:moveTo>
                    <a:pt x="123" y="107"/>
                  </a:moveTo>
                  <a:cubicBezTo>
                    <a:pt x="123" y="107"/>
                    <a:pt x="123" y="107"/>
                    <a:pt x="123" y="107"/>
                  </a:cubicBezTo>
                  <a:cubicBezTo>
                    <a:pt x="118" y="115"/>
                    <a:pt x="106" y="120"/>
                    <a:pt x="99" y="113"/>
                  </a:cubicBezTo>
                  <a:cubicBezTo>
                    <a:pt x="12" y="35"/>
                    <a:pt x="12" y="35"/>
                    <a:pt x="12" y="35"/>
                  </a:cubicBezTo>
                  <a:cubicBezTo>
                    <a:pt x="4" y="29"/>
                    <a:pt x="0" y="20"/>
                    <a:pt x="5" y="11"/>
                  </a:cubicBezTo>
                  <a:cubicBezTo>
                    <a:pt x="5" y="11"/>
                    <a:pt x="5" y="11"/>
                    <a:pt x="5" y="11"/>
                  </a:cubicBezTo>
                  <a:cubicBezTo>
                    <a:pt x="10" y="3"/>
                    <a:pt x="21" y="0"/>
                    <a:pt x="29" y="5"/>
                  </a:cubicBezTo>
                  <a:cubicBezTo>
                    <a:pt x="117" y="83"/>
                    <a:pt x="117" y="83"/>
                    <a:pt x="117" y="83"/>
                  </a:cubicBezTo>
                  <a:cubicBezTo>
                    <a:pt x="124" y="89"/>
                    <a:pt x="128" y="98"/>
                    <a:pt x="123" y="107"/>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169"/>
            <p:cNvSpPr/>
            <p:nvPr/>
          </p:nvSpPr>
          <p:spPr bwMode="auto">
            <a:xfrm>
              <a:off x="2684647" y="5605681"/>
              <a:ext cx="205973" cy="130131"/>
            </a:xfrm>
            <a:custGeom>
              <a:avLst/>
              <a:gdLst>
                <a:gd name="T0" fmla="*/ 5669 w 109"/>
                <a:gd name="T1" fmla="*/ 103728 h 69"/>
                <a:gd name="T2" fmla="*/ 5669 w 109"/>
                <a:gd name="T3" fmla="*/ 103728 h 69"/>
                <a:gd name="T4" fmla="*/ 24566 w 109"/>
                <a:gd name="T5" fmla="*/ 62237 h 69"/>
                <a:gd name="T6" fmla="*/ 156842 w 109"/>
                <a:gd name="T7" fmla="*/ 5658 h 69"/>
                <a:gd name="T8" fmla="*/ 198414 w 109"/>
                <a:gd name="T9" fmla="*/ 24517 h 69"/>
                <a:gd name="T10" fmla="*/ 198414 w 109"/>
                <a:gd name="T11" fmla="*/ 24517 h 69"/>
                <a:gd name="T12" fmla="*/ 179518 w 109"/>
                <a:gd name="T13" fmla="*/ 67894 h 69"/>
                <a:gd name="T14" fmla="*/ 49131 w 109"/>
                <a:gd name="T15" fmla="*/ 124473 h 69"/>
                <a:gd name="T16" fmla="*/ 5669 w 109"/>
                <a:gd name="T17" fmla="*/ 10372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69">
                  <a:moveTo>
                    <a:pt x="3" y="55"/>
                  </a:moveTo>
                  <a:cubicBezTo>
                    <a:pt x="3" y="55"/>
                    <a:pt x="3" y="55"/>
                    <a:pt x="3" y="55"/>
                  </a:cubicBezTo>
                  <a:cubicBezTo>
                    <a:pt x="0" y="46"/>
                    <a:pt x="4" y="36"/>
                    <a:pt x="13" y="33"/>
                  </a:cubicBezTo>
                  <a:cubicBezTo>
                    <a:pt x="83" y="3"/>
                    <a:pt x="83" y="3"/>
                    <a:pt x="83" y="3"/>
                  </a:cubicBezTo>
                  <a:cubicBezTo>
                    <a:pt x="92" y="0"/>
                    <a:pt x="102" y="4"/>
                    <a:pt x="105" y="13"/>
                  </a:cubicBezTo>
                  <a:cubicBezTo>
                    <a:pt x="105" y="13"/>
                    <a:pt x="105" y="13"/>
                    <a:pt x="105" y="13"/>
                  </a:cubicBezTo>
                  <a:cubicBezTo>
                    <a:pt x="109" y="22"/>
                    <a:pt x="104" y="33"/>
                    <a:pt x="95" y="36"/>
                  </a:cubicBezTo>
                  <a:cubicBezTo>
                    <a:pt x="26" y="66"/>
                    <a:pt x="26" y="66"/>
                    <a:pt x="26" y="66"/>
                  </a:cubicBezTo>
                  <a:cubicBezTo>
                    <a:pt x="17" y="69"/>
                    <a:pt x="7" y="64"/>
                    <a:pt x="3" y="55"/>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170"/>
            <p:cNvSpPr/>
            <p:nvPr/>
          </p:nvSpPr>
          <p:spPr bwMode="auto">
            <a:xfrm>
              <a:off x="2586451" y="5663961"/>
              <a:ext cx="167652" cy="222739"/>
            </a:xfrm>
            <a:custGeom>
              <a:avLst/>
              <a:gdLst>
                <a:gd name="T0" fmla="*/ 20721 w 89"/>
                <a:gd name="T1" fmla="*/ 213301 h 118"/>
                <a:gd name="T2" fmla="*/ 20721 w 89"/>
                <a:gd name="T3" fmla="*/ 213301 h 118"/>
                <a:gd name="T4" fmla="*/ 9419 w 89"/>
                <a:gd name="T5" fmla="*/ 167998 h 118"/>
                <a:gd name="T6" fmla="*/ 101721 w 89"/>
                <a:gd name="T7" fmla="*/ 20764 h 118"/>
                <a:gd name="T8" fmla="*/ 146931 w 89"/>
                <a:gd name="T9" fmla="*/ 9438 h 118"/>
                <a:gd name="T10" fmla="*/ 146931 w 89"/>
                <a:gd name="T11" fmla="*/ 9438 h 118"/>
                <a:gd name="T12" fmla="*/ 158233 w 89"/>
                <a:gd name="T13" fmla="*/ 54741 h 118"/>
                <a:gd name="T14" fmla="*/ 65931 w 89"/>
                <a:gd name="T15" fmla="*/ 201975 h 118"/>
                <a:gd name="T16" fmla="*/ 20721 w 89"/>
                <a:gd name="T17" fmla="*/ 213301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118">
                  <a:moveTo>
                    <a:pt x="11" y="113"/>
                  </a:moveTo>
                  <a:cubicBezTo>
                    <a:pt x="11" y="113"/>
                    <a:pt x="11" y="113"/>
                    <a:pt x="11" y="113"/>
                  </a:cubicBezTo>
                  <a:cubicBezTo>
                    <a:pt x="3" y="108"/>
                    <a:pt x="0" y="98"/>
                    <a:pt x="5" y="89"/>
                  </a:cubicBezTo>
                  <a:cubicBezTo>
                    <a:pt x="54" y="11"/>
                    <a:pt x="54" y="11"/>
                    <a:pt x="54" y="11"/>
                  </a:cubicBezTo>
                  <a:cubicBezTo>
                    <a:pt x="59" y="3"/>
                    <a:pt x="69" y="0"/>
                    <a:pt x="78" y="5"/>
                  </a:cubicBezTo>
                  <a:cubicBezTo>
                    <a:pt x="78" y="5"/>
                    <a:pt x="78" y="5"/>
                    <a:pt x="78" y="5"/>
                  </a:cubicBezTo>
                  <a:cubicBezTo>
                    <a:pt x="86" y="10"/>
                    <a:pt x="89" y="21"/>
                    <a:pt x="84" y="29"/>
                  </a:cubicBezTo>
                  <a:cubicBezTo>
                    <a:pt x="35" y="107"/>
                    <a:pt x="35" y="107"/>
                    <a:pt x="35" y="107"/>
                  </a:cubicBezTo>
                  <a:cubicBezTo>
                    <a:pt x="30" y="115"/>
                    <a:pt x="20" y="118"/>
                    <a:pt x="11" y="113"/>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171"/>
            <p:cNvSpPr/>
            <p:nvPr/>
          </p:nvSpPr>
          <p:spPr bwMode="auto">
            <a:xfrm>
              <a:off x="2801206" y="5600093"/>
              <a:ext cx="204376" cy="265850"/>
            </a:xfrm>
            <a:custGeom>
              <a:avLst/>
              <a:gdLst>
                <a:gd name="T0" fmla="*/ 9462 w 108"/>
                <a:gd name="T1" fmla="*/ 98044 h 141"/>
                <a:gd name="T2" fmla="*/ 70018 w 108"/>
                <a:gd name="T3" fmla="*/ 226255 h 141"/>
                <a:gd name="T4" fmla="*/ 204376 w 108"/>
                <a:gd name="T5" fmla="*/ 265850 h 141"/>
                <a:gd name="T6" fmla="*/ 187345 w 108"/>
                <a:gd name="T7" fmla="*/ 137639 h 141"/>
                <a:gd name="T8" fmla="*/ 9462 w 108"/>
                <a:gd name="T9" fmla="*/ 98044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41">
                  <a:moveTo>
                    <a:pt x="5" y="52"/>
                  </a:moveTo>
                  <a:cubicBezTo>
                    <a:pt x="18" y="62"/>
                    <a:pt x="73" y="99"/>
                    <a:pt x="37" y="120"/>
                  </a:cubicBezTo>
                  <a:cubicBezTo>
                    <a:pt x="0" y="140"/>
                    <a:pt x="108" y="141"/>
                    <a:pt x="108" y="141"/>
                  </a:cubicBezTo>
                  <a:cubicBezTo>
                    <a:pt x="99" y="73"/>
                    <a:pt x="99" y="73"/>
                    <a:pt x="99" y="73"/>
                  </a:cubicBezTo>
                  <a:cubicBezTo>
                    <a:pt x="99" y="73"/>
                    <a:pt x="50" y="0"/>
                    <a:pt x="5" y="52"/>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172"/>
            <p:cNvSpPr/>
            <p:nvPr/>
          </p:nvSpPr>
          <p:spPr bwMode="auto">
            <a:xfrm>
              <a:off x="2958479" y="5741400"/>
              <a:ext cx="149290" cy="200385"/>
            </a:xfrm>
            <a:custGeom>
              <a:avLst/>
              <a:gdLst>
                <a:gd name="T0" fmla="*/ 33530 w 187"/>
                <a:gd name="T1" fmla="*/ 0 h 251"/>
                <a:gd name="T2" fmla="*/ 0 w 187"/>
                <a:gd name="T3" fmla="*/ 164459 h 251"/>
                <a:gd name="T4" fmla="*/ 95801 w 187"/>
                <a:gd name="T5" fmla="*/ 200385 h 251"/>
                <a:gd name="T6" fmla="*/ 149290 w 187"/>
                <a:gd name="T7" fmla="*/ 39917 h 251"/>
                <a:gd name="T8" fmla="*/ 33530 w 187"/>
                <a:gd name="T9" fmla="*/ 0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51">
                  <a:moveTo>
                    <a:pt x="42" y="0"/>
                  </a:moveTo>
                  <a:lnTo>
                    <a:pt x="0" y="206"/>
                  </a:lnTo>
                  <a:lnTo>
                    <a:pt x="120" y="251"/>
                  </a:lnTo>
                  <a:lnTo>
                    <a:pt x="187" y="50"/>
                  </a:lnTo>
                  <a:lnTo>
                    <a:pt x="42"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173"/>
            <p:cNvSpPr/>
            <p:nvPr/>
          </p:nvSpPr>
          <p:spPr bwMode="auto">
            <a:xfrm>
              <a:off x="3027935" y="5760561"/>
              <a:ext cx="124542" cy="241101"/>
            </a:xfrm>
            <a:custGeom>
              <a:avLst/>
              <a:gdLst>
                <a:gd name="T0" fmla="*/ 69819 w 66"/>
                <a:gd name="T1" fmla="*/ 0 h 128"/>
                <a:gd name="T2" fmla="*/ 0 w 66"/>
                <a:gd name="T3" fmla="*/ 203429 h 128"/>
                <a:gd name="T4" fmla="*/ 109446 w 66"/>
                <a:gd name="T5" fmla="*/ 241101 h 128"/>
                <a:gd name="T6" fmla="*/ 120768 w 66"/>
                <a:gd name="T7" fmla="*/ 209080 h 128"/>
                <a:gd name="T8" fmla="*/ 124542 w 66"/>
                <a:gd name="T9" fmla="*/ 143154 h 128"/>
                <a:gd name="T10" fmla="*/ 109446 w 66"/>
                <a:gd name="T11" fmla="*/ 13185 h 128"/>
                <a:gd name="T12" fmla="*/ 69819 w 66"/>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128">
                  <a:moveTo>
                    <a:pt x="37" y="0"/>
                  </a:moveTo>
                  <a:cubicBezTo>
                    <a:pt x="0" y="108"/>
                    <a:pt x="0" y="108"/>
                    <a:pt x="0" y="108"/>
                  </a:cubicBezTo>
                  <a:cubicBezTo>
                    <a:pt x="58" y="128"/>
                    <a:pt x="58" y="128"/>
                    <a:pt x="58" y="128"/>
                  </a:cubicBezTo>
                  <a:cubicBezTo>
                    <a:pt x="64" y="111"/>
                    <a:pt x="64" y="111"/>
                    <a:pt x="64" y="111"/>
                  </a:cubicBezTo>
                  <a:cubicBezTo>
                    <a:pt x="65" y="100"/>
                    <a:pt x="66" y="88"/>
                    <a:pt x="66" y="76"/>
                  </a:cubicBezTo>
                  <a:cubicBezTo>
                    <a:pt x="66" y="52"/>
                    <a:pt x="63" y="29"/>
                    <a:pt x="58" y="7"/>
                  </a:cubicBezTo>
                  <a:lnTo>
                    <a:pt x="37" y="0"/>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174"/>
            <p:cNvSpPr/>
            <p:nvPr/>
          </p:nvSpPr>
          <p:spPr bwMode="auto">
            <a:xfrm>
              <a:off x="2586451" y="5541015"/>
              <a:ext cx="289001" cy="392787"/>
            </a:xfrm>
            <a:custGeom>
              <a:avLst/>
              <a:gdLst>
                <a:gd name="T0" fmla="*/ 13222 w 153"/>
                <a:gd name="T1" fmla="*/ 330470 h 208"/>
                <a:gd name="T2" fmla="*/ 0 w 153"/>
                <a:gd name="T3" fmla="*/ 392787 h 208"/>
                <a:gd name="T4" fmla="*/ 56667 w 153"/>
                <a:gd name="T5" fmla="*/ 360684 h 208"/>
                <a:gd name="T6" fmla="*/ 285223 w 153"/>
                <a:gd name="T7" fmla="*/ 39656 h 208"/>
                <a:gd name="T8" fmla="*/ 281445 w 153"/>
                <a:gd name="T9" fmla="*/ 18884 h 208"/>
                <a:gd name="T10" fmla="*/ 262556 w 153"/>
                <a:gd name="T11" fmla="*/ 5665 h 208"/>
                <a:gd name="T12" fmla="*/ 243668 w 153"/>
                <a:gd name="T13" fmla="*/ 7554 h 208"/>
                <a:gd name="T14" fmla="*/ 13222 w 153"/>
                <a:gd name="T15" fmla="*/ 330470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208">
                  <a:moveTo>
                    <a:pt x="7" y="175"/>
                  </a:moveTo>
                  <a:cubicBezTo>
                    <a:pt x="0" y="208"/>
                    <a:pt x="0" y="208"/>
                    <a:pt x="0" y="208"/>
                  </a:cubicBezTo>
                  <a:cubicBezTo>
                    <a:pt x="30" y="191"/>
                    <a:pt x="30" y="191"/>
                    <a:pt x="30" y="191"/>
                  </a:cubicBezTo>
                  <a:cubicBezTo>
                    <a:pt x="151" y="21"/>
                    <a:pt x="151" y="21"/>
                    <a:pt x="151" y="21"/>
                  </a:cubicBezTo>
                  <a:cubicBezTo>
                    <a:pt x="153" y="17"/>
                    <a:pt x="153" y="13"/>
                    <a:pt x="149" y="10"/>
                  </a:cubicBezTo>
                  <a:cubicBezTo>
                    <a:pt x="139" y="3"/>
                    <a:pt x="139" y="3"/>
                    <a:pt x="139" y="3"/>
                  </a:cubicBezTo>
                  <a:cubicBezTo>
                    <a:pt x="136" y="0"/>
                    <a:pt x="131" y="1"/>
                    <a:pt x="129" y="4"/>
                  </a:cubicBezTo>
                  <a:lnTo>
                    <a:pt x="7" y="175"/>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175"/>
            <p:cNvSpPr/>
            <p:nvPr/>
          </p:nvSpPr>
          <p:spPr bwMode="auto">
            <a:xfrm>
              <a:off x="2586451" y="5913045"/>
              <a:ext cx="18362" cy="20757"/>
            </a:xfrm>
            <a:custGeom>
              <a:avLst/>
              <a:gdLst>
                <a:gd name="T0" fmla="*/ 5509 w 10"/>
                <a:gd name="T1" fmla="*/ 0 h 11"/>
                <a:gd name="T2" fmla="*/ 0 w 10"/>
                <a:gd name="T3" fmla="*/ 20757 h 11"/>
                <a:gd name="T4" fmla="*/ 18362 w 10"/>
                <a:gd name="T5" fmla="*/ 9435 h 11"/>
                <a:gd name="T6" fmla="*/ 11017 w 10"/>
                <a:gd name="T7" fmla="*/ 3774 h 11"/>
                <a:gd name="T8" fmla="*/ 5509 w 10"/>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1">
                  <a:moveTo>
                    <a:pt x="3" y="0"/>
                  </a:moveTo>
                  <a:cubicBezTo>
                    <a:pt x="0" y="11"/>
                    <a:pt x="0" y="11"/>
                    <a:pt x="0" y="11"/>
                  </a:cubicBezTo>
                  <a:cubicBezTo>
                    <a:pt x="10" y="5"/>
                    <a:pt x="10" y="5"/>
                    <a:pt x="10" y="5"/>
                  </a:cubicBezTo>
                  <a:cubicBezTo>
                    <a:pt x="9" y="4"/>
                    <a:pt x="8" y="3"/>
                    <a:pt x="6" y="2"/>
                  </a:cubicBezTo>
                  <a:cubicBezTo>
                    <a:pt x="5" y="1"/>
                    <a:pt x="4" y="1"/>
                    <a:pt x="3" y="0"/>
                  </a:cubicBez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76"/>
            <p:cNvSpPr/>
            <p:nvPr/>
          </p:nvSpPr>
          <p:spPr bwMode="auto">
            <a:xfrm>
              <a:off x="2650319" y="5813252"/>
              <a:ext cx="269840" cy="90213"/>
            </a:xfrm>
            <a:custGeom>
              <a:avLst/>
              <a:gdLst>
                <a:gd name="T0" fmla="*/ 269840 w 143"/>
                <a:gd name="T1" fmla="*/ 48865 h 48"/>
                <a:gd name="T2" fmla="*/ 269840 w 143"/>
                <a:gd name="T3" fmla="*/ 48865 h 48"/>
                <a:gd name="T4" fmla="*/ 230213 w 143"/>
                <a:gd name="T5" fmla="*/ 88334 h 48"/>
                <a:gd name="T6" fmla="*/ 37740 w 143"/>
                <a:gd name="T7" fmla="*/ 77057 h 48"/>
                <a:gd name="T8" fmla="*/ 0 w 143"/>
                <a:gd name="T9" fmla="*/ 37589 h 48"/>
                <a:gd name="T10" fmla="*/ 0 w 143"/>
                <a:gd name="T11" fmla="*/ 37589 h 48"/>
                <a:gd name="T12" fmla="*/ 37740 w 143"/>
                <a:gd name="T13" fmla="*/ 0 h 48"/>
                <a:gd name="T14" fmla="*/ 230213 w 143"/>
                <a:gd name="T15" fmla="*/ 11277 h 48"/>
                <a:gd name="T16" fmla="*/ 269840 w 143"/>
                <a:gd name="T17" fmla="*/ 4886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48">
                  <a:moveTo>
                    <a:pt x="143" y="26"/>
                  </a:moveTo>
                  <a:cubicBezTo>
                    <a:pt x="143" y="26"/>
                    <a:pt x="143" y="26"/>
                    <a:pt x="143" y="26"/>
                  </a:cubicBezTo>
                  <a:cubicBezTo>
                    <a:pt x="143" y="37"/>
                    <a:pt x="134" y="48"/>
                    <a:pt x="122" y="47"/>
                  </a:cubicBezTo>
                  <a:cubicBezTo>
                    <a:pt x="20" y="41"/>
                    <a:pt x="20" y="41"/>
                    <a:pt x="20" y="41"/>
                  </a:cubicBezTo>
                  <a:cubicBezTo>
                    <a:pt x="9" y="40"/>
                    <a:pt x="0" y="32"/>
                    <a:pt x="0" y="20"/>
                  </a:cubicBezTo>
                  <a:cubicBezTo>
                    <a:pt x="0" y="20"/>
                    <a:pt x="0" y="20"/>
                    <a:pt x="0" y="20"/>
                  </a:cubicBezTo>
                  <a:cubicBezTo>
                    <a:pt x="0" y="9"/>
                    <a:pt x="9" y="0"/>
                    <a:pt x="20" y="0"/>
                  </a:cubicBezTo>
                  <a:cubicBezTo>
                    <a:pt x="122" y="6"/>
                    <a:pt x="122" y="6"/>
                    <a:pt x="122" y="6"/>
                  </a:cubicBezTo>
                  <a:cubicBezTo>
                    <a:pt x="133" y="6"/>
                    <a:pt x="143" y="15"/>
                    <a:pt x="143" y="26"/>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文本框 4"/>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2994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三、销售增长指标</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5" y="1989998"/>
                <a:ext cx="9713635" cy="4627101"/>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销售增长率</a:t>
                </a:r>
                <a:endParaRPr lang="zh-CN" altLang="zh-CN" dirty="0"/>
              </a:p>
              <a:p>
                <a:r>
                  <a:rPr lang="zh-CN" altLang="zh-CN" dirty="0"/>
                  <a:t>该指标反映的是相对化的销售收入增长情况</a:t>
                </a:r>
                <a:r>
                  <a:rPr lang="en-US" altLang="zh-CN" dirty="0"/>
                  <a:t>,</a:t>
                </a:r>
                <a:r>
                  <a:rPr lang="zh-CN" altLang="zh-CN" dirty="0"/>
                  <a:t>与绝对量的销售增长额相比</a:t>
                </a:r>
                <a:r>
                  <a:rPr lang="en-US" altLang="zh-CN" dirty="0"/>
                  <a:t>,</a:t>
                </a:r>
                <a:r>
                  <a:rPr lang="zh-CN" altLang="zh-CN" dirty="0"/>
                  <a:t>消除了企业规模的影响</a:t>
                </a:r>
                <a:r>
                  <a:rPr lang="en-US" altLang="zh-CN" dirty="0"/>
                  <a:t>,</a:t>
                </a:r>
                <a:r>
                  <a:rPr lang="zh-CN" altLang="zh-CN" dirty="0"/>
                  <a:t>更能反映企业的发展情况。</a:t>
                </a:r>
                <a:endParaRPr lang="zh-CN" altLang="zh-CN" dirty="0"/>
              </a:p>
              <a:p>
                <a:r>
                  <a:rPr lang="zh-CN" altLang="zh-CN" dirty="0"/>
                  <a:t>其计算公式为</a:t>
                </a:r>
                <a:r>
                  <a:rPr lang="en-US" altLang="zh-CN" dirty="0"/>
                  <a:t>:</a:t>
                </a:r>
                <a:endParaRPr lang="zh-CN" altLang="zh-CN" dirty="0"/>
              </a:p>
              <a:p>
                <a:r>
                  <a:rPr lang="zh-CN" altLang="zh-CN" dirty="0"/>
                  <a:t>　　销售增长率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本年销售增长额</m:t>
                        </m:r>
                      </m:num>
                      <m:den>
                        <m:r>
                          <m:rPr>
                            <m:nor/>
                          </m:rPr>
                          <a:rPr lang="zh-CN" altLang="zh-CN">
                            <a:latin typeface="Cambria Math" panose="02040503050406030204" pitchFamily="18" charset="0"/>
                          </a:rPr>
                          <m:t>上年销售总额</m:t>
                        </m:r>
                      </m:den>
                    </m:f>
                  </m:oMath>
                </a14:m>
                <a:r>
                  <a:rPr lang="en-US" altLang="zh-CN" dirty="0"/>
                  <a:t>×100%</a:t>
                </a:r>
                <a:endParaRPr lang="en-US" altLang="zh-CN" dirty="0"/>
              </a:p>
              <a:p>
                <a:r>
                  <a:rPr lang="zh-CN" altLang="zh-CN" dirty="0"/>
                  <a:t>其中</a:t>
                </a:r>
                <a:r>
                  <a:rPr lang="en-US" altLang="zh-CN" dirty="0"/>
                  <a:t>:</a:t>
                </a:r>
                <a:endParaRPr lang="zh-CN" altLang="zh-CN" dirty="0"/>
              </a:p>
              <a:p>
                <a:r>
                  <a:rPr lang="zh-CN" altLang="zh-CN" dirty="0"/>
                  <a:t>　　本年销售增长额</a:t>
                </a:r>
                <a:r>
                  <a:rPr lang="en-US" altLang="zh-CN" dirty="0"/>
                  <a:t>=</a:t>
                </a:r>
                <a:r>
                  <a:rPr lang="zh-CN" altLang="zh-CN" dirty="0"/>
                  <a:t>本年销售总额</a:t>
                </a:r>
                <a:r>
                  <a:rPr lang="en-US" altLang="zh-CN" dirty="0"/>
                  <a:t>-</a:t>
                </a:r>
                <a:r>
                  <a:rPr lang="zh-CN" altLang="zh-CN" dirty="0"/>
                  <a:t>上年销售总额</a:t>
                </a:r>
                <a:endParaRPr lang="zh-CN" altLang="zh-CN" dirty="0"/>
              </a:p>
              <a:p>
                <a:r>
                  <a:rPr lang="zh-CN" altLang="zh-CN" dirty="0"/>
                  <a:t>财务报表分析时</a:t>
                </a:r>
                <a:r>
                  <a:rPr lang="en-US" altLang="zh-CN" dirty="0"/>
                  <a:t>,</a:t>
                </a:r>
                <a:r>
                  <a:rPr lang="zh-CN" altLang="zh-CN" dirty="0"/>
                  <a:t>销售额可取营业收入数据。</a:t>
                </a:r>
                <a:endParaRPr lang="zh-CN" altLang="zh-CN" dirty="0"/>
              </a:p>
              <a:p>
                <a:r>
                  <a:rPr lang="zh-CN" altLang="zh-CN" dirty="0"/>
                  <a:t>例如</a:t>
                </a:r>
                <a:r>
                  <a:rPr lang="en-US" altLang="zh-CN" dirty="0"/>
                  <a:t>,</a:t>
                </a:r>
                <a:r>
                  <a:rPr lang="zh-CN" altLang="zh-CN" dirty="0"/>
                  <a:t>引导案例中海量酒业公司</a:t>
                </a:r>
                <a:r>
                  <a:rPr lang="en-US" altLang="zh-CN" dirty="0"/>
                  <a:t>2018</a:t>
                </a:r>
                <a:r>
                  <a:rPr lang="zh-CN" altLang="zh-CN" dirty="0"/>
                  <a:t>年的销售增长率为</a:t>
                </a:r>
                <a:r>
                  <a:rPr lang="en-US" altLang="zh-CN" dirty="0"/>
                  <a:t>:</a:t>
                </a:r>
                <a:endParaRPr lang="zh-CN" altLang="zh-CN" dirty="0"/>
              </a:p>
              <a:p>
                <a:r>
                  <a:rPr lang="zh-CN" altLang="zh-CN" dirty="0"/>
                  <a:t>　　销售增长率</a:t>
                </a:r>
                <a:r>
                  <a:rPr lang="en-US" altLang="zh-CN" dirty="0"/>
                  <a:t>=</a:t>
                </a:r>
                <a14:m>
                  <m:oMath xmlns:m="http://schemas.openxmlformats.org/officeDocument/2006/math">
                    <m:f>
                      <m:fPr>
                        <m:ctrlPr>
                          <a:rPr lang="zh-CN" altLang="zh-CN" i="1">
                            <a:latin typeface="Cambria Math" panose="02040503050406030204" pitchFamily="18" charset="0"/>
                          </a:rPr>
                        </m:ctrlPr>
                      </m:fPr>
                      <m:num>
                        <m:r>
                          <a:rPr lang="en-US" altLang="zh-CN">
                            <a:latin typeface="Cambria Math" panose="02040503050406030204" pitchFamily="18" charset="0"/>
                          </a:rPr>
                          <m:t>18</m:t>
                        </m:r>
                        <m:r>
                          <m:rPr>
                            <m:nor/>
                          </m:rPr>
                          <a:rPr lang="en-US" altLang="zh-CN">
                            <a:latin typeface="Cambria Math" panose="02040503050406030204" pitchFamily="18" charset="0"/>
                          </a:rPr>
                          <m:t> </m:t>
                        </m:r>
                        <m:r>
                          <a:rPr lang="en-US" altLang="zh-CN">
                            <a:latin typeface="Cambria Math" panose="02040503050406030204" pitchFamily="18" charset="0"/>
                          </a:rPr>
                          <m:t>402</m:t>
                        </m:r>
                        <m:r>
                          <m:rPr>
                            <m:nor/>
                          </m:rPr>
                          <a:rPr lang="en-US" altLang="zh-CN">
                            <a:latin typeface="Cambria Math" panose="02040503050406030204" pitchFamily="18" charset="0"/>
                          </a:rPr>
                          <m:t> </m:t>
                        </m:r>
                        <m:r>
                          <a:rPr lang="en-US" altLang="zh-CN">
                            <a:latin typeface="Cambria Math" panose="02040503050406030204" pitchFamily="18" charset="0"/>
                          </a:rPr>
                          <m:t>335</m:t>
                        </m:r>
                        <m:r>
                          <m:rPr>
                            <m:nor/>
                          </m:rPr>
                          <a:rPr lang="en-US" altLang="zh-CN">
                            <a:latin typeface="Cambria Math" panose="02040503050406030204" pitchFamily="18" charset="0"/>
                          </a:rPr>
                          <m:t> </m:t>
                        </m:r>
                        <m:r>
                          <a:rPr lang="en-US" altLang="zh-CN">
                            <a:latin typeface="Cambria Math" panose="02040503050406030204" pitchFamily="18" charset="0"/>
                          </a:rPr>
                          <m:t>207</m:t>
                        </m:r>
                        <m:r>
                          <m:rPr>
                            <m:nor/>
                          </m:rPr>
                          <a:rPr lang="en-US" altLang="zh-CN">
                            <a:latin typeface="Cambria Math" panose="02040503050406030204" pitchFamily="18" charset="0"/>
                          </a:rPr>
                          <m:t>.</m:t>
                        </m:r>
                        <m:r>
                          <a:rPr lang="en-US" altLang="zh-CN">
                            <a:latin typeface="Cambria Math" panose="02040503050406030204" pitchFamily="18" charset="0"/>
                          </a:rPr>
                          <m:t>30</m:t>
                        </m:r>
                        <m:r>
                          <m:rPr>
                            <m:nor/>
                          </m:rPr>
                          <a:rPr lang="en-US" altLang="zh-CN" i="1">
                            <a:latin typeface="Cambria Math" panose="02040503050406030204" pitchFamily="18" charset="0"/>
                          </a:rPr>
                          <m:t>−</m:t>
                        </m:r>
                        <m:r>
                          <a:rPr lang="en-US" altLang="zh-CN">
                            <a:latin typeface="Cambria Math" panose="02040503050406030204" pitchFamily="18" charset="0"/>
                          </a:rPr>
                          <m:t>11</m:t>
                        </m:r>
                        <m:r>
                          <m:rPr>
                            <m:nor/>
                          </m:rPr>
                          <a:rPr lang="en-US" altLang="zh-CN">
                            <a:latin typeface="Cambria Math" panose="02040503050406030204" pitchFamily="18" charset="0"/>
                          </a:rPr>
                          <m:t> </m:t>
                        </m:r>
                        <m:r>
                          <a:rPr lang="en-US" altLang="zh-CN">
                            <a:latin typeface="Cambria Math" panose="02040503050406030204" pitchFamily="18" charset="0"/>
                          </a:rPr>
                          <m:t>633</m:t>
                        </m:r>
                        <m:r>
                          <m:rPr>
                            <m:nor/>
                          </m:rPr>
                          <a:rPr lang="en-US" altLang="zh-CN">
                            <a:latin typeface="Cambria Math" panose="02040503050406030204" pitchFamily="18" charset="0"/>
                          </a:rPr>
                          <m:t> </m:t>
                        </m:r>
                        <m:r>
                          <a:rPr lang="en-US" altLang="zh-CN">
                            <a:latin typeface="Cambria Math" panose="02040503050406030204" pitchFamily="18" charset="0"/>
                          </a:rPr>
                          <m:t>283</m:t>
                        </m:r>
                        <m:r>
                          <m:rPr>
                            <m:nor/>
                          </m:rPr>
                          <a:rPr lang="en-US" altLang="zh-CN">
                            <a:latin typeface="Cambria Math" panose="02040503050406030204" pitchFamily="18" charset="0"/>
                          </a:rPr>
                          <m:t> </m:t>
                        </m:r>
                        <m:r>
                          <a:rPr lang="en-US" altLang="zh-CN">
                            <a:latin typeface="Cambria Math" panose="02040503050406030204" pitchFamily="18" charset="0"/>
                          </a:rPr>
                          <m:t>740</m:t>
                        </m:r>
                        <m:r>
                          <m:rPr>
                            <m:nor/>
                          </m:rPr>
                          <a:rPr lang="en-US" altLang="zh-CN">
                            <a:latin typeface="Cambria Math" panose="02040503050406030204" pitchFamily="18" charset="0"/>
                          </a:rPr>
                          <m:t>.</m:t>
                        </m:r>
                        <m:r>
                          <a:rPr lang="en-US" altLang="zh-CN">
                            <a:latin typeface="Cambria Math" panose="02040503050406030204" pitchFamily="18" charset="0"/>
                          </a:rPr>
                          <m:t>18</m:t>
                        </m:r>
                      </m:num>
                      <m:den>
                        <m:r>
                          <a:rPr lang="en-US" altLang="zh-CN">
                            <a:latin typeface="Cambria Math" panose="02040503050406030204" pitchFamily="18" charset="0"/>
                          </a:rPr>
                          <m:t>11</m:t>
                        </m:r>
                        <m:r>
                          <m:rPr>
                            <m:nor/>
                          </m:rPr>
                          <a:rPr lang="en-US" altLang="zh-CN">
                            <a:latin typeface="Cambria Math" panose="02040503050406030204" pitchFamily="18" charset="0"/>
                          </a:rPr>
                          <m:t> </m:t>
                        </m:r>
                        <m:r>
                          <a:rPr lang="en-US" altLang="zh-CN">
                            <a:latin typeface="Cambria Math" panose="02040503050406030204" pitchFamily="18" charset="0"/>
                          </a:rPr>
                          <m:t>633</m:t>
                        </m:r>
                        <m:r>
                          <m:rPr>
                            <m:nor/>
                          </m:rPr>
                          <a:rPr lang="en-US" altLang="zh-CN">
                            <a:latin typeface="Cambria Math" panose="02040503050406030204" pitchFamily="18" charset="0"/>
                          </a:rPr>
                          <m:t> </m:t>
                        </m:r>
                        <m:r>
                          <a:rPr lang="en-US" altLang="zh-CN">
                            <a:latin typeface="Cambria Math" panose="02040503050406030204" pitchFamily="18" charset="0"/>
                          </a:rPr>
                          <m:t>283</m:t>
                        </m:r>
                        <m:r>
                          <m:rPr>
                            <m:nor/>
                          </m:rPr>
                          <a:rPr lang="en-US" altLang="zh-CN">
                            <a:latin typeface="Cambria Math" panose="02040503050406030204" pitchFamily="18" charset="0"/>
                          </a:rPr>
                          <m:t> </m:t>
                        </m:r>
                        <m:r>
                          <a:rPr lang="en-US" altLang="zh-CN">
                            <a:latin typeface="Cambria Math" panose="02040503050406030204" pitchFamily="18" charset="0"/>
                          </a:rPr>
                          <m:t>740</m:t>
                        </m:r>
                        <m:r>
                          <m:rPr>
                            <m:nor/>
                          </m:rPr>
                          <a:rPr lang="en-US" altLang="zh-CN">
                            <a:latin typeface="Cambria Math" panose="02040503050406030204" pitchFamily="18" charset="0"/>
                          </a:rPr>
                          <m:t>.</m:t>
                        </m:r>
                        <m:r>
                          <a:rPr lang="en-US" altLang="zh-CN">
                            <a:latin typeface="Cambria Math" panose="02040503050406030204" pitchFamily="18" charset="0"/>
                          </a:rPr>
                          <m:t>18</m:t>
                        </m:r>
                      </m:den>
                    </m:f>
                  </m:oMath>
                </a14:m>
                <a:r>
                  <a:rPr lang="en-US" altLang="zh-CN" dirty="0"/>
                  <a:t>×100%=58.19%</a:t>
                </a:r>
                <a:endParaRPr lang="en-US" altLang="zh-CN" dirty="0"/>
              </a:p>
              <a:p>
                <a:endParaRPr lang="en-US" altLang="zh-CN" dirty="0"/>
              </a:p>
              <a:p>
                <a:r>
                  <a:rPr lang="en-US" altLang="zh-CN" dirty="0"/>
                  <a:t>(</a:t>
                </a:r>
                <a:r>
                  <a:rPr lang="zh-CN" altLang="zh-CN" dirty="0"/>
                  <a:t>二</a:t>
                </a:r>
                <a:r>
                  <a:rPr lang="en-US" altLang="zh-CN" dirty="0"/>
                  <a:t>)</a:t>
                </a:r>
                <a:r>
                  <a:rPr lang="zh-CN" altLang="zh-CN" dirty="0"/>
                  <a:t>三年销售收入平均增长率</a:t>
                </a:r>
                <a:endParaRPr lang="zh-CN" altLang="zh-CN" dirty="0"/>
              </a:p>
              <a:p>
                <a:r>
                  <a:rPr lang="zh-CN" altLang="zh-CN" dirty="0"/>
                  <a:t>为消除销售收入短期异常波动的影响</a:t>
                </a:r>
                <a:r>
                  <a:rPr lang="en-US" altLang="zh-CN" dirty="0"/>
                  <a:t>,</a:t>
                </a:r>
                <a:r>
                  <a:rPr lang="zh-CN" altLang="zh-CN" dirty="0"/>
                  <a:t>反映企业较长时期的销售收入增长情况可采用该指标。</a:t>
                </a:r>
                <a:endParaRPr lang="zh-CN" altLang="zh-CN" dirty="0"/>
              </a:p>
              <a:p>
                <a:endParaRPr lang="zh-CN" altLang="zh-CN" dirty="0"/>
              </a:p>
              <a:p>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5" y="1989998"/>
                <a:ext cx="9713635" cy="4627101"/>
              </a:xfrm>
              <a:prstGeom prst="rect">
                <a:avLst/>
              </a:prstGeom>
              <a:blipFill rotWithShape="1">
                <a:blip r:embed="rId1"/>
                <a:stretch>
                  <a:fillRect l="-2" t="-12" r="2" b="9"/>
                </a:stretch>
              </a:blipFill>
            </p:spPr>
            <p:txBody>
              <a:bodyPr/>
              <a:lstStyle/>
              <a:p>
                <a:r>
                  <a:rPr lang="zh-CN" altLang="en-US">
                    <a:noFill/>
                  </a:rPr>
                  <a:t> </a:t>
                </a:r>
              </a:p>
            </p:txBody>
          </p:sp>
        </mc:Fallback>
      </mc:AlternateContent>
      <p:grpSp>
        <p:nvGrpSpPr>
          <p:cNvPr id="6" name="Group 14"/>
          <p:cNvGrpSpPr/>
          <p:nvPr/>
        </p:nvGrpSpPr>
        <p:grpSpPr>
          <a:xfrm rot="2700000">
            <a:off x="9249358" y="2954430"/>
            <a:ext cx="2224598" cy="2364540"/>
            <a:chOff x="2073564" y="1769807"/>
            <a:chExt cx="2224598" cy="2364540"/>
          </a:xfrm>
        </p:grpSpPr>
        <p:sp>
          <p:nvSpPr>
            <p:cNvPr id="7" name="Freeform 15"/>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reeform 16"/>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rgbClr val="FFB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Freeform 17"/>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0" name="图片 9"/>
          <p:cNvPicPr>
            <a:picLocks noChangeAspect="1"/>
          </p:cNvPicPr>
          <p:nvPr/>
        </p:nvPicPr>
        <p:blipFill>
          <a:blip r:embed="rId2"/>
          <a:stretch>
            <a:fillRect/>
          </a:stretch>
        </p:blipFill>
        <p:spPr>
          <a:xfrm>
            <a:off x="9620885" y="3255884"/>
            <a:ext cx="1260000" cy="1563750"/>
          </a:xfrm>
          <a:prstGeom prst="rect">
            <a:avLst/>
          </a:prstGeom>
        </p:spPr>
      </p:pic>
      <p:sp>
        <p:nvSpPr>
          <p:cNvPr id="11" name="文本框 10"/>
          <p:cNvSpPr txBox="1"/>
          <p:nvPr/>
        </p:nvSpPr>
        <p:spPr>
          <a:xfrm>
            <a:off x="3951169" y="138547"/>
            <a:ext cx="6019420" cy="521970"/>
          </a:xfrm>
          <a:prstGeom prst="rect">
            <a:avLst/>
          </a:prstGeom>
          <a:noFill/>
        </p:spPr>
        <p:txBody>
          <a:bodyPr wrap="square" rtlCol="0">
            <a:spAutoFit/>
          </a:bodyPr>
          <a:lstStyle/>
          <a:p>
            <a:r>
              <a:rPr lang="zh-CN" altLang="zh-CN" sz="2800" b="1" dirty="0">
                <a:solidFill>
                  <a:schemeClr val="accent1"/>
                </a:solidFill>
                <a:latin typeface="微软雅黑" panose="020B0503020204020204" pitchFamily="34" charset="-122"/>
                <a:ea typeface="微软雅黑" panose="020B0503020204020204" pitchFamily="34" charset="-122"/>
                <a:sym typeface="+mn-ea"/>
              </a:rPr>
              <a:t>第十五讲</a:t>
            </a:r>
            <a:r>
              <a:rPr lang="en-US" altLang="zh-CN" sz="2800" b="1" dirty="0">
                <a:solidFill>
                  <a:schemeClr val="accent1"/>
                </a:solidFill>
                <a:latin typeface="微软雅黑" panose="020B0503020204020204" pitchFamily="34" charset="-122"/>
                <a:ea typeface="微软雅黑" panose="020B0503020204020204" pitchFamily="34" charset="-122"/>
                <a:sym typeface="+mn-ea"/>
              </a:rPr>
              <a:t>   </a:t>
            </a:r>
            <a:r>
              <a:rPr lang="zh-CN" altLang="zh-CN" sz="2800" b="1" dirty="0">
                <a:solidFill>
                  <a:schemeClr val="accent1"/>
                </a:solidFill>
                <a:latin typeface="微软雅黑" panose="020B0503020204020204" pitchFamily="34" charset="-122"/>
                <a:ea typeface="微软雅黑" panose="020B0503020204020204" pitchFamily="34" charset="-122"/>
                <a:sym typeface="+mn-ea"/>
              </a:rPr>
              <a:t>企业发展能力分析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1" grpId="0"/>
    </p:bldLst>
  </p:timing>
</p:sld>
</file>

<file path=ppt/tags/tag1.xml><?xml version="1.0" encoding="utf-8"?>
<p:tagLst xmlns:p="http://schemas.openxmlformats.org/presentationml/2006/main">
  <p:tag name="REFSHAPE" val="334001340"/>
  <p:tag name="KSO_WM_UNIT_PLACING_PICTURE_USER_VIEWPORT" val="{&quot;height&quot;:5720,&quot;width&quot;:8910}"/>
</p:tagLst>
</file>

<file path=ppt/theme/theme1.xml><?xml version="1.0" encoding="utf-8"?>
<a:theme xmlns:a="http://schemas.openxmlformats.org/drawingml/2006/main" name="第一PPT，www.1ppt.com">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3673</Words>
  <Application>WPS 演示</Application>
  <PresentationFormat>宽屏</PresentationFormat>
  <Paragraphs>212</Paragraphs>
  <Slides>19</Slides>
  <Notes>11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微软雅黑</vt:lpstr>
      <vt:lpstr>Calibri</vt:lpstr>
      <vt:lpstr>黑体</vt:lpstr>
      <vt:lpstr>Times New Roman</vt:lpstr>
      <vt:lpstr>Aharoni</vt:lpstr>
      <vt:lpstr>Yu Gothic UI Semibold</vt:lpstr>
      <vt:lpstr>Cambria Math</vt:lpstr>
      <vt:lpstr>Arial Unicode MS</vt:lpstr>
      <vt:lpstr>Calibri Light</vt:lpstr>
      <vt:lpstr>等线</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合作共赢</dc:title>
  <dc:creator>第一PPT</dc:creator>
  <cp:keywords>www.1ppt.com</cp:keywords>
  <cp:lastModifiedBy>丁亮1411184057</cp:lastModifiedBy>
  <cp:revision>233</cp:revision>
  <dcterms:created xsi:type="dcterms:W3CDTF">2016-07-09T01:44:00Z</dcterms:created>
  <dcterms:modified xsi:type="dcterms:W3CDTF">2021-11-07T06:22:22Z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27E4DD52154F46A5BA5C13BBDB70F18F</vt:lpwstr>
  </property>
</Properties>
</file>