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6" r:id="rId3"/>
    <p:sldId id="4827" r:id="rId5"/>
    <p:sldId id="4703" r:id="rId6"/>
    <p:sldId id="3222" r:id="rId7"/>
    <p:sldId id="3220" r:id="rId8"/>
    <p:sldId id="3223" r:id="rId9"/>
    <p:sldId id="4704" r:id="rId10"/>
    <p:sldId id="4705" r:id="rId11"/>
    <p:sldId id="4706" r:id="rId12"/>
    <p:sldId id="4707" r:id="rId13"/>
    <p:sldId id="4708" r:id="rId14"/>
    <p:sldId id="4709" r:id="rId15"/>
    <p:sldId id="4710" r:id="rId16"/>
    <p:sldId id="4711" r:id="rId17"/>
    <p:sldId id="3224" r:id="rId18"/>
    <p:sldId id="4716" r:id="rId19"/>
    <p:sldId id="3225" r:id="rId20"/>
    <p:sldId id="4717" r:id="rId21"/>
    <p:sldId id="4718" r:id="rId22"/>
    <p:sldId id="3226" r:id="rId23"/>
    <p:sldId id="4719" r:id="rId24"/>
    <p:sldId id="26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1.wdp"/><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3.wdp"/><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emf"/><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第十三讲：资产营运能力的指标分析</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 讲 人：袁哲茜</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46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14350" y="927100"/>
            <a:ext cx="11339830" cy="4286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582295" y="1111885"/>
            <a:ext cx="11027410" cy="43522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50545" y="914400"/>
            <a:ext cx="11118850" cy="46297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extLst>
              <a:ext uri="{BEBA8EAE-BF5A-486C-A8C5-ECC9F3942E4B}">
                <a14:imgProps xmlns:a14="http://schemas.microsoft.com/office/drawing/2010/main">
                  <a14:imgLayer r:embed="rId2"/>
                </a14:imgProps>
              </a:ext>
            </a:extLst>
          </a:blip>
          <a:srcRect/>
          <a:stretch>
            <a:fillRect/>
          </a:stretch>
        </p:blipFill>
        <p:spPr>
          <a:xfrm>
            <a:off x="318135" y="876300"/>
            <a:ext cx="11555730" cy="45656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extLst>
              <a:ext uri="{BEBA8EAE-BF5A-486C-A8C5-ECC9F3942E4B}">
                <a14:imgProps xmlns:a14="http://schemas.microsoft.com/office/drawing/2010/main">
                  <a14:imgLayer r:embed="rId2"/>
                </a14:imgProps>
              </a:ext>
            </a:extLst>
          </a:blip>
          <a:srcRect/>
          <a:stretch>
            <a:fillRect/>
          </a:stretch>
        </p:blipFill>
        <p:spPr>
          <a:xfrm>
            <a:off x="527050" y="1421130"/>
            <a:ext cx="11137900" cy="37045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310871" y="1242172"/>
            <a:ext cx="6094358" cy="46037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二、资产营运能力分析的指标体系</a:t>
            </a:r>
            <a:endParaRPr lang="zh-CN" altLang="zh-CN"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6310871" y="1998876"/>
                <a:ext cx="5247692" cy="3920560"/>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非流动资产营运能力分析</a:t>
                </a:r>
                <a:endParaRPr lang="en-US" altLang="zh-CN" dirty="0"/>
              </a:p>
              <a:p>
                <a:endParaRPr lang="zh-CN" altLang="zh-CN" dirty="0"/>
              </a:p>
              <a:p>
                <a:r>
                  <a:rPr lang="en-US" altLang="zh-CN" dirty="0"/>
                  <a:t>1.</a:t>
                </a:r>
                <a:r>
                  <a:rPr lang="zh-CN" altLang="zh-CN" dirty="0"/>
                  <a:t>固定资产周转率</a:t>
                </a:r>
                <a:endParaRPr lang="zh-CN" altLang="zh-CN" dirty="0"/>
              </a:p>
              <a:p>
                <a:r>
                  <a:rPr lang="zh-CN" altLang="zh-CN" dirty="0"/>
                  <a:t>固定资产周转率反映企业固定资产周转状况和运用效率</a:t>
                </a:r>
                <a:r>
                  <a:rPr lang="en-US" altLang="zh-CN" dirty="0"/>
                  <a:t>,</a:t>
                </a:r>
                <a:r>
                  <a:rPr lang="zh-CN" altLang="zh-CN" dirty="0"/>
                  <a:t>是指企业一定时期的主营业务收入与固定资产平均净值的比率。其计算公式为</a:t>
                </a:r>
                <a:r>
                  <a:rPr lang="en-US" altLang="zh-CN" dirty="0"/>
                  <a:t>:</a:t>
                </a:r>
                <a:endParaRPr lang="zh-CN" altLang="zh-CN" dirty="0"/>
              </a:p>
              <a:p>
                <a:r>
                  <a:rPr lang="zh-CN" altLang="zh-CN" dirty="0"/>
                  <a:t>　　固定资产周转率</a:t>
                </a:r>
                <a:r>
                  <a:rPr lang="en-US" altLang="zh-CN" dirty="0"/>
                  <a:t>(</a:t>
                </a:r>
                <a:r>
                  <a:rPr lang="zh-CN" altLang="zh-CN" dirty="0"/>
                  <a:t>次数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主营业务收入</m:t>
                        </m:r>
                      </m:num>
                      <m:den>
                        <m:r>
                          <m:rPr>
                            <m:nor/>
                          </m:rPr>
                          <a:rPr lang="zh-CN" altLang="zh-CN">
                            <a:latin typeface="Cambria Math" panose="02040503050406030204" pitchFamily="18" charset="0"/>
                          </a:rPr>
                          <m:t>固定资产平均净值</m:t>
                        </m:r>
                      </m:den>
                    </m:f>
                  </m:oMath>
                </a14:m>
                <a:endParaRPr lang="zh-CN" altLang="zh-CN" dirty="0"/>
              </a:p>
              <a:p>
                <a:r>
                  <a:rPr lang="zh-CN" altLang="zh-CN" dirty="0"/>
                  <a:t>　　固定资产周转天数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计算期天数</m:t>
                        </m:r>
                      </m:num>
                      <m:den>
                        <m:r>
                          <m:rPr>
                            <m:nor/>
                          </m:rPr>
                          <a:rPr lang="zh-CN" altLang="zh-CN">
                            <a:latin typeface="Cambria Math" panose="02040503050406030204" pitchFamily="18" charset="0"/>
                          </a:rPr>
                          <m:t>固定资产周转率</m:t>
                        </m:r>
                      </m:den>
                    </m:f>
                  </m:oMath>
                </a14:m>
                <a:endParaRPr lang="zh-CN" altLang="zh-CN" dirty="0"/>
              </a:p>
              <a:p>
                <a:r>
                  <a:rPr lang="zh-CN" altLang="zh-CN" dirty="0"/>
                  <a:t>　　固定资产平均净值</a:t>
                </a:r>
                <a:r>
                  <a:rPr lang="en-US" altLang="zh-CN" dirty="0"/>
                  <a:t>=(</a:t>
                </a:r>
                <a:r>
                  <a:rPr lang="zh-CN" altLang="zh-CN" dirty="0"/>
                  <a:t>期初固定资产净值</a:t>
                </a:r>
                <a:r>
                  <a:rPr lang="en-US" altLang="zh-CN" dirty="0"/>
                  <a:t>+</a:t>
                </a:r>
                <a:r>
                  <a:rPr lang="zh-CN" altLang="zh-CN" dirty="0"/>
                  <a:t>期末固定资产净值</a:t>
                </a:r>
                <a:r>
                  <a:rPr lang="en-US" altLang="zh-CN" dirty="0"/>
                  <a:t>) ÷2</a:t>
                </a:r>
                <a:endParaRPr lang="zh-CN" altLang="zh-CN" dirty="0"/>
              </a:p>
              <a:p>
                <a:r>
                  <a:rPr lang="zh-CN" altLang="zh-CN" dirty="0"/>
                  <a:t>固定资产周转率没有绝对的判断标准</a:t>
                </a:r>
                <a:r>
                  <a:rPr lang="en-US" altLang="zh-CN" dirty="0"/>
                  <a:t>,</a:t>
                </a:r>
                <a:r>
                  <a:rPr lang="zh-CN" altLang="zh-CN" dirty="0"/>
                  <a:t>一般通过与历史水平相比较加以考察</a:t>
                </a:r>
                <a:r>
                  <a:rPr lang="en-US" altLang="zh-CN" dirty="0"/>
                  <a:t>,</a:t>
                </a:r>
                <a:r>
                  <a:rPr lang="zh-CN" altLang="zh-CN" dirty="0"/>
                  <a:t>进行趋势分析。</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6310871" y="1998876"/>
                <a:ext cx="5247692" cy="3920560"/>
              </a:xfrm>
              <a:prstGeom prst="rect">
                <a:avLst/>
              </a:prstGeom>
              <a:blipFill rotWithShape="1">
                <a:blip r:embed="rId1"/>
                <a:stretch>
                  <a:fillRect l="-5" t="-14" r="6" b="15"/>
                </a:stretch>
              </a:blipFill>
            </p:spPr>
            <p:txBody>
              <a:bodyPr/>
              <a:lstStyle/>
              <a:p>
                <a:r>
                  <a:rPr lang="zh-CN" altLang="en-US">
                    <a:noFill/>
                  </a:rPr>
                  <a:t> </a:t>
                </a:r>
              </a:p>
            </p:txBody>
          </p:sp>
        </mc:Fallback>
      </mc:AlternateContent>
      <p:pic>
        <p:nvPicPr>
          <p:cNvPr id="6" name="图片 5"/>
          <p:cNvPicPr>
            <a:picLocks noChangeAspect="1"/>
          </p:cNvPicPr>
          <p:nvPr/>
        </p:nvPicPr>
        <p:blipFill>
          <a:blip r:embed="rId2"/>
          <a:stretch>
            <a:fillRect/>
          </a:stretch>
        </p:blipFill>
        <p:spPr>
          <a:xfrm>
            <a:off x="352707" y="2036381"/>
            <a:ext cx="5410000" cy="3613213"/>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mn-lt"/>
              </a:rPr>
              <a:t>第十三讲   资产营运能力的指标分析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69925" y="972820"/>
            <a:ext cx="11088370" cy="26047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矩形 17"/>
              <p:cNvSpPr/>
              <p:nvPr/>
            </p:nvSpPr>
            <p:spPr>
              <a:xfrm>
                <a:off x="5449737" y="2105545"/>
                <a:ext cx="6232498" cy="4752455"/>
              </a:xfrm>
              <a:prstGeom prst="rect">
                <a:avLst/>
              </a:prstGeom>
            </p:spPr>
            <p:txBody>
              <a:bodyPr wrap="square">
                <a:spAutoFit/>
              </a:bodyPr>
              <a:lstStyle/>
              <a:p>
                <a:r>
                  <a:rPr lang="en-US" altLang="zh-CN" dirty="0"/>
                  <a:t>2.</a:t>
                </a:r>
                <a:r>
                  <a:rPr lang="zh-CN" altLang="zh-CN" dirty="0"/>
                  <a:t>长期投资周转率</a:t>
                </a:r>
                <a:endParaRPr lang="zh-CN" altLang="zh-CN" dirty="0"/>
              </a:p>
              <a:p>
                <a:r>
                  <a:rPr lang="zh-CN" altLang="zh-CN" dirty="0"/>
                  <a:t>长期投资的数额与主营业务收入之间的关系不一定很明显</a:t>
                </a:r>
                <a:r>
                  <a:rPr lang="en-US" altLang="zh-CN" dirty="0"/>
                  <a:t>,</a:t>
                </a:r>
                <a:r>
                  <a:rPr lang="zh-CN" altLang="zh-CN" dirty="0"/>
                  <a:t>企业进行长期投资的目的不是取得直接的投资收益</a:t>
                </a:r>
                <a:r>
                  <a:rPr lang="en-US" altLang="zh-CN" dirty="0"/>
                  <a:t>,</a:t>
                </a:r>
                <a:r>
                  <a:rPr lang="zh-CN" altLang="zh-CN" dirty="0"/>
                  <a:t>而是为了控制子公司的生产经营</a:t>
                </a:r>
                <a:r>
                  <a:rPr lang="en-US" altLang="zh-CN" dirty="0"/>
                  <a:t>,</a:t>
                </a:r>
                <a:r>
                  <a:rPr lang="zh-CN" altLang="zh-CN" dirty="0"/>
                  <a:t>取得间接收益</a:t>
                </a:r>
                <a:r>
                  <a:rPr lang="en-US" altLang="zh-CN" dirty="0"/>
                  <a:t>,</a:t>
                </a:r>
                <a:r>
                  <a:rPr lang="zh-CN" altLang="zh-CN" dirty="0"/>
                  <a:t>因此很少计算长期投资的周转率。其计算公式为</a:t>
                </a:r>
                <a:r>
                  <a:rPr lang="en-US" altLang="zh-CN" dirty="0"/>
                  <a:t>:</a:t>
                </a:r>
                <a:endParaRPr lang="zh-CN" altLang="zh-CN" dirty="0"/>
              </a:p>
              <a:p>
                <a:r>
                  <a:rPr lang="zh-CN" altLang="zh-CN" dirty="0"/>
                  <a:t>　　长期资产周转率</a:t>
                </a:r>
                <a:r>
                  <a:rPr lang="en-US" altLang="zh-CN" dirty="0"/>
                  <a:t>(</a:t>
                </a:r>
                <a:r>
                  <a:rPr lang="zh-CN" altLang="zh-CN" dirty="0"/>
                  <a:t>次数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营业收入净额</m:t>
                        </m:r>
                      </m:num>
                      <m:den>
                        <m:r>
                          <m:rPr>
                            <m:nor/>
                          </m:rPr>
                          <a:rPr lang="zh-CN" altLang="zh-CN">
                            <a:latin typeface="Cambria Math" panose="02040503050406030204" pitchFamily="18" charset="0"/>
                          </a:rPr>
                          <m:t>长期资产平均余额</m:t>
                        </m:r>
                      </m:den>
                    </m:f>
                  </m:oMath>
                </a14:m>
                <a:endParaRPr lang="zh-CN" altLang="zh-CN" dirty="0"/>
              </a:p>
              <a:p>
                <a:r>
                  <a:rPr lang="zh-CN" altLang="zh-CN" dirty="0"/>
                  <a:t>　　长期资产周转天数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计算期天数</m:t>
                        </m:r>
                      </m:num>
                      <m:den>
                        <m:r>
                          <m:rPr>
                            <m:nor/>
                          </m:rPr>
                          <a:rPr lang="zh-CN" altLang="zh-CN">
                            <a:latin typeface="Cambria Math" panose="02040503050406030204" pitchFamily="18" charset="0"/>
                          </a:rPr>
                          <m:t>长期资产周转率</m:t>
                        </m:r>
                      </m:den>
                    </m:f>
                  </m:oMath>
                </a14:m>
                <a:endParaRPr lang="zh-CN" altLang="zh-CN" dirty="0"/>
              </a:p>
              <a:p>
                <a:r>
                  <a:rPr lang="zh-CN" altLang="zh-CN" dirty="0"/>
                  <a:t>　　长期资产平均余额</a:t>
                </a:r>
                <a:r>
                  <a:rPr lang="en-US" altLang="zh-CN" dirty="0"/>
                  <a:t>=(</a:t>
                </a:r>
                <a:r>
                  <a:rPr lang="zh-CN" altLang="zh-CN" dirty="0"/>
                  <a:t>期初长期资产余额</a:t>
                </a:r>
                <a:r>
                  <a:rPr lang="en-US" altLang="zh-CN" dirty="0"/>
                  <a:t>+</a:t>
                </a:r>
                <a:r>
                  <a:rPr lang="zh-CN" altLang="zh-CN" dirty="0"/>
                  <a:t>期末长期资产余额</a:t>
                </a:r>
                <a:r>
                  <a:rPr lang="en-US" altLang="zh-CN" dirty="0"/>
                  <a:t>) ÷2</a:t>
                </a:r>
                <a:endParaRPr lang="en-US" altLang="zh-CN" dirty="0"/>
              </a:p>
              <a:p>
                <a:endParaRPr lang="en-US" altLang="zh-CN" dirty="0"/>
              </a:p>
              <a:p>
                <a:r>
                  <a:rPr lang="en-US" altLang="zh-CN" dirty="0"/>
                  <a:t>3.</a:t>
                </a:r>
                <a:r>
                  <a:rPr lang="zh-CN" altLang="zh-CN" dirty="0"/>
                  <a:t>其他资产周转率</a:t>
                </a:r>
                <a:endParaRPr lang="zh-CN" altLang="zh-CN" dirty="0"/>
              </a:p>
              <a:p>
                <a:r>
                  <a:rPr lang="zh-CN" altLang="zh-CN" dirty="0"/>
                  <a:t>其他资产包括无形资产、长期待摊费用、其他长期资产和递延税项。其他资产与主营业务收入之间的关系也不明显</a:t>
                </a:r>
                <a:r>
                  <a:rPr lang="en-US" altLang="zh-CN" dirty="0"/>
                  <a:t>,</a:t>
                </a:r>
                <a:r>
                  <a:rPr lang="zh-CN" altLang="zh-CN" dirty="0"/>
                  <a:t>只有这些资产对企业的收入或收益有贡献时</a:t>
                </a:r>
                <a:r>
                  <a:rPr lang="en-US" altLang="zh-CN" dirty="0"/>
                  <a:t>,</a:t>
                </a:r>
                <a:r>
                  <a:rPr lang="zh-CN" altLang="zh-CN" dirty="0"/>
                  <a:t>企业才应该持有它们。</a:t>
                </a:r>
                <a:endParaRPr lang="zh-CN" altLang="zh-CN" dirty="0"/>
              </a:p>
              <a:p>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5449737" y="2105545"/>
                <a:ext cx="6232498" cy="4752455"/>
              </a:xfrm>
              <a:prstGeom prst="rect">
                <a:avLst/>
              </a:prstGeom>
              <a:blipFill rotWithShape="1">
                <a:blip r:embed="rId1"/>
                <a:stretch>
                  <a:fillRect l="-3" t="-11" r="-1414"/>
                </a:stretch>
              </a:blipFill>
            </p:spPr>
            <p:txBody>
              <a:bodyPr/>
              <a:lstStyle/>
              <a:p>
                <a:r>
                  <a:rPr lang="zh-CN" altLang="en-US">
                    <a:noFill/>
                  </a:rPr>
                  <a:t> </a:t>
                </a:r>
              </a:p>
            </p:txBody>
          </p:sp>
        </mc:Fallback>
      </mc:AlternateContent>
      <p:pic>
        <p:nvPicPr>
          <p:cNvPr id="6" name="图片 4"/>
          <p:cNvPicPr>
            <a:picLocks noChangeAspect="1"/>
          </p:cNvPicPr>
          <p:nvPr/>
        </p:nvPicPr>
        <p:blipFill>
          <a:blip r:embed="rId2"/>
          <a:srcRect/>
          <a:stretch>
            <a:fillRect/>
          </a:stretch>
        </p:blipFill>
        <p:spPr bwMode="auto">
          <a:xfrm>
            <a:off x="147406" y="2247938"/>
            <a:ext cx="4883944" cy="34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3951169" y="138547"/>
            <a:ext cx="6019420" cy="521970"/>
          </a:xfrm>
          <a:prstGeom prst="rect">
            <a:avLst/>
          </a:prstGeom>
          <a:noFill/>
        </p:spPr>
        <p:txBody>
          <a:bodyPr wrap="square" rtlCol="0">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mn-lt"/>
              </a:rPr>
              <a:t>第十三讲   资产营运能力的指标分析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90270" y="813435"/>
            <a:ext cx="10735310" cy="2384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747395" y="498475"/>
            <a:ext cx="10872470" cy="2055495"/>
          </a:xfrm>
          <a:prstGeom prst="rect">
            <a:avLst/>
          </a:prstGeom>
        </p:spPr>
      </p:pic>
      <p:pic>
        <p:nvPicPr>
          <p:cNvPr id="5" name="图片 4"/>
          <p:cNvPicPr>
            <a:picLocks noChangeAspect="1"/>
          </p:cNvPicPr>
          <p:nvPr/>
        </p:nvPicPr>
        <p:blipFill>
          <a:blip r:embed="rId2"/>
          <a:stretch>
            <a:fillRect/>
          </a:stretch>
        </p:blipFill>
        <p:spPr>
          <a:xfrm>
            <a:off x="2072005" y="3733800"/>
            <a:ext cx="8222615" cy="1082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1880" y="2424430"/>
            <a:ext cx="6522720" cy="460375"/>
          </a:xfrm>
          <a:prstGeom prst="rect">
            <a:avLst/>
          </a:prstGeom>
          <a:noFill/>
        </p:spPr>
        <p:txBody>
          <a:bodyPr wrap="square" rtlCol="0">
            <a:spAutoFit/>
          </a:bodyPr>
          <a:lstStyle/>
          <a:p>
            <a:r>
              <a:rPr lang="en-US" altLang="zh-CN" sz="2400" b="1" dirty="0">
                <a:solidFill>
                  <a:schemeClr val="accent1"/>
                </a:solidFill>
                <a:latin typeface="微软雅黑" panose="020B0503020204020204" pitchFamily="34" charset="-122"/>
                <a:ea typeface="微软雅黑" panose="020B0503020204020204" pitchFamily="34" charset="-122"/>
                <a:sym typeface="+mn-lt"/>
              </a:rPr>
              <a:t>第十三讲   资产营运能力的指标分析</a:t>
            </a:r>
            <a:endParaRPr lang="en-US" altLang="zh-CN" sz="2400" b="1" dirty="0">
              <a:solidFill>
                <a:schemeClr val="accent1"/>
              </a:solidFill>
              <a:latin typeface="微软雅黑" panose="020B0503020204020204" pitchFamily="34" charset="-122"/>
              <a:ea typeface="微软雅黑" panose="020B0503020204020204" pitchFamily="34" charset="-122"/>
              <a:sym typeface="+mn-lt"/>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922020"/>
          </a:xfrm>
          <a:prstGeom prst="rect">
            <a:avLst/>
          </a:prstGeom>
        </p:spPr>
        <p:txBody>
          <a:bodyPr>
            <a:spAutoFit/>
          </a:bodyPr>
          <a:lstStyle/>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资产营运能力的概念及分析作用</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资产营运能力分析的指标体系</a:t>
            </a:r>
            <a:endParaRPr lang="zh-CN" altLang="zh-CN" b="1" dirty="0">
              <a:solidFill>
                <a:schemeClr val="accent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矩形 17"/>
              <p:cNvSpPr/>
              <p:nvPr/>
            </p:nvSpPr>
            <p:spPr>
              <a:xfrm>
                <a:off x="424976" y="1989998"/>
                <a:ext cx="5132445" cy="4144533"/>
              </a:xfrm>
              <a:prstGeom prst="rect">
                <a:avLst/>
              </a:prstGeom>
            </p:spPr>
            <p:txBody>
              <a:bodyPr wrap="square">
                <a:spAutoFit/>
              </a:bodyPr>
              <a:lstStyle/>
              <a:p>
                <a:pPr algn="just">
                  <a:lnSpc>
                    <a:spcPct val="150000"/>
                  </a:lnSpc>
                </a:pPr>
                <a:r>
                  <a:rPr lang="en-US" altLang="zh-CN" dirty="0"/>
                  <a:t>(</a:t>
                </a:r>
                <a:r>
                  <a:rPr lang="zh-CN" altLang="zh-CN" dirty="0"/>
                  <a:t>三</a:t>
                </a:r>
                <a:r>
                  <a:rPr lang="en-US" altLang="zh-CN" dirty="0"/>
                  <a:t>)</a:t>
                </a:r>
                <a:r>
                  <a:rPr lang="zh-CN" altLang="zh-CN" dirty="0"/>
                  <a:t>总资产营运能力分析</a:t>
                </a:r>
                <a:endParaRPr lang="en-US" altLang="zh-CN" dirty="0"/>
              </a:p>
              <a:p>
                <a:pPr algn="just">
                  <a:lnSpc>
                    <a:spcPct val="150000"/>
                  </a:lnSpc>
                </a:pPr>
                <a:endParaRPr lang="zh-CN" altLang="zh-CN" dirty="0"/>
              </a:p>
              <a:p>
                <a:pPr algn="just">
                  <a:lnSpc>
                    <a:spcPct val="150000"/>
                  </a:lnSpc>
                </a:pPr>
                <a:r>
                  <a:rPr lang="zh-CN" altLang="zh-CN" dirty="0"/>
                  <a:t>总资产营运能力反映企业的总资产在一定时期内创造了多少主营业务收入。反映总资产周转速度的财务指标是总资产周转率</a:t>
                </a:r>
                <a:r>
                  <a:rPr lang="en-US" altLang="zh-CN" dirty="0"/>
                  <a:t>,</a:t>
                </a:r>
                <a:r>
                  <a:rPr lang="zh-CN" altLang="zh-CN" dirty="0"/>
                  <a:t>它是指企业一定时期的主营业务收入与资产总额的比率</a:t>
                </a:r>
                <a:r>
                  <a:rPr lang="en-US" altLang="zh-CN" dirty="0"/>
                  <a:t>,</a:t>
                </a:r>
                <a:r>
                  <a:rPr lang="zh-CN" altLang="zh-CN" dirty="0"/>
                  <a:t>说明企业的总资产在一定时期内</a:t>
                </a:r>
                <a:r>
                  <a:rPr lang="en-US" altLang="zh-CN" dirty="0"/>
                  <a:t>(</a:t>
                </a:r>
                <a:r>
                  <a:rPr lang="zh-CN" altLang="zh-CN" dirty="0"/>
                  <a:t>通常为一年</a:t>
                </a:r>
                <a:r>
                  <a:rPr lang="en-US" altLang="zh-CN" dirty="0"/>
                  <a:t>)</a:t>
                </a:r>
                <a:r>
                  <a:rPr lang="zh-CN" altLang="zh-CN" dirty="0"/>
                  <a:t>周转的次数。其计算公式为</a:t>
                </a:r>
                <a:r>
                  <a:rPr lang="en-US" altLang="zh-CN" dirty="0"/>
                  <a:t>:</a:t>
                </a:r>
                <a:endParaRPr lang="zh-CN" altLang="zh-CN" dirty="0"/>
              </a:p>
              <a:p>
                <a:pPr algn="just">
                  <a:lnSpc>
                    <a:spcPct val="150000"/>
                  </a:lnSpc>
                </a:pPr>
                <a:r>
                  <a:rPr lang="zh-CN" altLang="zh-CN" dirty="0"/>
                  <a:t>　　总资产周转率</a:t>
                </a:r>
                <a:r>
                  <a:rPr lang="en-US" altLang="zh-CN" dirty="0"/>
                  <a:t>(</a:t>
                </a:r>
                <a:r>
                  <a:rPr lang="zh-CN" altLang="zh-CN" dirty="0"/>
                  <a:t>次数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主营业务收入</m:t>
                        </m:r>
                      </m:num>
                      <m:den>
                        <m:r>
                          <m:rPr>
                            <m:nor/>
                          </m:rPr>
                          <a:rPr lang="zh-CN" altLang="zh-CN">
                            <a:latin typeface="Cambria Math" panose="02040503050406030204" pitchFamily="18" charset="0"/>
                          </a:rPr>
                          <m:t>总资产平均余额</m:t>
                        </m:r>
                      </m:den>
                    </m:f>
                  </m:oMath>
                </a14:m>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5132445" cy="4144533"/>
              </a:xfrm>
              <a:prstGeom prst="rect">
                <a:avLst/>
              </a:prstGeom>
              <a:blipFill rotWithShape="1">
                <a:blip r:embed="rId1"/>
                <a:stretch>
                  <a:fillRect l="-3" t="-13" r="10" b="10"/>
                </a:stretch>
              </a:blipFill>
            </p:spPr>
            <p:txBody>
              <a:bodyPr/>
              <a:lstStyle/>
              <a:p>
                <a:r>
                  <a:rPr lang="zh-CN" altLang="en-US">
                    <a:noFill/>
                  </a:rPr>
                  <a:t> </a:t>
                </a:r>
              </a:p>
            </p:txBody>
          </p:sp>
        </mc:Fallback>
      </mc:AlternateContent>
      <p:pic>
        <p:nvPicPr>
          <p:cNvPr id="6" name="Picture 3" descr="C:\Users\MDG\Desktop\213291_010633771_2.jpg"/>
          <p:cNvPicPr>
            <a:picLocks noChangeAspect="1" noChangeArrowheads="1"/>
          </p:cNvPicPr>
          <p:nvPr/>
        </p:nvPicPr>
        <p:blipFill rotWithShape="1">
          <a:blip r:embed="rId2" cstate="email"/>
          <a:srcRect/>
          <a:stretch>
            <a:fillRect/>
          </a:stretch>
        </p:blipFill>
        <p:spPr bwMode="auto">
          <a:xfrm>
            <a:off x="6634581" y="2810731"/>
            <a:ext cx="4264169" cy="25030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文本框 4"/>
          <p:cNvSpPr txBox="1"/>
          <p:nvPr/>
        </p:nvSpPr>
        <p:spPr>
          <a:xfrm>
            <a:off x="3951169" y="138547"/>
            <a:ext cx="6019420" cy="521970"/>
          </a:xfrm>
          <a:prstGeom prst="rect">
            <a:avLst/>
          </a:prstGeom>
          <a:noFill/>
        </p:spPr>
        <p:txBody>
          <a:bodyPr wrap="square" rtlCol="0">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mn-lt"/>
              </a:rPr>
              <a:t>第十三讲   资产营运能力的指标分析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25120" y="1219835"/>
            <a:ext cx="11109960" cy="32969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459865" y="475615"/>
            <a:ext cx="9553575" cy="5906770"/>
          </a:xfrm>
          <a:prstGeom prst="rect">
            <a:avLst/>
          </a:prstGeom>
        </p:spPr>
      </p:pic>
    </p:spTree>
  </p:cSld>
  <p:clrMapOvr>
    <a:masterClrMapping/>
  </p:clrMapOvr>
  <p:transition spd="med" advTm="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mn-lt"/>
              </a:rPr>
              <a:t>第十三讲   资产营运能力的指标分析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一、资产营运能力的概念及分析作用</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2585323"/>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资产营运能力的概念</a:t>
            </a:r>
            <a:endParaRPr lang="zh-CN" altLang="zh-CN" dirty="0"/>
          </a:p>
          <a:p>
            <a:r>
              <a:rPr lang="zh-CN" altLang="zh-CN" dirty="0"/>
              <a:t>概括地说</a:t>
            </a:r>
            <a:r>
              <a:rPr lang="en-US" altLang="zh-CN" dirty="0"/>
              <a:t>,</a:t>
            </a:r>
            <a:r>
              <a:rPr lang="zh-CN" altLang="zh-CN" dirty="0"/>
              <a:t>资产营运能力是指企业充分利用现有资源创造社会财富的能力</a:t>
            </a:r>
            <a:r>
              <a:rPr lang="en-US" altLang="zh-CN" dirty="0"/>
              <a:t>,</a:t>
            </a:r>
            <a:r>
              <a:rPr lang="zh-CN" altLang="zh-CN" dirty="0"/>
              <a:t>表现为企业资产占用资金的周转速度</a:t>
            </a:r>
            <a:r>
              <a:rPr lang="en-US" altLang="zh-CN" dirty="0"/>
              <a:t>,</a:t>
            </a:r>
            <a:r>
              <a:rPr lang="zh-CN" altLang="zh-CN" dirty="0"/>
              <a:t>反映企业资金利用的效率</a:t>
            </a:r>
            <a:r>
              <a:rPr lang="en-US" altLang="zh-CN" dirty="0"/>
              <a:t>,</a:t>
            </a:r>
            <a:r>
              <a:rPr lang="zh-CN" altLang="zh-CN" dirty="0"/>
              <a:t>表明企业管理人员经营管理、运用资金的能力。其实质就是要以合理的资金占用</a:t>
            </a:r>
            <a:r>
              <a:rPr lang="en-US" altLang="zh-CN" dirty="0"/>
              <a:t>,</a:t>
            </a:r>
            <a:r>
              <a:rPr lang="zh-CN" altLang="zh-CN" dirty="0"/>
              <a:t>尽可能短的时间周转</a:t>
            </a:r>
            <a:r>
              <a:rPr lang="en-US" altLang="zh-CN" dirty="0"/>
              <a:t>,</a:t>
            </a:r>
            <a:r>
              <a:rPr lang="zh-CN" altLang="zh-CN" dirty="0"/>
              <a:t>生产出尽可能多的产品</a:t>
            </a:r>
            <a:r>
              <a:rPr lang="en-US" altLang="zh-CN" dirty="0"/>
              <a:t>,</a:t>
            </a:r>
            <a:r>
              <a:rPr lang="zh-CN" altLang="zh-CN" dirty="0"/>
              <a:t>创造尽可能多的营业收入。因此</a:t>
            </a:r>
            <a:r>
              <a:rPr lang="en-US" altLang="zh-CN" dirty="0"/>
              <a:t>,</a:t>
            </a:r>
            <a:r>
              <a:rPr lang="zh-CN" altLang="zh-CN" dirty="0"/>
              <a:t>企业营运能力分析是了解企业财务状况稳定与否和活力能力强弱的关键环节。</a:t>
            </a:r>
            <a:endParaRPr lang="zh-CN" altLang="zh-CN" dirty="0"/>
          </a:p>
        </p:txBody>
      </p:sp>
      <p:pic>
        <p:nvPicPr>
          <p:cNvPr id="6" name="图片 10"/>
          <p:cNvPicPr>
            <a:picLocks noChangeAspect="1"/>
          </p:cNvPicPr>
          <p:nvPr/>
        </p:nvPicPr>
        <p:blipFill>
          <a:blip r:embed="rId1" cstate="email"/>
          <a:srcRect t="-3"/>
          <a:stretch>
            <a:fillRect/>
          </a:stretch>
        </p:blipFill>
        <p:spPr bwMode="auto">
          <a:xfrm>
            <a:off x="6096000" y="2077285"/>
            <a:ext cx="5366695" cy="31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一、资产营运能力的概念及分析作用</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4297944" cy="3368871"/>
          </a:xfrm>
          <a:prstGeom prst="rect">
            <a:avLst/>
          </a:prstGeom>
        </p:spPr>
        <p:txBody>
          <a:bodyPr wrap="square">
            <a:spAutoFit/>
          </a:bodyPr>
          <a:lstStyle/>
          <a:p>
            <a:pPr algn="just">
              <a:lnSpc>
                <a:spcPct val="150000"/>
              </a:lnSpc>
            </a:pPr>
            <a:r>
              <a:rPr lang="en-US" altLang="zh-CN" dirty="0"/>
              <a:t>(</a:t>
            </a:r>
            <a:r>
              <a:rPr lang="zh-CN" altLang="zh-CN" dirty="0"/>
              <a:t>二</a:t>
            </a:r>
            <a:r>
              <a:rPr lang="en-US" altLang="zh-CN" dirty="0"/>
              <a:t>)</a:t>
            </a:r>
            <a:r>
              <a:rPr lang="zh-CN" altLang="zh-CN" dirty="0"/>
              <a:t>资产营运能力分析的作用</a:t>
            </a:r>
            <a:endParaRPr lang="en-US" altLang="zh-CN" dirty="0"/>
          </a:p>
          <a:p>
            <a:pPr algn="just">
              <a:lnSpc>
                <a:spcPct val="150000"/>
              </a:lnSpc>
            </a:pPr>
            <a:endParaRPr lang="zh-CN" altLang="zh-CN" dirty="0"/>
          </a:p>
          <a:p>
            <a:pPr algn="just">
              <a:lnSpc>
                <a:spcPct val="150000"/>
              </a:lnSpc>
            </a:pPr>
            <a:r>
              <a:rPr lang="en-US" altLang="zh-CN" dirty="0"/>
              <a:t>1.</a:t>
            </a:r>
            <a:r>
              <a:rPr lang="zh-CN" altLang="zh-CN" dirty="0"/>
              <a:t>有助于投资者进行投资决策</a:t>
            </a:r>
            <a:endParaRPr lang="zh-CN" altLang="zh-CN" dirty="0"/>
          </a:p>
          <a:p>
            <a:pPr algn="just">
              <a:lnSpc>
                <a:spcPct val="150000"/>
              </a:lnSpc>
            </a:pPr>
            <a:r>
              <a:rPr lang="en-US" altLang="zh-CN" dirty="0"/>
              <a:t>2.</a:t>
            </a:r>
            <a:r>
              <a:rPr lang="zh-CN" altLang="zh-CN" dirty="0"/>
              <a:t>有助于债权人进行信用决策</a:t>
            </a:r>
            <a:endParaRPr lang="zh-CN" altLang="zh-CN" dirty="0"/>
          </a:p>
          <a:p>
            <a:pPr algn="just">
              <a:lnSpc>
                <a:spcPct val="150000"/>
              </a:lnSpc>
            </a:pPr>
            <a:r>
              <a:rPr lang="en-US" altLang="zh-CN" dirty="0"/>
              <a:t>3.</a:t>
            </a:r>
            <a:r>
              <a:rPr lang="zh-CN" altLang="zh-CN" dirty="0"/>
              <a:t>有助于企业管理者改善经营管理</a:t>
            </a:r>
            <a:endParaRPr lang="zh-CN" altLang="zh-CN" dirty="0"/>
          </a:p>
          <a:p>
            <a:pPr algn="just">
              <a:lnSpc>
                <a:spcPct val="150000"/>
              </a:lnSpc>
            </a:pPr>
            <a:r>
              <a:rPr lang="en-US" altLang="zh-CN" dirty="0"/>
              <a:t>4.</a:t>
            </a:r>
            <a:r>
              <a:rPr lang="zh-CN" altLang="zh-CN" dirty="0"/>
              <a:t>与企业有密切经济利益关系的部门和单位</a:t>
            </a:r>
            <a:r>
              <a:rPr lang="en-US" altLang="zh-CN" dirty="0"/>
              <a:t>,</a:t>
            </a:r>
            <a:r>
              <a:rPr lang="zh-CN" altLang="zh-CN" dirty="0"/>
              <a:t>分析企业的营运能力同样具有重要意义</a:t>
            </a:r>
            <a:endParaRPr lang="zh-CN" altLang="zh-CN" dirty="0"/>
          </a:p>
        </p:txBody>
      </p:sp>
      <p:grpSp>
        <p:nvGrpSpPr>
          <p:cNvPr id="6" name="组合 10"/>
          <p:cNvGrpSpPr/>
          <p:nvPr/>
        </p:nvGrpSpPr>
        <p:grpSpPr bwMode="auto">
          <a:xfrm>
            <a:off x="4962616" y="1973357"/>
            <a:ext cx="7046255" cy="3651349"/>
            <a:chOff x="0" y="0"/>
            <a:chExt cx="12192000" cy="6858000"/>
          </a:xfrm>
        </p:grpSpPr>
        <p:pic>
          <p:nvPicPr>
            <p:cNvPr id="7" name="图片 11"/>
            <p:cNvPicPr>
              <a:picLocks noChangeAspect="1"/>
            </p:cNvPicPr>
            <p:nvPr/>
          </p:nvPicPr>
          <p:blipFill>
            <a:blip r:embed="rId1" cstate="email"/>
            <a:srcRect r="-119"/>
            <a:stretch>
              <a:fillRect/>
            </a:stretch>
          </p:blipFill>
          <p:spPr bwMode="auto">
            <a:xfrm>
              <a:off x="0" y="0"/>
              <a:ext cx="12192000" cy="542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4692650"/>
              <a:ext cx="12192000" cy="2165350"/>
            </a:xfrm>
            <a:prstGeom prst="rect">
              <a:avLst/>
            </a:prstGeom>
            <a:solidFill>
              <a:srgbClr val="2E4C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5" name="文本框 4"/>
          <p:cNvSpPr txBox="1"/>
          <p:nvPr/>
        </p:nvSpPr>
        <p:spPr>
          <a:xfrm>
            <a:off x="3951169" y="138547"/>
            <a:ext cx="6019420" cy="521970"/>
          </a:xfrm>
          <a:prstGeom prst="rect">
            <a:avLst/>
          </a:prstGeom>
          <a:noFill/>
        </p:spPr>
        <p:txBody>
          <a:bodyPr wrap="square" rtlCol="0">
            <a:spAutoFit/>
          </a:bodyPr>
          <a:p>
            <a:r>
              <a:rPr lang="en-US" altLang="zh-CN" sz="2800" b="1" dirty="0">
                <a:solidFill>
                  <a:schemeClr val="accent1"/>
                </a:solidFill>
                <a:latin typeface="微软雅黑" panose="020B0503020204020204" pitchFamily="34" charset="-122"/>
                <a:ea typeface="微软雅黑" panose="020B0503020204020204" pitchFamily="34" charset="-122"/>
                <a:sym typeface="+mn-lt"/>
              </a:rPr>
              <a:t>第十三讲   资产营运能力的指标分析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24976" y="1233294"/>
            <a:ext cx="6094358" cy="46037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二、资产营运能力分析的指标体系</a:t>
            </a:r>
            <a:endParaRPr lang="zh-CN" altLang="zh-CN"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2861310"/>
          </a:xfrm>
          <a:prstGeom prst="rect">
            <a:avLst/>
          </a:prstGeom>
        </p:spPr>
        <p:txBody>
          <a:bodyPr wrap="square">
            <a:spAutoFit/>
          </a:bodyPr>
          <a:lstStyle/>
          <a:p>
            <a:r>
              <a:rPr lang="zh-CN" altLang="zh-CN" dirty="0"/>
              <a:t>资产营运能力分析包括流动资产营运能力分析、非流动资产营运能力分析和总资产营运能力分析。</a:t>
            </a:r>
            <a:endParaRPr lang="zh-CN" altLang="zh-CN" dirty="0"/>
          </a:p>
          <a:p>
            <a:r>
              <a:rPr lang="en-US" altLang="zh-CN" dirty="0"/>
              <a:t>(</a:t>
            </a:r>
            <a:r>
              <a:rPr lang="zh-CN" altLang="zh-CN" dirty="0"/>
              <a:t>一</a:t>
            </a:r>
            <a:r>
              <a:rPr lang="en-US" altLang="zh-CN" dirty="0"/>
              <a:t>) </a:t>
            </a:r>
            <a:r>
              <a:rPr lang="zh-CN" altLang="zh-CN" dirty="0"/>
              <a:t>流动资产营运能力分析</a:t>
            </a:r>
            <a:endParaRPr lang="zh-CN" altLang="zh-CN" dirty="0"/>
          </a:p>
          <a:p>
            <a:r>
              <a:rPr lang="zh-CN" altLang="zh-CN" dirty="0"/>
              <a:t>流动资产营运能力分析</a:t>
            </a:r>
            <a:r>
              <a:rPr lang="en-US" altLang="zh-CN" dirty="0"/>
              <a:t>,</a:t>
            </a:r>
            <a:r>
              <a:rPr lang="zh-CN" altLang="zh-CN" dirty="0"/>
              <a:t>即通过相关的指标来评价企业流动资产经营运转的能力。</a:t>
            </a:r>
            <a:endParaRPr lang="zh-CN" altLang="zh-CN" dirty="0"/>
          </a:p>
          <a:p>
            <a:r>
              <a:rPr lang="zh-CN" altLang="zh-CN" dirty="0"/>
              <a:t>分析流动资产的周转情况可以了解企业流动资金利用的效率</a:t>
            </a:r>
            <a:r>
              <a:rPr lang="en-US" altLang="zh-CN" dirty="0"/>
              <a:t>,</a:t>
            </a:r>
            <a:r>
              <a:rPr lang="zh-CN" altLang="zh-CN" dirty="0"/>
              <a:t>把握企业管理者在企业经营管理活动中运用流动资金的能力。反映流动资产周转情况的指标主要包括现金周转率、应收账款周转率、存货周转率、营业周期、流动资产周转率等。</a:t>
            </a:r>
            <a:endParaRPr lang="zh-CN" altLang="zh-CN" dirty="0"/>
          </a:p>
        </p:txBody>
      </p:sp>
      <p:pic>
        <p:nvPicPr>
          <p:cNvPr id="6" name="图片 5"/>
          <p:cNvPicPr>
            <a:picLocks noChangeAspect="1"/>
          </p:cNvPicPr>
          <p:nvPr/>
        </p:nvPicPr>
        <p:blipFill>
          <a:blip r:embed="rId1"/>
          <a:stretch>
            <a:fillRect/>
          </a:stretch>
        </p:blipFill>
        <p:spPr>
          <a:xfrm>
            <a:off x="6161103" y="1989998"/>
            <a:ext cx="5316824" cy="4252806"/>
          </a:xfrm>
          <a:prstGeom prst="rect">
            <a:avLst/>
          </a:prstGeom>
        </p:spPr>
      </p:pic>
      <p:sp>
        <p:nvSpPr>
          <p:cNvPr id="5" name="文本框 4"/>
          <p:cNvSpPr txBox="1"/>
          <p:nvPr/>
        </p:nvSpPr>
        <p:spPr>
          <a:xfrm>
            <a:off x="3951169" y="138547"/>
            <a:ext cx="6019420" cy="521970"/>
          </a:xfrm>
          <a:prstGeom prst="rect">
            <a:avLst/>
          </a:prstGeom>
          <a:noFill/>
        </p:spPr>
        <p:txBody>
          <a:bodyPr wrap="square" rtlCol="0">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mn-lt"/>
              </a:rPr>
              <a:t>第十三讲   资产营运能力的指标分析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extLst>
              <a:ext uri="{BEBA8EAE-BF5A-486C-A8C5-ECC9F3942E4B}">
                <a14:imgProps xmlns:a14="http://schemas.microsoft.com/office/drawing/2010/main">
                  <a14:imgLayer r:embed="rId3"/>
                </a14:imgProps>
              </a:ext>
            </a:extLst>
          </a:blip>
          <a:srcRect/>
          <a:stretch>
            <a:fillRect/>
          </a:stretch>
        </p:blipFill>
        <p:spPr>
          <a:xfrm>
            <a:off x="943610" y="3221990"/>
            <a:ext cx="10304145" cy="2990215"/>
          </a:xfrm>
          <a:prstGeom prst="rect">
            <a:avLst/>
          </a:prstGeom>
        </p:spPr>
      </p:pic>
      <p:pic>
        <p:nvPicPr>
          <p:cNvPr id="5" name="图片 4"/>
          <p:cNvPicPr>
            <a:picLocks noChangeAspect="1"/>
          </p:cNvPicPr>
          <p:nvPr/>
        </p:nvPicPr>
        <p:blipFill>
          <a:blip r:embed="rId4"/>
          <a:stretch>
            <a:fillRect/>
          </a:stretch>
        </p:blipFill>
        <p:spPr>
          <a:xfrm>
            <a:off x="2463165" y="245745"/>
            <a:ext cx="7005955" cy="27997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extLst>
              <a:ext uri="{BEBA8EAE-BF5A-486C-A8C5-ECC9F3942E4B}">
                <a14:imgProps xmlns:a14="http://schemas.microsoft.com/office/drawing/2010/main">
                  <a14:imgLayer r:embed="rId2"/>
                </a14:imgProps>
              </a:ext>
            </a:extLst>
          </a:blip>
          <a:srcRect/>
          <a:stretch>
            <a:fillRect/>
          </a:stretch>
        </p:blipFill>
        <p:spPr>
          <a:xfrm>
            <a:off x="979170" y="2394585"/>
            <a:ext cx="10063480" cy="4128135"/>
          </a:xfrm>
          <a:prstGeom prst="rect">
            <a:avLst/>
          </a:prstGeom>
        </p:spPr>
      </p:pic>
      <p:pic>
        <p:nvPicPr>
          <p:cNvPr id="5" name="图片 4"/>
          <p:cNvPicPr>
            <a:picLocks noChangeAspect="1"/>
          </p:cNvPicPr>
          <p:nvPr/>
        </p:nvPicPr>
        <p:blipFill>
          <a:blip r:embed="rId3"/>
          <a:stretch>
            <a:fillRect/>
          </a:stretch>
        </p:blipFill>
        <p:spPr>
          <a:xfrm>
            <a:off x="2320925" y="186690"/>
            <a:ext cx="6748145" cy="20332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631950" y="360680"/>
            <a:ext cx="8576310" cy="2524760"/>
          </a:xfrm>
          <a:prstGeom prst="rect">
            <a:avLst/>
          </a:prstGeom>
        </p:spPr>
      </p:pic>
      <p:pic>
        <p:nvPicPr>
          <p:cNvPr id="5" name="图片 4"/>
          <p:cNvPicPr>
            <a:picLocks noChangeAspect="1"/>
          </p:cNvPicPr>
          <p:nvPr/>
        </p:nvPicPr>
        <p:blipFill>
          <a:blip r:embed="rId2"/>
          <a:stretch>
            <a:fillRect/>
          </a:stretch>
        </p:blipFill>
        <p:spPr>
          <a:xfrm>
            <a:off x="1631950" y="2885440"/>
            <a:ext cx="8648065" cy="3721100"/>
          </a:xfrm>
          <a:prstGeom prst="rect">
            <a:avLst/>
          </a:prstGeom>
        </p:spPr>
      </p:pic>
    </p:spTree>
  </p:cSld>
  <p:clrMapOvr>
    <a:masterClrMapping/>
  </p:clrMapOvr>
</p:sld>
</file>

<file path=ppt/tags/tag1.xml><?xml version="1.0" encoding="utf-8"?>
<p:tagLst xmlns:p="http://schemas.openxmlformats.org/presentationml/2006/main">
  <p:tag name="REFSHAPE" val="356906276"/>
  <p:tag name="KSO_WM_UNIT_PLACING_PICTURE_USER_VIEWPORT" val="{&quot;height&quot;:4390,&quot;width&quot;:7100}"/>
</p:tagLst>
</file>

<file path=ppt/tags/tag2.xml><?xml version="1.0" encoding="utf-8"?>
<p:tagLst xmlns:p="http://schemas.openxmlformats.org/presentationml/2006/main">
  <p:tag name="REFSHAPE" val="350558716"/>
  <p:tag name="KSO_WM_UNIT_PLACING_PICTURE_USER_VIEWPORT" val="{&quot;height&quot;:2690,&quot;width&quot;:9270}"/>
</p:tagLst>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1375</Words>
  <Application>WPS 演示</Application>
  <PresentationFormat>宽屏</PresentationFormat>
  <Paragraphs>72</Paragraphs>
  <Slides>22</Slides>
  <Notes>11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微软雅黑</vt:lpstr>
      <vt:lpstr>Calibri</vt:lpstr>
      <vt:lpstr>黑体</vt:lpstr>
      <vt:lpstr>Times New Roman</vt:lpstr>
      <vt:lpstr>Aharoni</vt:lpstr>
      <vt:lpstr>Yu Gothic UI Semibold</vt:lpstr>
      <vt:lpstr>Arial Unicode MS</vt:lpstr>
      <vt:lpstr>Calibri Light</vt:lpstr>
      <vt:lpstr>等线</vt:lpstr>
      <vt:lpstr>Cambria Math</vt:lpstr>
      <vt:lpstr>MS PGothic</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230</cp:revision>
  <dcterms:created xsi:type="dcterms:W3CDTF">2016-07-09T01:44:00Z</dcterms:created>
  <dcterms:modified xsi:type="dcterms:W3CDTF">2021-11-07T06:12:07Z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27E4DD52154F46A5BA5C13BBDB70F18F</vt:lpwstr>
  </property>
</Properties>
</file>