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827" r:id="rId3"/>
    <p:sldId id="3200" r:id="rId5"/>
    <p:sldId id="4623" r:id="rId6"/>
    <p:sldId id="4624" r:id="rId7"/>
    <p:sldId id="3201" r:id="rId8"/>
    <p:sldId id="3203" r:id="rId9"/>
    <p:sldId id="3204" r:id="rId10"/>
    <p:sldId id="3205" r:id="rId11"/>
    <p:sldId id="3206" r:id="rId12"/>
    <p:sldId id="3207" r:id="rId13"/>
    <p:sldId id="3208" r:id="rId14"/>
    <p:sldId id="3209" r:id="rId15"/>
    <p:sldId id="3210" r:id="rId16"/>
    <p:sldId id="3211" r:id="rId17"/>
    <p:sldId id="264"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丁亮" initials="丁"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A32525"/>
    <a:srgbClr val="B2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18" autoAdjust="0"/>
  </p:normalViewPr>
  <p:slideViewPr>
    <p:cSldViewPr snapToGrid="0">
      <p:cViewPr varScale="1">
        <p:scale>
          <a:sx n="81" d="100"/>
          <a:sy n="81" d="100"/>
        </p:scale>
        <p:origin x="672" y="67"/>
      </p:cViewPr>
      <p:guideLst>
        <p:guide orient="horz" pos="2160"/>
        <p:guide pos="3841"/>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23277-CD40-40ED-9C44-F539BFE25C1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47813-D77D-47F9-8A50-A93CCF3C3E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
        <p:nvSpPr>
          <p:cNvPr id="9" name="矩形 8"/>
          <p:cNvSpPr/>
          <p:nvPr userDrawn="1"/>
        </p:nvSpPr>
        <p:spPr>
          <a:xfrm>
            <a:off x="8858628" y="645017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855C-C9CE-404D-9516-02768B0B944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0A2B-FFB5-4C27-AAF9-3D9798C812F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3981" y="43271"/>
            <a:ext cx="12188020" cy="6771458"/>
          </a:xfrm>
          <a:prstGeom prst="rect">
            <a:avLst/>
          </a:prstGeom>
        </p:spPr>
      </p:pic>
      <p:pic>
        <p:nvPicPr>
          <p:cNvPr id="4" name="图片 3"/>
          <p:cNvPicPr>
            <a:picLocks noChangeAspect="1"/>
          </p:cNvPicPr>
          <p:nvPr/>
        </p:nvPicPr>
        <p:blipFill>
          <a:blip r:embed="rId2" cstate="screen"/>
          <a:stretch>
            <a:fillRect/>
          </a:stretch>
        </p:blipFill>
        <p:spPr>
          <a:xfrm>
            <a:off x="2664450" y="973610"/>
            <a:ext cx="8940092" cy="5074205"/>
          </a:xfrm>
          <a:prstGeom prst="rect">
            <a:avLst/>
          </a:prstGeom>
        </p:spPr>
      </p:pic>
      <p:pic>
        <p:nvPicPr>
          <p:cNvPr id="3" name="图片 2"/>
          <p:cNvPicPr>
            <a:picLocks noChangeAspect="1"/>
          </p:cNvPicPr>
          <p:nvPr/>
        </p:nvPicPr>
        <p:blipFill>
          <a:blip r:embed="rId3" cstate="screen"/>
          <a:stretch>
            <a:fillRect/>
          </a:stretch>
        </p:blipFill>
        <p:spPr>
          <a:xfrm>
            <a:off x="96398" y="448970"/>
            <a:ext cx="8425924" cy="6359552"/>
          </a:xfrm>
          <a:prstGeom prst="rect">
            <a:avLst/>
          </a:prstGeom>
        </p:spPr>
      </p:pic>
      <p:sp>
        <p:nvSpPr>
          <p:cNvPr id="73" name="文本框 2"/>
          <p:cNvSpPr txBox="1">
            <a:spLocks noChangeArrowheads="1"/>
          </p:cNvSpPr>
          <p:nvPr/>
        </p:nvSpPr>
        <p:spPr bwMode="auto">
          <a:xfrm>
            <a:off x="5915391" y="2342306"/>
            <a:ext cx="6276608" cy="1161415"/>
          </a:xfrm>
          <a:prstGeom prst="rect">
            <a:avLst/>
          </a:prstGeom>
          <a:solidFill>
            <a:srgbClr val="FFFFFF">
              <a:alpha val="40000"/>
            </a:srgbClr>
          </a:solidFill>
          <a:ln>
            <a:noFill/>
          </a:ln>
        </p:spPr>
        <p:txBody>
          <a:bodyPr wrap="square" lIns="121370" tIns="60685" rIns="121370" bIns="60685">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6770" b="1" dirty="0">
                <a:solidFill>
                  <a:srgbClr val="002060"/>
                </a:solidFill>
              </a:rPr>
              <a:t>财务报表分析</a:t>
            </a:r>
            <a:endParaRPr lang="zh-CN" altLang="en-US" sz="4515" dirty="0">
              <a:solidFill>
                <a:srgbClr val="002060"/>
              </a:solidFill>
            </a:endParaRPr>
          </a:p>
        </p:txBody>
      </p:sp>
      <p:sp>
        <p:nvSpPr>
          <p:cNvPr id="74" name="矩形 73"/>
          <p:cNvSpPr>
            <a:spLocks noChangeArrowheads="1"/>
          </p:cNvSpPr>
          <p:nvPr/>
        </p:nvSpPr>
        <p:spPr bwMode="auto">
          <a:xfrm>
            <a:off x="5891625" y="4613321"/>
            <a:ext cx="5712917" cy="775970"/>
          </a:xfrm>
          <a:prstGeom prst="rect">
            <a:avLst/>
          </a:prstGeom>
          <a:solidFill>
            <a:srgbClr val="00B0F0"/>
          </a:solidFill>
          <a:ln>
            <a:noFill/>
          </a:ln>
        </p:spPr>
        <p:txBody>
          <a:bodyPr wrap="square" lIns="121370" tIns="60685" rIns="121370" bIns="60685">
            <a:spAutoFit/>
          </a:bodyPr>
          <a:lstStyle/>
          <a:p>
            <a:r>
              <a:rPr lang="zh-CN" altLang="zh-CN" sz="2130" dirty="0">
                <a:solidFill>
                  <a:schemeClr val="bg1"/>
                </a:solidFill>
                <a:ea typeface="微软雅黑" panose="020B0503020204020204" pitchFamily="34" charset="-122"/>
              </a:rPr>
              <a:t>第十一讲：现金流量和现金流量表认知</a:t>
            </a:r>
            <a:endParaRPr lang="zh-CN" altLang="zh-CN" sz="2130" dirty="0">
              <a:solidFill>
                <a:schemeClr val="bg1"/>
              </a:solidFill>
              <a:ea typeface="微软雅黑" panose="020B0503020204020204" pitchFamily="34" charset="-122"/>
            </a:endParaRPr>
          </a:p>
          <a:p>
            <a:r>
              <a:rPr lang="zh-CN" altLang="zh-CN" sz="2130" dirty="0">
                <a:solidFill>
                  <a:schemeClr val="bg1"/>
                </a:solidFill>
                <a:ea typeface="微软雅黑" panose="020B0503020204020204" pitchFamily="34" charset="-122"/>
              </a:rPr>
              <a:t>主讲人：梁亚倩</a:t>
            </a:r>
            <a:endParaRPr lang="zh-CN" altLang="zh-CN" sz="2130" dirty="0">
              <a:solidFill>
                <a:schemeClr val="bg1"/>
              </a:solidFill>
              <a:ea typeface="微软雅黑" panose="020B0503020204020204" pitchFamily="34" charset="-122"/>
            </a:endParaRPr>
          </a:p>
        </p:txBody>
      </p:sp>
      <p:grpSp>
        <p:nvGrpSpPr>
          <p:cNvPr id="11" name="组合 35"/>
          <p:cNvGrpSpPr/>
          <p:nvPr/>
        </p:nvGrpSpPr>
        <p:grpSpPr bwMode="auto">
          <a:xfrm>
            <a:off x="6043404" y="5640149"/>
            <a:ext cx="5109617" cy="407667"/>
            <a:chOff x="817723" y="0"/>
            <a:chExt cx="4554738" cy="360000"/>
          </a:xfrm>
          <a:solidFill>
            <a:srgbClr val="002060"/>
          </a:solidFill>
        </p:grpSpPr>
        <p:grpSp>
          <p:nvGrpSpPr>
            <p:cNvPr id="12" name="组合 12"/>
            <p:cNvGrpSpPr/>
            <p:nvPr/>
          </p:nvGrpSpPr>
          <p:grpSpPr bwMode="auto">
            <a:xfrm>
              <a:off x="1819732" y="0"/>
              <a:ext cx="450372" cy="360000"/>
              <a:chOff x="0" y="0"/>
              <a:chExt cx="1088225" cy="869861"/>
            </a:xfrm>
            <a:grpFill/>
          </p:grpSpPr>
          <p:sp>
            <p:nvSpPr>
              <p:cNvPr id="3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bwMode="auto">
            <a:xfrm>
              <a:off x="5012461" y="0"/>
              <a:ext cx="360000" cy="360000"/>
              <a:chOff x="0" y="0"/>
              <a:chExt cx="881859" cy="881859"/>
            </a:xfrm>
            <a:grpFill/>
          </p:grpSpPr>
          <p:sp>
            <p:nvSpPr>
              <p:cNvPr id="29"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0"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4" name="组合 21"/>
            <p:cNvGrpSpPr/>
            <p:nvPr/>
          </p:nvGrpSpPr>
          <p:grpSpPr bwMode="auto">
            <a:xfrm>
              <a:off x="2907827" y="0"/>
              <a:ext cx="434277" cy="360000"/>
              <a:chOff x="0" y="0"/>
              <a:chExt cx="961046" cy="796672"/>
            </a:xfrm>
            <a:grpFill/>
          </p:grpSpPr>
          <p:sp>
            <p:nvSpPr>
              <p:cNvPr id="17"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8"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9"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1"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2"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3"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4"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5"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6"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7"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8"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
          <p:nvSpPr>
            <p:cNvPr id="15" name="Freeform 84"/>
            <p:cNvSpPr>
              <a:spLocks noChangeAspect="1" noEditPoints="1" noChangeArrowheads="1"/>
            </p:cNvSpPr>
            <p:nvPr/>
          </p:nvSpPr>
          <p:spPr bwMode="auto">
            <a:xfrm>
              <a:off x="817723" y="0"/>
              <a:ext cx="364286" cy="360000"/>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6" name="Freeform 9"/>
            <p:cNvSpPr>
              <a:spLocks noChangeAspect="1" noEditPoints="1" noChangeArrowheads="1"/>
            </p:cNvSpPr>
            <p:nvPr/>
          </p:nvSpPr>
          <p:spPr bwMode="auto">
            <a:xfrm>
              <a:off x="3979827" y="0"/>
              <a:ext cx="394911" cy="360000"/>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3000"/>
                            </p:stCondLst>
                            <p:childTnLst>
                              <p:par>
                                <p:cTn id="18" presetID="2" presetClass="entr" presetSubtype="2" fill="hold" grpId="0" nodeType="afterEffect">
                                  <p:stCondLst>
                                    <p:cond delay="0"/>
                                  </p:stCondLst>
                                  <p:iterate type="lt">
                                    <p:tmPct val="10000"/>
                                  </p:iterate>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400" fill="hold"/>
                                        <p:tgtEl>
                                          <p:spTgt spid="73"/>
                                        </p:tgtEl>
                                        <p:attrNameLst>
                                          <p:attrName>ppt_x</p:attrName>
                                        </p:attrNameLst>
                                      </p:cBhvr>
                                      <p:tavLst>
                                        <p:tav tm="0">
                                          <p:val>
                                            <p:strVal val="1+#ppt_w/2"/>
                                          </p:val>
                                        </p:tav>
                                        <p:tav tm="100000">
                                          <p:val>
                                            <p:strVal val="#ppt_x"/>
                                          </p:val>
                                        </p:tav>
                                      </p:tavLst>
                                    </p:anim>
                                    <p:anim calcmode="lin" valueType="num">
                                      <p:cBhvr additive="base">
                                        <p:cTn id="21" dur="400" fill="hold"/>
                                        <p:tgtEl>
                                          <p:spTgt spid="73"/>
                                        </p:tgtEl>
                                        <p:attrNameLst>
                                          <p:attrName>ppt_y</p:attrName>
                                        </p:attrNameLst>
                                      </p:cBhvr>
                                      <p:tavLst>
                                        <p:tav tm="0">
                                          <p:val>
                                            <p:strVal val="#ppt_y"/>
                                          </p:val>
                                        </p:tav>
                                        <p:tav tm="100000">
                                          <p:val>
                                            <p:strVal val="#ppt_y"/>
                                          </p:val>
                                        </p:tav>
                                      </p:tavLst>
                                    </p:anim>
                                  </p:childTnLst>
                                </p:cTn>
                              </p:par>
                            </p:childTnLst>
                          </p:cTn>
                        </p:par>
                        <p:par>
                          <p:cTn id="22" fill="hold">
                            <p:stCondLst>
                              <p:cond delay="2099"/>
                            </p:stCondLst>
                            <p:childTnLst>
                              <p:par>
                                <p:cTn id="23" presetID="2" presetClass="entr" presetSubtype="4" fill="hold" grpId="0" nodeType="afterEffect">
                                  <p:stCondLst>
                                    <p:cond delay="0"/>
                                  </p:stCondLst>
                                  <p:iterate type="lt">
                                    <p:tmPct val="10000"/>
                                  </p:iterate>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400" fill="hold"/>
                                        <p:tgtEl>
                                          <p:spTgt spid="74"/>
                                        </p:tgtEl>
                                        <p:attrNameLst>
                                          <p:attrName>ppt_x</p:attrName>
                                        </p:attrNameLst>
                                      </p:cBhvr>
                                      <p:tavLst>
                                        <p:tav tm="0">
                                          <p:val>
                                            <p:strVal val="#ppt_x"/>
                                          </p:val>
                                        </p:tav>
                                        <p:tav tm="100000">
                                          <p:val>
                                            <p:strVal val="#ppt_x"/>
                                          </p:val>
                                        </p:tav>
                                      </p:tavLst>
                                    </p:anim>
                                    <p:anim calcmode="lin" valueType="num">
                                      <p:cBhvr additive="base">
                                        <p:cTn id="26" dur="4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342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46037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四、投资活动现金流量的阅读与分析</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5" y="1989998"/>
            <a:ext cx="11365971" cy="3693319"/>
          </a:xfrm>
          <a:prstGeom prst="rect">
            <a:avLst/>
          </a:prstGeom>
        </p:spPr>
        <p:txBody>
          <a:bodyPr wrap="square">
            <a:spAutoFit/>
          </a:bodyPr>
          <a:lstStyle/>
          <a:p>
            <a:r>
              <a:rPr lang="en-US" altLang="zh-CN" dirty="0"/>
              <a:t>(</a:t>
            </a:r>
            <a:r>
              <a:rPr lang="zh-CN" altLang="zh-CN" dirty="0"/>
              <a:t>二</a:t>
            </a:r>
            <a:r>
              <a:rPr lang="en-US" altLang="zh-CN" dirty="0"/>
              <a:t>) </a:t>
            </a:r>
            <a:r>
              <a:rPr lang="zh-CN" altLang="zh-CN" dirty="0"/>
              <a:t>投资活动产生的现金流量的分析要点</a:t>
            </a:r>
            <a:endParaRPr lang="zh-CN" altLang="zh-CN" dirty="0"/>
          </a:p>
          <a:p>
            <a:r>
              <a:rPr lang="en-US" altLang="zh-CN" dirty="0"/>
              <a:t>(1)</a:t>
            </a:r>
            <a:r>
              <a:rPr lang="zh-CN" altLang="zh-CN" dirty="0"/>
              <a:t>如果投资活动现金流量小于零</a:t>
            </a:r>
            <a:r>
              <a:rPr lang="en-US" altLang="zh-CN" dirty="0"/>
              <a:t>,</a:t>
            </a:r>
            <a:r>
              <a:rPr lang="zh-CN" altLang="zh-CN" dirty="0"/>
              <a:t>说明企业投资活动现金流量处于“入不敷出”状态。投资所需资金的缺口</a:t>
            </a:r>
            <a:r>
              <a:rPr lang="en-US" altLang="zh-CN" dirty="0"/>
              <a:t>,</a:t>
            </a:r>
            <a:r>
              <a:rPr lang="zh-CN" altLang="zh-CN" dirty="0"/>
              <a:t>可以通过以下方式解决</a:t>
            </a:r>
            <a:r>
              <a:rPr lang="en-US" altLang="zh-CN" dirty="0"/>
              <a:t>:</a:t>
            </a:r>
            <a:r>
              <a:rPr lang="zh-CN" altLang="zh-CN" dirty="0"/>
              <a:t>消耗现存的货币积累</a:t>
            </a:r>
            <a:r>
              <a:rPr lang="en-US" altLang="zh-CN" dirty="0"/>
              <a:t>;</a:t>
            </a:r>
            <a:r>
              <a:rPr lang="zh-CN" altLang="zh-CN" dirty="0"/>
              <a:t>挤占本来可以用于经营活动的现金</a:t>
            </a:r>
            <a:r>
              <a:rPr lang="en-US" altLang="zh-CN" dirty="0"/>
              <a:t>;</a:t>
            </a:r>
            <a:r>
              <a:rPr lang="zh-CN" altLang="zh-CN" dirty="0"/>
              <a:t>利用经营活动积累的现金补充</a:t>
            </a:r>
            <a:r>
              <a:rPr lang="en-US" altLang="zh-CN" dirty="0"/>
              <a:t>;</a:t>
            </a:r>
            <a:r>
              <a:rPr lang="zh-CN" altLang="zh-CN" dirty="0"/>
              <a:t>额外贷款融资</a:t>
            </a:r>
            <a:r>
              <a:rPr lang="en-US" altLang="zh-CN" dirty="0"/>
              <a:t>;</a:t>
            </a:r>
            <a:r>
              <a:rPr lang="zh-CN" altLang="zh-CN" dirty="0"/>
              <a:t>拖延债务支付或加大投资活动负债。</a:t>
            </a:r>
            <a:endParaRPr lang="en-US" altLang="zh-CN" dirty="0"/>
          </a:p>
          <a:p>
            <a:endParaRPr lang="en-US" altLang="zh-CN" dirty="0"/>
          </a:p>
          <a:p>
            <a:r>
              <a:rPr lang="zh-CN" altLang="zh-CN" dirty="0"/>
              <a:t> </a:t>
            </a:r>
            <a:r>
              <a:rPr lang="en-US" altLang="zh-CN" dirty="0"/>
              <a:t>(2)</a:t>
            </a:r>
            <a:r>
              <a:rPr lang="zh-CN" altLang="zh-CN" dirty="0"/>
              <a:t>如果投资活动现金流量大于等于零</a:t>
            </a:r>
            <a:r>
              <a:rPr lang="en-US" altLang="zh-CN" dirty="0"/>
              <a:t>,</a:t>
            </a:r>
            <a:r>
              <a:rPr lang="zh-CN" altLang="zh-CN" dirty="0"/>
              <a:t>说明企业投资活动方面的现金流入量大于流出量。这种情况的发生</a:t>
            </a:r>
            <a:r>
              <a:rPr lang="en-US" altLang="zh-CN" dirty="0"/>
              <a:t>,</a:t>
            </a:r>
            <a:r>
              <a:rPr lang="zh-CN" altLang="zh-CN" dirty="0"/>
              <a:t>或者是由于企业在本会计期间的投资回收活动的规模大于投资支出的规模</a:t>
            </a:r>
            <a:r>
              <a:rPr lang="en-US" altLang="zh-CN" dirty="0"/>
              <a:t>,</a:t>
            </a:r>
            <a:r>
              <a:rPr lang="zh-CN" altLang="zh-CN" dirty="0"/>
              <a:t>或者是由于企业在经营活动与筹资活动方面急需资金而不得不处理手中的长期资产以求变现。</a:t>
            </a:r>
            <a:endParaRPr lang="zh-CN" altLang="zh-CN" dirty="0"/>
          </a:p>
          <a:p>
            <a:endParaRPr lang="en-US" altLang="zh-CN" dirty="0"/>
          </a:p>
          <a:p>
            <a:r>
              <a:rPr lang="en-US" altLang="zh-CN" dirty="0"/>
              <a:t>(3)</a:t>
            </a:r>
            <a:r>
              <a:rPr lang="zh-CN" altLang="zh-CN" dirty="0"/>
              <a:t>如果处置固定资产、无形资产和其他长期资产所收回的现金净额大或在整个现金流入中所占比重大</a:t>
            </a:r>
            <a:r>
              <a:rPr lang="en-US" altLang="zh-CN" dirty="0"/>
              <a:t>,</a:t>
            </a:r>
            <a:r>
              <a:rPr lang="zh-CN" altLang="zh-CN" dirty="0"/>
              <a:t>说明企业正处于转产时期</a:t>
            </a:r>
            <a:r>
              <a:rPr lang="en-US" altLang="zh-CN" dirty="0"/>
              <a:t>,</a:t>
            </a:r>
            <a:r>
              <a:rPr lang="zh-CN" altLang="zh-CN" dirty="0"/>
              <a:t>或者未来的生产能力将受到严重影响</a:t>
            </a:r>
            <a:r>
              <a:rPr lang="en-US" altLang="zh-CN" dirty="0"/>
              <a:t>,</a:t>
            </a:r>
            <a:r>
              <a:rPr lang="zh-CN" altLang="zh-CN" dirty="0"/>
              <a:t>已经陷入深度的债务危机之中</a:t>
            </a:r>
            <a:r>
              <a:rPr lang="en-US" altLang="zh-CN" dirty="0"/>
              <a:t>;</a:t>
            </a:r>
            <a:r>
              <a:rPr lang="zh-CN" altLang="zh-CN" dirty="0"/>
              <a:t>如果购建固定资产、无形资产和其他长期资产所支付的现金金额大或在整个现金流出中所占的比重大</a:t>
            </a:r>
            <a:r>
              <a:rPr lang="en-US" altLang="zh-CN" dirty="0"/>
              <a:t>,</a:t>
            </a:r>
            <a:r>
              <a:rPr lang="zh-CN" altLang="zh-CN" dirty="0"/>
              <a:t>说明企业未来的现金流入看好</a:t>
            </a:r>
            <a:r>
              <a:rPr lang="en-US" altLang="zh-CN" dirty="0"/>
              <a:t>,</a:t>
            </a:r>
            <a:r>
              <a:rPr lang="zh-CN" altLang="zh-CN" dirty="0"/>
              <a:t>今天的投资会带来未来的效益。</a:t>
            </a:r>
            <a:endParaRPr lang="zh-CN" altLang="zh-CN" dirty="0"/>
          </a:p>
        </p:txBody>
      </p:sp>
      <p:sp>
        <p:nvSpPr>
          <p:cNvPr id="5" name="文本框 4"/>
          <p:cNvSpPr txBox="1"/>
          <p:nvPr/>
        </p:nvSpPr>
        <p:spPr>
          <a:xfrm>
            <a:off x="3156585" y="138430"/>
            <a:ext cx="6813550" cy="521970"/>
          </a:xfrm>
          <a:prstGeom prst="rect">
            <a:avLst/>
          </a:prstGeom>
          <a:noFill/>
        </p:spPr>
        <p:txBody>
          <a:bodyPr wrap="square" rtlCol="0">
            <a:spAutoFit/>
          </a:bodyPr>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第十一讲：现金流量和现金流量表认知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82994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五、筹资活动现金流量的阅读与分析</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5" y="1989998"/>
            <a:ext cx="11365971" cy="2862322"/>
          </a:xfrm>
          <a:prstGeom prst="rect">
            <a:avLst/>
          </a:prstGeom>
        </p:spPr>
        <p:txBody>
          <a:bodyPr wrap="square">
            <a:spAutoFit/>
          </a:bodyPr>
          <a:lstStyle/>
          <a:p>
            <a:r>
              <a:rPr lang="en-US" altLang="zh-CN" dirty="0"/>
              <a:t>(</a:t>
            </a:r>
            <a:r>
              <a:rPr lang="zh-CN" altLang="zh-CN" dirty="0"/>
              <a:t>一</a:t>
            </a:r>
            <a:r>
              <a:rPr lang="en-US" altLang="zh-CN" dirty="0"/>
              <a:t>)</a:t>
            </a:r>
            <a:r>
              <a:rPr lang="zh-CN" altLang="zh-CN" dirty="0"/>
              <a:t>筹资活动产生的现金流量</a:t>
            </a:r>
            <a:endParaRPr lang="en-US" altLang="zh-CN" dirty="0"/>
          </a:p>
          <a:p>
            <a:endParaRPr lang="zh-CN" altLang="zh-CN" dirty="0"/>
          </a:p>
          <a:p>
            <a:r>
              <a:rPr lang="en-US" altLang="zh-CN" dirty="0"/>
              <a:t>1.</a:t>
            </a:r>
            <a:r>
              <a:rPr lang="zh-CN" altLang="zh-CN" dirty="0"/>
              <a:t>筹资活动流入的现金</a:t>
            </a:r>
            <a:endParaRPr lang="zh-CN" altLang="zh-CN" dirty="0"/>
          </a:p>
          <a:p>
            <a:r>
              <a:rPr lang="en-US" altLang="zh-CN" dirty="0"/>
              <a:t>(1) </a:t>
            </a:r>
            <a:r>
              <a:rPr lang="zh-CN" altLang="zh-CN" dirty="0"/>
              <a:t>吸收投资所收到的现金。</a:t>
            </a:r>
            <a:endParaRPr lang="zh-CN" altLang="zh-CN" dirty="0"/>
          </a:p>
          <a:p>
            <a:r>
              <a:rPr lang="en-US" altLang="zh-CN" dirty="0"/>
              <a:t>(2) </a:t>
            </a:r>
            <a:r>
              <a:rPr lang="zh-CN" altLang="zh-CN" dirty="0"/>
              <a:t>借款所收到的现金。</a:t>
            </a:r>
            <a:endParaRPr lang="zh-CN" altLang="zh-CN" dirty="0"/>
          </a:p>
          <a:p>
            <a:r>
              <a:rPr lang="en-US" altLang="zh-CN" dirty="0"/>
              <a:t>(3) </a:t>
            </a:r>
            <a:r>
              <a:rPr lang="zh-CN" altLang="zh-CN" dirty="0"/>
              <a:t>收到的其他与筹资活动有关的现金。</a:t>
            </a:r>
            <a:endParaRPr lang="zh-CN" altLang="zh-CN" dirty="0"/>
          </a:p>
          <a:p>
            <a:r>
              <a:rPr lang="en-US" altLang="zh-CN" dirty="0"/>
              <a:t>2.</a:t>
            </a:r>
            <a:r>
              <a:rPr lang="zh-CN" altLang="zh-CN" dirty="0"/>
              <a:t>筹资活动流出的现金</a:t>
            </a:r>
            <a:endParaRPr lang="zh-CN" altLang="zh-CN" dirty="0"/>
          </a:p>
          <a:p>
            <a:r>
              <a:rPr lang="en-US" altLang="zh-CN" dirty="0"/>
              <a:t>(1) </a:t>
            </a:r>
            <a:r>
              <a:rPr lang="zh-CN" altLang="zh-CN" dirty="0"/>
              <a:t>偿还债务所支付的现金。</a:t>
            </a:r>
            <a:endParaRPr lang="zh-CN" altLang="zh-CN" dirty="0"/>
          </a:p>
          <a:p>
            <a:r>
              <a:rPr lang="en-US" altLang="zh-CN" dirty="0"/>
              <a:t>(2) </a:t>
            </a:r>
            <a:r>
              <a:rPr lang="zh-CN" altLang="zh-CN" dirty="0"/>
              <a:t>分配股利、利润或偿付利息所支付的现金。</a:t>
            </a:r>
            <a:endParaRPr lang="zh-CN" altLang="zh-CN" dirty="0"/>
          </a:p>
          <a:p>
            <a:r>
              <a:rPr lang="en-US" altLang="zh-CN" dirty="0"/>
              <a:t>(3) </a:t>
            </a:r>
            <a:r>
              <a:rPr lang="zh-CN" altLang="zh-CN" dirty="0"/>
              <a:t>支付的其他与筹资活动有关的现金。</a:t>
            </a:r>
            <a:endParaRPr lang="zh-CN" altLang="zh-CN" dirty="0"/>
          </a:p>
        </p:txBody>
      </p:sp>
      <p:grpSp>
        <p:nvGrpSpPr>
          <p:cNvPr id="6" name="Group 5"/>
          <p:cNvGrpSpPr/>
          <p:nvPr/>
        </p:nvGrpSpPr>
        <p:grpSpPr bwMode="auto">
          <a:xfrm>
            <a:off x="6236625" y="1904007"/>
            <a:ext cx="4953213" cy="4037248"/>
            <a:chOff x="0" y="-1"/>
            <a:chExt cx="3851441" cy="3048007"/>
          </a:xfrm>
        </p:grpSpPr>
        <p:sp>
          <p:nvSpPr>
            <p:cNvPr id="7" name="矩形 1"/>
            <p:cNvSpPr>
              <a:spLocks noChangeArrowheads="1"/>
            </p:cNvSpPr>
            <p:nvPr/>
          </p:nvSpPr>
          <p:spPr bwMode="auto">
            <a:xfrm>
              <a:off x="82517" y="85860"/>
              <a:ext cx="3656678" cy="2007609"/>
            </a:xfrm>
            <a:prstGeom prst="rect">
              <a:avLst/>
            </a:prstGeom>
            <a:blipFill dpi="0" rotWithShape="1">
              <a:blip r:embed="rId1"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1865">
                <a:solidFill>
                  <a:srgbClr val="FFFFFF"/>
                </a:solidFill>
                <a:sym typeface="微软雅黑" panose="020B0503020204020204" pitchFamily="34" charset="-122"/>
              </a:endParaRPr>
            </a:p>
          </p:txBody>
        </p:sp>
        <p:grpSp>
          <p:nvGrpSpPr>
            <p:cNvPr id="8" name="Group 7"/>
            <p:cNvGrpSpPr/>
            <p:nvPr/>
          </p:nvGrpSpPr>
          <p:grpSpPr bwMode="auto">
            <a:xfrm>
              <a:off x="0" y="-1"/>
              <a:ext cx="3851441" cy="3048007"/>
              <a:chOff x="0" y="-1"/>
              <a:chExt cx="3851441" cy="3048007"/>
            </a:xfrm>
          </p:grpSpPr>
          <p:grpSp>
            <p:nvGrpSpPr>
              <p:cNvPr id="9" name="Group 8"/>
              <p:cNvGrpSpPr/>
              <p:nvPr/>
            </p:nvGrpSpPr>
            <p:grpSpPr bwMode="auto">
              <a:xfrm>
                <a:off x="0" y="-1"/>
                <a:ext cx="3851441" cy="3048007"/>
                <a:chOff x="0" y="-1"/>
                <a:chExt cx="3732582" cy="2953943"/>
              </a:xfrm>
            </p:grpSpPr>
            <p:sp>
              <p:nvSpPr>
                <p:cNvPr id="11" name="圆角矩形 1"/>
                <p:cNvSpPr>
                  <a:spLocks noChangeArrowheads="1"/>
                </p:cNvSpPr>
                <p:nvPr/>
              </p:nvSpPr>
              <p:spPr bwMode="auto">
                <a:xfrm>
                  <a:off x="0" y="0"/>
                  <a:ext cx="3732582" cy="2447190"/>
                </a:xfrm>
                <a:custGeom>
                  <a:avLst/>
                  <a:gdLst>
                    <a:gd name="T0" fmla="*/ 110325 w 5436000"/>
                    <a:gd name="T1" fmla="*/ 105407 h 3564000"/>
                    <a:gd name="T2" fmla="*/ 110325 w 5436000"/>
                    <a:gd name="T3" fmla="*/ 1344447 h 3564000"/>
                    <a:gd name="T4" fmla="*/ 2452619 w 5436000"/>
                    <a:gd name="T5" fmla="*/ 1344447 h 3564000"/>
                    <a:gd name="T6" fmla="*/ 2452619 w 5436000"/>
                    <a:gd name="T7" fmla="*/ 105407 h 3564000"/>
                    <a:gd name="T8" fmla="*/ 110325 w 5436000"/>
                    <a:gd name="T9" fmla="*/ 105407 h 3564000"/>
                    <a:gd name="T10" fmla="*/ 91444 w 5436000"/>
                    <a:gd name="T11" fmla="*/ 0 h 3564000"/>
                    <a:gd name="T12" fmla="*/ 2471501 w 5436000"/>
                    <a:gd name="T13" fmla="*/ 0 h 3564000"/>
                    <a:gd name="T14" fmla="*/ 2562945 w 5436000"/>
                    <a:gd name="T15" fmla="*/ 91444 h 3564000"/>
                    <a:gd name="T16" fmla="*/ 2562945 w 5436000"/>
                    <a:gd name="T17" fmla="*/ 1588898 h 3564000"/>
                    <a:gd name="T18" fmla="*/ 2471501 w 5436000"/>
                    <a:gd name="T19" fmla="*/ 1680342 h 3564000"/>
                    <a:gd name="T20" fmla="*/ 91444 w 5436000"/>
                    <a:gd name="T21" fmla="*/ 1680342 h 3564000"/>
                    <a:gd name="T22" fmla="*/ 0 w 5436000"/>
                    <a:gd name="T23" fmla="*/ 1588898 h 3564000"/>
                    <a:gd name="T24" fmla="*/ 0 w 5436000"/>
                    <a:gd name="T25" fmla="*/ 91444 h 3564000"/>
                    <a:gd name="T26" fmla="*/ 91444 w 5436000"/>
                    <a:gd name="T27" fmla="*/ 0 h 3564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6000"/>
                    <a:gd name="T43" fmla="*/ 0 h 3564000"/>
                    <a:gd name="T44" fmla="*/ 5436000 w 5436000"/>
                    <a:gd name="T45" fmla="*/ 3564000 h 3564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6000" h="3564000">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90"/>
                </a:p>
              </p:txBody>
            </p:sp>
            <p:sp>
              <p:nvSpPr>
                <p:cNvPr id="12" name="圆角矩形 12"/>
                <p:cNvSpPr>
                  <a:spLocks noChangeArrowheads="1"/>
                </p:cNvSpPr>
                <p:nvPr/>
              </p:nvSpPr>
              <p:spPr bwMode="auto">
                <a:xfrm>
                  <a:off x="0" y="1"/>
                  <a:ext cx="3732582" cy="2111515"/>
                </a:xfrm>
                <a:custGeom>
                  <a:avLst/>
                  <a:gdLst>
                    <a:gd name="T0" fmla="*/ 110325 w 5436000"/>
                    <a:gd name="T1" fmla="*/ 105407 h 3075136"/>
                    <a:gd name="T2" fmla="*/ 110325 w 5436000"/>
                    <a:gd name="T3" fmla="*/ 1344446 h 3075136"/>
                    <a:gd name="T4" fmla="*/ 2452619 w 5436000"/>
                    <a:gd name="T5" fmla="*/ 1344446 h 3075136"/>
                    <a:gd name="T6" fmla="*/ 2452619 w 5436000"/>
                    <a:gd name="T7" fmla="*/ 105407 h 3075136"/>
                    <a:gd name="T8" fmla="*/ 110325 w 5436000"/>
                    <a:gd name="T9" fmla="*/ 105407 h 3075136"/>
                    <a:gd name="T10" fmla="*/ 91444 w 5436000"/>
                    <a:gd name="T11" fmla="*/ 0 h 3075136"/>
                    <a:gd name="T12" fmla="*/ 2471501 w 5436000"/>
                    <a:gd name="T13" fmla="*/ 0 h 3075136"/>
                    <a:gd name="T14" fmla="*/ 2562945 w 5436000"/>
                    <a:gd name="T15" fmla="*/ 91444 h 3075136"/>
                    <a:gd name="T16" fmla="*/ 2562945 w 5436000"/>
                    <a:gd name="T17" fmla="*/ 1449853 h 3075136"/>
                    <a:gd name="T18" fmla="*/ 0 w 5436000"/>
                    <a:gd name="T19" fmla="*/ 1449853 h 3075136"/>
                    <a:gd name="T20" fmla="*/ 0 w 5436000"/>
                    <a:gd name="T21" fmla="*/ 91444 h 3075136"/>
                    <a:gd name="T22" fmla="*/ 91444 w 5436000"/>
                    <a:gd name="T23" fmla="*/ 0 h 3075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36000"/>
                    <a:gd name="T37" fmla="*/ 0 h 3075136"/>
                    <a:gd name="T38" fmla="*/ 5436000 w 5436000"/>
                    <a:gd name="T39" fmla="*/ 3075136 h 3075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36000" h="3075136">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90"/>
                </a:p>
              </p:txBody>
            </p:sp>
            <p:sp>
              <p:nvSpPr>
                <p:cNvPr id="13" name="矩形 14"/>
                <p:cNvSpPr>
                  <a:spLocks noChangeArrowheads="1"/>
                </p:cNvSpPr>
                <p:nvPr/>
              </p:nvSpPr>
              <p:spPr bwMode="auto">
                <a:xfrm>
                  <a:off x="160674" y="153511"/>
                  <a:ext cx="3411233" cy="1804493"/>
                </a:xfrm>
                <a:custGeom>
                  <a:avLst/>
                  <a:gdLst>
                    <a:gd name="T0" fmla="*/ 8487 w 4968000"/>
                    <a:gd name="T1" fmla="*/ 8487 h 2628000"/>
                    <a:gd name="T2" fmla="*/ 8487 w 4968000"/>
                    <a:gd name="T3" fmla="*/ 1230552 h 2628000"/>
                    <a:gd name="T4" fmla="*/ 2333807 w 4968000"/>
                    <a:gd name="T5" fmla="*/ 1230552 h 2628000"/>
                    <a:gd name="T6" fmla="*/ 2333807 w 4968000"/>
                    <a:gd name="T7" fmla="*/ 8487 h 2628000"/>
                    <a:gd name="T8" fmla="*/ 8487 w 4968000"/>
                    <a:gd name="T9" fmla="*/ 8487 h 2628000"/>
                    <a:gd name="T10" fmla="*/ 0 w 4968000"/>
                    <a:gd name="T11" fmla="*/ 0 h 2628000"/>
                    <a:gd name="T12" fmla="*/ 2342293 w 4968000"/>
                    <a:gd name="T13" fmla="*/ 0 h 2628000"/>
                    <a:gd name="T14" fmla="*/ 2342293 w 4968000"/>
                    <a:gd name="T15" fmla="*/ 1239039 h 2628000"/>
                    <a:gd name="T16" fmla="*/ 0 w 4968000"/>
                    <a:gd name="T17" fmla="*/ 1239039 h 2628000"/>
                    <a:gd name="T18" fmla="*/ 0 w 4968000"/>
                    <a:gd name="T19" fmla="*/ 0 h 262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68000"/>
                    <a:gd name="T31" fmla="*/ 0 h 2628000"/>
                    <a:gd name="T32" fmla="*/ 4968000 w 4968000"/>
                    <a:gd name="T33" fmla="*/ 2628000 h 262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68000" h="2628000">
                      <a:moveTo>
                        <a:pt x="18000" y="18000"/>
                      </a:moveTo>
                      <a:lnTo>
                        <a:pt x="18000" y="2610000"/>
                      </a:lnTo>
                      <a:lnTo>
                        <a:pt x="4950000" y="2610000"/>
                      </a:lnTo>
                      <a:lnTo>
                        <a:pt x="4950000" y="18000"/>
                      </a:lnTo>
                      <a:lnTo>
                        <a:pt x="18000" y="18000"/>
                      </a:lnTo>
                      <a:close/>
                      <a:moveTo>
                        <a:pt x="0" y="0"/>
                      </a:moveTo>
                      <a:lnTo>
                        <a:pt x="4968000" y="0"/>
                      </a:lnTo>
                      <a:lnTo>
                        <a:pt x="4968000" y="2628000"/>
                      </a:lnTo>
                      <a:lnTo>
                        <a:pt x="0" y="262800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90"/>
                </a:p>
              </p:txBody>
            </p:sp>
            <p:sp>
              <p:nvSpPr>
                <p:cNvPr id="14" name="矩形 39"/>
                <p:cNvSpPr>
                  <a:spLocks noChangeArrowheads="1"/>
                </p:cNvSpPr>
                <p:nvPr/>
              </p:nvSpPr>
              <p:spPr bwMode="auto">
                <a:xfrm>
                  <a:off x="1421298" y="2447190"/>
                  <a:ext cx="889986" cy="98887"/>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65">
                    <a:solidFill>
                      <a:srgbClr val="FFFFFF"/>
                    </a:solidFill>
                    <a:sym typeface="微软雅黑" panose="020B0503020204020204" pitchFamily="34" charset="-122"/>
                  </a:endParaRPr>
                </a:p>
              </p:txBody>
            </p:sp>
            <p:sp>
              <p:nvSpPr>
                <p:cNvPr id="15" name="矩形 40"/>
                <p:cNvSpPr>
                  <a:spLocks noChangeArrowheads="1"/>
                </p:cNvSpPr>
                <p:nvPr/>
              </p:nvSpPr>
              <p:spPr bwMode="auto">
                <a:xfrm>
                  <a:off x="1421298" y="2546077"/>
                  <a:ext cx="889986" cy="271910"/>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65">
                    <a:solidFill>
                      <a:srgbClr val="FFFFFF"/>
                    </a:solidFill>
                    <a:sym typeface="微软雅黑" panose="020B0503020204020204" pitchFamily="34" charset="-122"/>
                  </a:endParaRPr>
                </a:p>
              </p:txBody>
            </p:sp>
            <p:sp>
              <p:nvSpPr>
                <p:cNvPr id="16" name="圆角矩形 41"/>
                <p:cNvSpPr>
                  <a:spLocks noChangeArrowheads="1"/>
                </p:cNvSpPr>
                <p:nvPr/>
              </p:nvSpPr>
              <p:spPr bwMode="auto">
                <a:xfrm>
                  <a:off x="1124636" y="2817987"/>
                  <a:ext cx="1483310" cy="135955"/>
                </a:xfrm>
                <a:prstGeom prst="roundRect">
                  <a:avLst>
                    <a:gd name="adj" fmla="val 16667"/>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65">
                    <a:solidFill>
                      <a:srgbClr val="FFFFFF"/>
                    </a:solidFill>
                    <a:sym typeface="微软雅黑" panose="020B0503020204020204" pitchFamily="34" charset="-122"/>
                  </a:endParaRPr>
                </a:p>
              </p:txBody>
            </p:sp>
            <p:sp>
              <p:nvSpPr>
                <p:cNvPr id="17" name="椭圆 42"/>
                <p:cNvSpPr>
                  <a:spLocks noChangeArrowheads="1"/>
                </p:cNvSpPr>
                <p:nvPr/>
              </p:nvSpPr>
              <p:spPr bwMode="auto">
                <a:xfrm>
                  <a:off x="1829416" y="41325"/>
                  <a:ext cx="74157" cy="7415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65">
                    <a:solidFill>
                      <a:srgbClr val="FFFFFF"/>
                    </a:solidFill>
                    <a:sym typeface="微软雅黑" panose="020B0503020204020204" pitchFamily="34" charset="-122"/>
                  </a:endParaRPr>
                </a:p>
              </p:txBody>
            </p:sp>
            <p:sp>
              <p:nvSpPr>
                <p:cNvPr id="19" name="矩形 23"/>
                <p:cNvSpPr>
                  <a:spLocks noChangeArrowheads="1"/>
                </p:cNvSpPr>
                <p:nvPr/>
              </p:nvSpPr>
              <p:spPr bwMode="auto">
                <a:xfrm>
                  <a:off x="2042559" y="-1"/>
                  <a:ext cx="1690023" cy="2447190"/>
                </a:xfrm>
                <a:custGeom>
                  <a:avLst/>
                  <a:gdLst>
                    <a:gd name="T0" fmla="*/ 0 w 2461290"/>
                    <a:gd name="T1" fmla="*/ 0 h 3564000"/>
                    <a:gd name="T2" fmla="*/ 1068995 w 2461290"/>
                    <a:gd name="T3" fmla="*/ 0 h 3564000"/>
                    <a:gd name="T4" fmla="*/ 1160439 w 2461290"/>
                    <a:gd name="T5" fmla="*/ 91444 h 3564000"/>
                    <a:gd name="T6" fmla="*/ 1160439 w 2461290"/>
                    <a:gd name="T7" fmla="*/ 1588898 h 3564000"/>
                    <a:gd name="T8" fmla="*/ 1068995 w 2461290"/>
                    <a:gd name="T9" fmla="*/ 1680342 h 3564000"/>
                    <a:gd name="T10" fmla="*/ 782140 w 2461290"/>
                    <a:gd name="T11" fmla="*/ 1680342 h 3564000"/>
                    <a:gd name="T12" fmla="*/ 0 w 2461290"/>
                    <a:gd name="T13" fmla="*/ 0 h 3564000"/>
                    <a:gd name="T14" fmla="*/ 0 60000 65536"/>
                    <a:gd name="T15" fmla="*/ 0 60000 65536"/>
                    <a:gd name="T16" fmla="*/ 0 60000 65536"/>
                    <a:gd name="T17" fmla="*/ 0 60000 65536"/>
                    <a:gd name="T18" fmla="*/ 0 60000 65536"/>
                    <a:gd name="T19" fmla="*/ 0 60000 65536"/>
                    <a:gd name="T20" fmla="*/ 0 60000 65536"/>
                    <a:gd name="T21" fmla="*/ 0 w 2461290"/>
                    <a:gd name="T22" fmla="*/ 0 h 3564000"/>
                    <a:gd name="T23" fmla="*/ 2461290 w 2461290"/>
                    <a:gd name="T24" fmla="*/ 3564000 h 356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1290" h="3564000">
                      <a:moveTo>
                        <a:pt x="0" y="0"/>
                      </a:moveTo>
                      <a:lnTo>
                        <a:pt x="2267337" y="0"/>
                      </a:lnTo>
                      <a:cubicBezTo>
                        <a:pt x="2374454" y="0"/>
                        <a:pt x="2461290" y="86836"/>
                        <a:pt x="2461290" y="193953"/>
                      </a:cubicBezTo>
                      <a:lnTo>
                        <a:pt x="2461290" y="3370047"/>
                      </a:lnTo>
                      <a:cubicBezTo>
                        <a:pt x="2461290" y="3477164"/>
                        <a:pt x="2374454" y="3564000"/>
                        <a:pt x="2267337" y="3564000"/>
                      </a:cubicBezTo>
                      <a:lnTo>
                        <a:pt x="1658918" y="3564000"/>
                      </a:lnTo>
                      <a:lnTo>
                        <a:pt x="0" y="0"/>
                      </a:ln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90"/>
                </a:p>
              </p:txBody>
            </p:sp>
          </p:grpSp>
          <p:pic>
            <p:nvPicPr>
              <p:cNvPr id="10" name="图片 34"/>
              <p:cNvPicPr>
                <a:picLocks noChangeAspect="1" noChangeArrowheads="1"/>
              </p:cNvPicPr>
              <p:nvPr/>
            </p:nvPicPr>
            <p:blipFill>
              <a:blip r:embed="rId2"/>
              <a:srcRect/>
              <a:stretch>
                <a:fillRect/>
              </a:stretch>
            </p:blipFill>
            <p:spPr bwMode="auto">
              <a:xfrm>
                <a:off x="1830577" y="2226718"/>
                <a:ext cx="190285"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 name="文本框 4"/>
          <p:cNvSpPr txBox="1"/>
          <p:nvPr/>
        </p:nvSpPr>
        <p:spPr>
          <a:xfrm>
            <a:off x="3156585" y="138430"/>
            <a:ext cx="6813550" cy="521970"/>
          </a:xfrm>
          <a:prstGeom prst="rect">
            <a:avLst/>
          </a:prstGeom>
          <a:noFill/>
        </p:spPr>
        <p:txBody>
          <a:bodyPr wrap="square" rtlCol="0">
            <a:spAutoFit/>
          </a:bodyPr>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第十一讲：现金流量和现金流量表认知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82994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五、筹资活动现金流量的阅读与分析</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6366442" cy="3970318"/>
          </a:xfrm>
          <a:prstGeom prst="rect">
            <a:avLst/>
          </a:prstGeom>
        </p:spPr>
        <p:txBody>
          <a:bodyPr wrap="square">
            <a:spAutoFit/>
          </a:bodyPr>
          <a:lstStyle/>
          <a:p>
            <a:r>
              <a:rPr lang="en-US" altLang="zh-CN" dirty="0"/>
              <a:t>(</a:t>
            </a:r>
            <a:r>
              <a:rPr lang="zh-CN" altLang="zh-CN" dirty="0"/>
              <a:t>二</a:t>
            </a:r>
            <a:r>
              <a:rPr lang="en-US" altLang="zh-CN" dirty="0"/>
              <a:t>) </a:t>
            </a:r>
            <a:r>
              <a:rPr lang="zh-CN" altLang="zh-CN" dirty="0"/>
              <a:t>筹资活动产生的现金流量的分析要点</a:t>
            </a:r>
            <a:endParaRPr lang="zh-CN" altLang="zh-CN" dirty="0"/>
          </a:p>
          <a:p>
            <a:r>
              <a:rPr lang="en-US" altLang="zh-CN" dirty="0"/>
              <a:t>(1)</a:t>
            </a:r>
            <a:r>
              <a:rPr lang="zh-CN" altLang="zh-CN" dirty="0"/>
              <a:t>如果筹资活动现金流量大于零</a:t>
            </a:r>
            <a:r>
              <a:rPr lang="en-US" altLang="zh-CN" dirty="0"/>
              <a:t>,</a:t>
            </a:r>
            <a:r>
              <a:rPr lang="zh-CN" altLang="zh-CN" dirty="0"/>
              <a:t>表明企业通过银行及资本市场筹资的能力较强</a:t>
            </a:r>
            <a:r>
              <a:rPr lang="en-US" altLang="zh-CN" dirty="0"/>
              <a:t>,</a:t>
            </a:r>
            <a:r>
              <a:rPr lang="zh-CN" altLang="zh-CN" dirty="0"/>
              <a:t>但应密切关注资金的使用效果</a:t>
            </a:r>
            <a:r>
              <a:rPr lang="en-US" altLang="zh-CN" dirty="0"/>
              <a:t>,</a:t>
            </a:r>
            <a:r>
              <a:rPr lang="zh-CN" altLang="zh-CN" dirty="0"/>
              <a:t>防止未来无法支付到期的负债本息而陷入债务危机。</a:t>
            </a:r>
            <a:endParaRPr lang="en-US" altLang="zh-CN" dirty="0"/>
          </a:p>
          <a:p>
            <a:r>
              <a:rPr lang="zh-CN" altLang="zh-CN" dirty="0"/>
              <a:t> </a:t>
            </a:r>
            <a:r>
              <a:rPr lang="en-US" altLang="zh-CN" dirty="0"/>
              <a:t>(2)</a:t>
            </a:r>
            <a:r>
              <a:rPr lang="zh-CN" altLang="zh-CN" dirty="0"/>
              <a:t>如果筹资活动现金流量小于零</a:t>
            </a:r>
            <a:r>
              <a:rPr lang="en-US" altLang="zh-CN" dirty="0"/>
              <a:t>,</a:t>
            </a:r>
            <a:r>
              <a:rPr lang="zh-CN" altLang="zh-CN" dirty="0"/>
              <a:t>或者是由于企业在本会计期间集中发生偿还债务、支付筹资费用、分配股利或利润、偿付利息、融资租赁等业务</a:t>
            </a:r>
            <a:r>
              <a:rPr lang="en-US" altLang="zh-CN" dirty="0"/>
              <a:t>,</a:t>
            </a:r>
            <a:r>
              <a:rPr lang="zh-CN" altLang="zh-CN" dirty="0"/>
              <a:t>或者是因为企业经营活动和投资活动在现金流量方面运转较好</a:t>
            </a:r>
            <a:r>
              <a:rPr lang="en-US" altLang="zh-CN" dirty="0"/>
              <a:t>,</a:t>
            </a:r>
            <a:r>
              <a:rPr lang="zh-CN" altLang="zh-CN" dirty="0"/>
              <a:t>有能力完成上述各项支付。但是</a:t>
            </a:r>
            <a:r>
              <a:rPr lang="en-US" altLang="zh-CN" dirty="0"/>
              <a:t>,</a:t>
            </a:r>
            <a:r>
              <a:rPr lang="zh-CN" altLang="zh-CN" dirty="0"/>
              <a:t>筹资活动现金流量小于零也可能是企业在投资和扩张方面没有更多作为的一种表现。</a:t>
            </a:r>
            <a:endParaRPr lang="zh-CN" altLang="zh-CN" dirty="0"/>
          </a:p>
          <a:p>
            <a:r>
              <a:rPr lang="en-US" altLang="zh-CN" dirty="0"/>
              <a:t>(3) </a:t>
            </a:r>
            <a:r>
              <a:rPr lang="zh-CN" altLang="zh-CN" dirty="0"/>
              <a:t>通过比较筹资活动现金流出中“分配股利、利润或偿付利息所支付的现金项目”和利润表、资产负债表中“应付股利、应付利润和财务费用项目”</a:t>
            </a:r>
            <a:r>
              <a:rPr lang="en-US" altLang="zh-CN" dirty="0"/>
              <a:t>,</a:t>
            </a:r>
            <a:r>
              <a:rPr lang="zh-CN" altLang="zh-CN" dirty="0"/>
              <a:t>对企业利润分配和支付利息能力做出评价。</a:t>
            </a:r>
            <a:endParaRPr lang="zh-CN" altLang="zh-CN" dirty="0"/>
          </a:p>
        </p:txBody>
      </p:sp>
      <p:grpSp>
        <p:nvGrpSpPr>
          <p:cNvPr id="6" name="Group 13"/>
          <p:cNvGrpSpPr/>
          <p:nvPr/>
        </p:nvGrpSpPr>
        <p:grpSpPr>
          <a:xfrm>
            <a:off x="8366717" y="2572691"/>
            <a:ext cx="2224598" cy="2364540"/>
            <a:chOff x="2073564" y="1769807"/>
            <a:chExt cx="2224598" cy="2364540"/>
          </a:xfrm>
        </p:grpSpPr>
        <p:sp>
          <p:nvSpPr>
            <p:cNvPr id="7" name="Freeform 8"/>
            <p:cNvSpPr/>
            <p:nvPr/>
          </p:nvSpPr>
          <p:spPr>
            <a:xfrm rot="2700000">
              <a:off x="2194318" y="1898771"/>
              <a:ext cx="1983090" cy="2224598"/>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Freeform 3"/>
            <p:cNvSpPr/>
            <p:nvPr/>
          </p:nvSpPr>
          <p:spPr>
            <a:xfrm>
              <a:off x="2089524" y="1769807"/>
              <a:ext cx="2107842" cy="2364540"/>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Freeform 9"/>
            <p:cNvSpPr/>
            <p:nvPr/>
          </p:nvSpPr>
          <p:spPr>
            <a:xfrm>
              <a:off x="2197510" y="1890944"/>
              <a:ext cx="1891870" cy="2122266"/>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10" name="图片 9"/>
          <p:cNvPicPr>
            <a:picLocks noChangeAspect="1"/>
          </p:cNvPicPr>
          <p:nvPr/>
        </p:nvPicPr>
        <p:blipFill>
          <a:blip r:embed="rId1"/>
          <a:stretch>
            <a:fillRect/>
          </a:stretch>
        </p:blipFill>
        <p:spPr>
          <a:xfrm>
            <a:off x="8967332" y="3222035"/>
            <a:ext cx="821250" cy="1248750"/>
          </a:xfrm>
          <a:prstGeom prst="rect">
            <a:avLst/>
          </a:prstGeom>
        </p:spPr>
      </p:pic>
      <p:sp>
        <p:nvSpPr>
          <p:cNvPr id="5" name="文本框 4"/>
          <p:cNvSpPr txBox="1"/>
          <p:nvPr/>
        </p:nvSpPr>
        <p:spPr>
          <a:xfrm>
            <a:off x="3156585" y="138430"/>
            <a:ext cx="6813550" cy="521970"/>
          </a:xfrm>
          <a:prstGeom prst="rect">
            <a:avLst/>
          </a:prstGeom>
          <a:noFill/>
        </p:spPr>
        <p:txBody>
          <a:bodyPr wrap="square" rtlCol="0">
            <a:spAutoFit/>
          </a:bodyPr>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第十一讲：现金流量和现金流量表认知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476226" y="1440684"/>
            <a:ext cx="6094358" cy="82994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六、现金流量的结构分析</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7476225" y="2197388"/>
            <a:ext cx="4316707" cy="4199868"/>
          </a:xfrm>
          <a:prstGeom prst="rect">
            <a:avLst/>
          </a:prstGeom>
        </p:spPr>
        <p:txBody>
          <a:bodyPr wrap="square">
            <a:spAutoFit/>
          </a:bodyPr>
          <a:lstStyle/>
          <a:p>
            <a:pPr>
              <a:lnSpc>
                <a:spcPct val="150000"/>
              </a:lnSpc>
            </a:pPr>
            <a:r>
              <a:rPr lang="zh-CN" altLang="zh-CN" dirty="0"/>
              <a:t>结构分析是将财务报表中某一关键项目的数字作为基数</a:t>
            </a:r>
            <a:r>
              <a:rPr lang="en-US" altLang="zh-CN" dirty="0"/>
              <a:t>(</a:t>
            </a:r>
            <a:r>
              <a:rPr lang="zh-CN" altLang="zh-CN" dirty="0"/>
              <a:t>即为</a:t>
            </a:r>
            <a:r>
              <a:rPr lang="en-US" altLang="zh-CN" dirty="0"/>
              <a:t>100%),</a:t>
            </a:r>
            <a:r>
              <a:rPr lang="zh-CN" altLang="zh-CN" dirty="0"/>
              <a:t>计算各项目的具体构成</a:t>
            </a:r>
            <a:r>
              <a:rPr lang="en-US" altLang="zh-CN" dirty="0"/>
              <a:t>,</a:t>
            </a:r>
            <a:r>
              <a:rPr lang="zh-CN" altLang="zh-CN" dirty="0"/>
              <a:t>从而揭示财务报表各个项目对总体结构的影响。</a:t>
            </a:r>
            <a:endParaRPr lang="zh-CN" altLang="zh-CN" dirty="0"/>
          </a:p>
          <a:p>
            <a:pPr>
              <a:lnSpc>
                <a:spcPct val="150000"/>
              </a:lnSpc>
            </a:pPr>
            <a:r>
              <a:rPr lang="zh-CN" altLang="zh-CN" dirty="0"/>
              <a:t>现金流量的结构分析是在现金流量表有关数据的基础上</a:t>
            </a:r>
            <a:r>
              <a:rPr lang="en-US" altLang="zh-CN" dirty="0"/>
              <a:t>,</a:t>
            </a:r>
            <a:r>
              <a:rPr lang="zh-CN" altLang="zh-CN" dirty="0"/>
              <a:t>进一步明确现金流入的构成、现金支出的构成及现金余额是如何形成的。现金流量的结构分析可以分为现金流入结构分析、现金流出结构分析及现金余额结构分析。</a:t>
            </a:r>
            <a:endParaRPr lang="zh-CN" altLang="zh-CN" dirty="0"/>
          </a:p>
        </p:txBody>
      </p:sp>
      <p:sp>
        <p:nvSpPr>
          <p:cNvPr id="6" name="Freeform 118"/>
          <p:cNvSpPr/>
          <p:nvPr/>
        </p:nvSpPr>
        <p:spPr bwMode="auto">
          <a:xfrm>
            <a:off x="971791" y="1591717"/>
            <a:ext cx="4851917" cy="4750212"/>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blipFill>
            <a:blip r:embed="rId1" cstate="screen"/>
            <a:srcRect/>
            <a:stretch>
              <a:fillRect/>
            </a:stretch>
          </a:blipFill>
          <a:ln>
            <a:noFill/>
          </a:ln>
        </p:spPr>
        <p:txBody>
          <a:bodyPr vert="horz" wrap="square" lIns="121920" tIns="60960" rIns="121920" bIns="60960" numCol="1" anchor="t" anchorCtr="0" compatLnSpc="1"/>
          <a:lstStyle/>
          <a:p>
            <a:endParaRPr lang="ko-KR" altLang="en-US" sz="2400"/>
          </a:p>
        </p:txBody>
      </p:sp>
      <p:sp>
        <p:nvSpPr>
          <p:cNvPr id="7" name="Freeform 118"/>
          <p:cNvSpPr/>
          <p:nvPr/>
        </p:nvSpPr>
        <p:spPr bwMode="auto">
          <a:xfrm rot="10800000">
            <a:off x="1049261" y="1545996"/>
            <a:ext cx="4851917" cy="4750212"/>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blipFill dpi="0" rotWithShape="0">
            <a:blip r:embed="rId2" cstate="screen"/>
            <a:srcRect/>
            <a:stretch>
              <a:fillRect/>
            </a:stretch>
          </a:blipFill>
          <a:ln>
            <a:noFill/>
          </a:ln>
        </p:spPr>
        <p:txBody>
          <a:bodyPr vert="horz" wrap="square" lIns="121920" tIns="60960" rIns="121920" bIns="60960" numCol="1" anchor="t" anchorCtr="0" compatLnSpc="1"/>
          <a:lstStyle/>
          <a:p>
            <a:endParaRPr lang="ko-KR" altLang="en-US" sz="2400"/>
          </a:p>
        </p:txBody>
      </p:sp>
      <p:sp>
        <p:nvSpPr>
          <p:cNvPr id="5" name="文本框 4"/>
          <p:cNvSpPr txBox="1"/>
          <p:nvPr/>
        </p:nvSpPr>
        <p:spPr>
          <a:xfrm>
            <a:off x="3156585" y="138430"/>
            <a:ext cx="6813550" cy="521970"/>
          </a:xfrm>
          <a:prstGeom prst="rect">
            <a:avLst/>
          </a:prstGeom>
          <a:noFill/>
        </p:spPr>
        <p:txBody>
          <a:bodyPr wrap="square" rtlCol="0">
            <a:spAutoFit/>
          </a:bodyPr>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第十一讲：现金流量和现金流量表认知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6" grpId="0" animBg="1"/>
      <p:bldP spid="7"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46037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七、现金流量的趋势分析</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4174658" cy="4199868"/>
          </a:xfrm>
          <a:prstGeom prst="rect">
            <a:avLst/>
          </a:prstGeom>
        </p:spPr>
        <p:txBody>
          <a:bodyPr wrap="square">
            <a:spAutoFit/>
          </a:bodyPr>
          <a:lstStyle/>
          <a:p>
            <a:pPr>
              <a:lnSpc>
                <a:spcPct val="150000"/>
              </a:lnSpc>
            </a:pPr>
            <a:r>
              <a:rPr lang="zh-CN" altLang="zh-CN" dirty="0"/>
              <a:t>趋势分析通常采用编制历年财务报表的方法</a:t>
            </a:r>
            <a:r>
              <a:rPr lang="en-US" altLang="zh-CN" dirty="0"/>
              <a:t>,</a:t>
            </a:r>
            <a:r>
              <a:rPr lang="zh-CN" altLang="zh-CN" dirty="0"/>
              <a:t>即将连续多年的报表并列在一起加以分析</a:t>
            </a:r>
            <a:r>
              <a:rPr lang="en-US" altLang="zh-CN" dirty="0"/>
              <a:t>,</a:t>
            </a:r>
            <a:r>
              <a:rPr lang="zh-CN" altLang="zh-CN" dirty="0"/>
              <a:t>以观察变化趋势。观察连续数期财务报表</a:t>
            </a:r>
            <a:r>
              <a:rPr lang="en-US" altLang="zh-CN" dirty="0"/>
              <a:t>,</a:t>
            </a:r>
            <a:r>
              <a:rPr lang="zh-CN" altLang="zh-CN" dirty="0"/>
              <a:t>比单看一个报告期的财务报表</a:t>
            </a:r>
            <a:r>
              <a:rPr lang="en-US" altLang="zh-CN" dirty="0"/>
              <a:t>,</a:t>
            </a:r>
            <a:r>
              <a:rPr lang="zh-CN" altLang="zh-CN" dirty="0"/>
              <a:t>能了解到更多的信息和情况</a:t>
            </a:r>
            <a:r>
              <a:rPr lang="en-US" altLang="zh-CN" dirty="0"/>
              <a:t>,</a:t>
            </a:r>
            <a:r>
              <a:rPr lang="zh-CN" altLang="zh-CN" dirty="0"/>
              <a:t>并有利于分析变化的趋势。</a:t>
            </a:r>
            <a:endParaRPr lang="zh-CN" altLang="zh-CN" dirty="0"/>
          </a:p>
          <a:p>
            <a:pPr>
              <a:lnSpc>
                <a:spcPct val="150000"/>
              </a:lnSpc>
            </a:pPr>
            <a:r>
              <a:rPr lang="zh-CN" altLang="zh-CN" dirty="0"/>
              <a:t>运用趋势分析法通常应计算趋势百分比。趋势百分比有定比和环比两种。所谓定比</a:t>
            </a:r>
            <a:r>
              <a:rPr lang="en-US" altLang="zh-CN" dirty="0"/>
              <a:t>,</a:t>
            </a:r>
            <a:r>
              <a:rPr lang="zh-CN" altLang="zh-CN" dirty="0"/>
              <a:t>是选定某一年作为基期</a:t>
            </a:r>
            <a:r>
              <a:rPr lang="en-US" altLang="zh-CN" dirty="0"/>
              <a:t>,</a:t>
            </a:r>
            <a:r>
              <a:rPr lang="zh-CN" altLang="zh-CN" dirty="0"/>
              <a:t>然后其余各年与基期相比较</a:t>
            </a:r>
            <a:r>
              <a:rPr lang="en-US" altLang="zh-CN" dirty="0"/>
              <a:t>,</a:t>
            </a:r>
            <a:r>
              <a:rPr lang="zh-CN" altLang="zh-CN" dirty="0"/>
              <a:t>计算出趋势百分数。</a:t>
            </a:r>
            <a:endParaRPr lang="zh-CN" altLang="zh-CN" dirty="0"/>
          </a:p>
        </p:txBody>
      </p:sp>
      <p:sp>
        <p:nvSpPr>
          <p:cNvPr id="6" name="Rectangle 3"/>
          <p:cNvSpPr>
            <a:spLocks noChangeArrowheads="1"/>
          </p:cNvSpPr>
          <p:nvPr/>
        </p:nvSpPr>
        <p:spPr bwMode="gray">
          <a:xfrm>
            <a:off x="4889277" y="1989173"/>
            <a:ext cx="3455088" cy="2021826"/>
          </a:xfrm>
          <a:prstGeom prst="rect">
            <a:avLst/>
          </a:prstGeom>
          <a:blipFill dpi="0" rotWithShape="1">
            <a:blip r:embed="rId1"/>
            <a:srcRect/>
            <a:stretch>
              <a:fillRect/>
            </a:stretch>
          </a:blipFill>
          <a:ln w="19050" cap="flat" cmpd="sng" algn="ctr">
            <a:solidFill>
              <a:srgbClr val="B81A4D"/>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Rectangle 6"/>
          <p:cNvSpPr>
            <a:spLocks noChangeArrowheads="1"/>
          </p:cNvSpPr>
          <p:nvPr/>
        </p:nvSpPr>
        <p:spPr bwMode="gray">
          <a:xfrm>
            <a:off x="8634009" y="4319637"/>
            <a:ext cx="3455088" cy="2021826"/>
          </a:xfrm>
          <a:prstGeom prst="rect">
            <a:avLst/>
          </a:prstGeom>
          <a:blipFill dpi="0" rotWithShape="1">
            <a:blip r:embed="rId2"/>
            <a:srcRect/>
            <a:stretch>
              <a:fillRect/>
            </a:stretch>
          </a:blipFill>
          <a:ln w="19050" cap="flat" cmpd="sng" algn="ctr">
            <a:solidFill>
              <a:srgbClr val="BDA8D1"/>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8" name="Rectangle 2"/>
          <p:cNvSpPr>
            <a:spLocks noChangeArrowheads="1"/>
          </p:cNvSpPr>
          <p:nvPr/>
        </p:nvSpPr>
        <p:spPr bwMode="gray">
          <a:xfrm>
            <a:off x="8634009" y="1989998"/>
            <a:ext cx="3455088" cy="2021826"/>
          </a:xfrm>
          <a:prstGeom prst="rect">
            <a:avLst/>
          </a:prstGeom>
          <a:blipFill dpi="0" rotWithShape="1">
            <a:blip r:embed="rId3"/>
            <a:srcRect/>
            <a:stretch>
              <a:fillRect/>
            </a:stretch>
          </a:blipFill>
          <a:ln w="19050" cap="flat" cmpd="sng" algn="ctr">
            <a:solidFill>
              <a:srgbClr val="F4879C"/>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Rectangle 7"/>
          <p:cNvSpPr>
            <a:spLocks noChangeArrowheads="1"/>
          </p:cNvSpPr>
          <p:nvPr/>
        </p:nvSpPr>
        <p:spPr bwMode="gray">
          <a:xfrm>
            <a:off x="4889277" y="4319637"/>
            <a:ext cx="3455088" cy="2021826"/>
          </a:xfrm>
          <a:prstGeom prst="rect">
            <a:avLst/>
          </a:prstGeom>
          <a:blipFill dpi="0" rotWithShape="1">
            <a:blip r:embed="rId4"/>
            <a:srcRect/>
            <a:stretch>
              <a:fillRect/>
            </a:stretch>
          </a:blipFill>
          <a:ln w="19050" cap="flat" cmpd="sng" algn="ctr">
            <a:solidFill>
              <a:srgbClr val="6C4C8B"/>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156585" y="138430"/>
            <a:ext cx="6813550" cy="521970"/>
          </a:xfrm>
          <a:prstGeom prst="rect">
            <a:avLst/>
          </a:prstGeom>
          <a:noFill/>
        </p:spPr>
        <p:txBody>
          <a:bodyPr wrap="square" rtlCol="0">
            <a:spAutoFit/>
          </a:bodyPr>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第十一讲：现金流量和现金流量表认知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6" grpId="0" animBg="1"/>
      <p:bldP spid="7" grpId="0" animBg="1"/>
      <p:bldP spid="8" grpId="0" animBg="1"/>
      <p:bldP spid="9"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5" name="椭圆 14"/>
          <p:cNvSpPr/>
          <p:nvPr/>
        </p:nvSpPr>
        <p:spPr>
          <a:xfrm>
            <a:off x="758063" y="4179028"/>
            <a:ext cx="838386" cy="838386"/>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0" name="矩形 9"/>
          <p:cNvSpPr/>
          <p:nvPr/>
        </p:nvSpPr>
        <p:spPr>
          <a:xfrm>
            <a:off x="-180110" y="1903107"/>
            <a:ext cx="12552220" cy="2275921"/>
          </a:xfrm>
          <a:prstGeom prst="rect">
            <a:avLst/>
          </a:prstGeom>
          <a:solidFill>
            <a:schemeClr val="accent1">
              <a:lumMod val="75000"/>
            </a:schemeClr>
          </a:solidFill>
          <a:ln w="38100">
            <a:gradFill flip="none" rotWithShape="1">
              <a:gsLst>
                <a:gs pos="0">
                  <a:srgbClr val="CFCFCF"/>
                </a:gs>
                <a:gs pos="100000">
                  <a:schemeClr val="bg1"/>
                </a:gs>
              </a:gsLst>
              <a:lin ang="2700000" scaled="1"/>
              <a:tileRect/>
            </a:gradFill>
          </a:ln>
          <a:effectLst>
            <a:innerShdw blurRad="203200" dist="203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3518016" y="3779234"/>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4" name="椭圆 3"/>
          <p:cNvSpPr/>
          <p:nvPr/>
        </p:nvSpPr>
        <p:spPr>
          <a:xfrm>
            <a:off x="536752" y="1270292"/>
            <a:ext cx="3541550" cy="3541550"/>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矩形 15"/>
          <p:cNvSpPr/>
          <p:nvPr/>
        </p:nvSpPr>
        <p:spPr>
          <a:xfrm>
            <a:off x="5369905" y="2140945"/>
            <a:ext cx="5109091" cy="1569660"/>
          </a:xfrm>
          <a:prstGeom prst="rect">
            <a:avLst/>
          </a:prstGeom>
          <a:noFill/>
        </p:spPr>
        <p:txBody>
          <a:bodyPr wrap="none" rtlCol="0">
            <a:spAutoFit/>
          </a:bodyPr>
          <a:lstStyle/>
          <a:p>
            <a:r>
              <a:rPr lang="zh-CN" altLang="en-US" sz="9600" dirty="0">
                <a:solidFill>
                  <a:schemeClr val="bg1"/>
                </a:solidFill>
                <a:latin typeface="黑体" panose="02010609060101010101" pitchFamily="49" charset="-122"/>
                <a:ea typeface="黑体" panose="02010609060101010101" pitchFamily="49" charset="-122"/>
              </a:rPr>
              <a:t>谢谢观看</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19" name="椭圆 18"/>
          <p:cNvSpPr/>
          <p:nvPr/>
        </p:nvSpPr>
        <p:spPr>
          <a:xfrm>
            <a:off x="-730128" y="2214641"/>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0" name="椭圆 19"/>
          <p:cNvSpPr/>
          <p:nvPr/>
        </p:nvSpPr>
        <p:spPr>
          <a:xfrm>
            <a:off x="2496203" y="4898492"/>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1" name="椭圆 20"/>
          <p:cNvSpPr/>
          <p:nvPr/>
        </p:nvSpPr>
        <p:spPr>
          <a:xfrm>
            <a:off x="786474" y="1088400"/>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2" name="椭圆 21"/>
          <p:cNvSpPr/>
          <p:nvPr/>
        </p:nvSpPr>
        <p:spPr>
          <a:xfrm>
            <a:off x="3538140" y="1514139"/>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pic>
        <p:nvPicPr>
          <p:cNvPr id="2" name="图片 1" descr="02482fe6f95223932846c9ed9e3332f5"/>
          <p:cNvPicPr>
            <a:picLocks noChangeAspect="1"/>
          </p:cNvPicPr>
          <p:nvPr/>
        </p:nvPicPr>
        <p:blipFill>
          <a:blip r:embed="rId2" cstate="screen"/>
          <a:stretch>
            <a:fillRect/>
          </a:stretch>
        </p:blipFill>
        <p:spPr>
          <a:xfrm>
            <a:off x="758190" y="1871345"/>
            <a:ext cx="3103880" cy="2338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childTnLst>
                          </p:cTn>
                        </p:par>
                        <p:par>
                          <p:cTn id="14" fill="hold">
                            <p:stCondLst>
                              <p:cond delay="500"/>
                            </p:stCondLst>
                            <p:childTnLst>
                              <p:par>
                                <p:cTn id="15" presetID="2" presetClass="entr" presetSubtype="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3" fill="hold" grpId="0" nodeType="withEffect">
                                  <p:stCondLst>
                                    <p:cond delay="1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par>
                                <p:cTn id="23" presetID="2" presetClass="entr" presetSubtype="6" fill="hold" grpId="0" nodeType="withEffect">
                                  <p:stCondLst>
                                    <p:cond delay="2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3" fill="hold" grpId="0" nodeType="withEffect">
                                  <p:stCondLst>
                                    <p:cond delay="3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6" fill="hold" grpId="0" nodeType="withEffect">
                                  <p:stCondLst>
                                    <p:cond delay="40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400" fill="hold"/>
                                        <p:tgtEl>
                                          <p:spTgt spid="20"/>
                                        </p:tgtEl>
                                        <p:attrNameLst>
                                          <p:attrName>ppt_x</p:attrName>
                                        </p:attrNameLst>
                                      </p:cBhvr>
                                      <p:tavLst>
                                        <p:tav tm="0">
                                          <p:val>
                                            <p:strVal val="1+#ppt_w/2"/>
                                          </p:val>
                                        </p:tav>
                                        <p:tav tm="100000">
                                          <p:val>
                                            <p:strVal val="#ppt_x"/>
                                          </p:val>
                                        </p:tav>
                                      </p:tavLst>
                                    </p:anim>
                                    <p:anim calcmode="lin" valueType="num">
                                      <p:cBhvr additive="base">
                                        <p:cTn id="34" dur="4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3" fill="hold" grpId="0" nodeType="with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35" presetClass="path" presetSubtype="0" accel="50000" decel="50000" fill="hold" grpId="1" nodeType="withEffect">
                                  <p:stCondLst>
                                    <p:cond delay="0"/>
                                  </p:stCondLst>
                                  <p:childTnLst>
                                    <p:animMotion origin="layout" path="M 0 2.96296E-6 L -0.30833 2.96296E-6 " pathEditMode="relative" rAng="0" ptsTypes="AA">
                                      <p:cBhvr>
                                        <p:cTn id="46" dur="1000" spd="-100000" fill="hold"/>
                                        <p:tgtEl>
                                          <p:spTgt spid="10"/>
                                        </p:tgtEl>
                                        <p:attrNameLst>
                                          <p:attrName>ppt_x</p:attrName>
                                          <p:attrName>ppt_y</p:attrName>
                                        </p:attrNameLst>
                                      </p:cBhvr>
                                      <p:rCtr x="-15417" y="0"/>
                                    </p:animMotion>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250" fill="hold"/>
                                        <p:tgtEl>
                                          <p:spTgt spid="16"/>
                                        </p:tgtEl>
                                        <p:attrNameLst>
                                          <p:attrName>ppt_w</p:attrName>
                                        </p:attrNameLst>
                                      </p:cBhvr>
                                      <p:tavLst>
                                        <p:tav tm="0">
                                          <p:val>
                                            <p:fltVal val="0"/>
                                          </p:val>
                                        </p:tav>
                                        <p:tav tm="100000">
                                          <p:val>
                                            <p:strVal val="#ppt_w"/>
                                          </p:val>
                                        </p:tav>
                                      </p:tavLst>
                                    </p:anim>
                                    <p:anim calcmode="lin" valueType="num">
                                      <p:cBhvr>
                                        <p:cTn id="51" dur="250" fill="hold"/>
                                        <p:tgtEl>
                                          <p:spTgt spid="16"/>
                                        </p:tgtEl>
                                        <p:attrNameLst>
                                          <p:attrName>ppt_h</p:attrName>
                                        </p:attrNameLst>
                                      </p:cBhvr>
                                      <p:tavLst>
                                        <p:tav tm="0">
                                          <p:val>
                                            <p:fltVal val="0"/>
                                          </p:val>
                                        </p:tav>
                                        <p:tav tm="100000">
                                          <p:val>
                                            <p:strVal val="#ppt_h"/>
                                          </p:val>
                                        </p:tav>
                                      </p:tavLst>
                                    </p:anim>
                                    <p:animEffect transition="in" filter="fade">
                                      <p:cBhvr>
                                        <p:cTn id="52" dur="250"/>
                                        <p:tgtEl>
                                          <p:spTgt spid="16"/>
                                        </p:tgtEl>
                                      </p:cBhvr>
                                    </p:animEffect>
                                  </p:childTnLst>
                                </p:cTn>
                              </p:par>
                              <p:par>
                                <p:cTn id="53" presetID="6" presetClass="emph" presetSubtype="0" decel="100000" fill="hold" grpId="1" nodeType="withEffect">
                                  <p:stCondLst>
                                    <p:cond delay="200"/>
                                  </p:stCondLst>
                                  <p:childTnLst>
                                    <p:animScale>
                                      <p:cBhvr>
                                        <p:cTn id="54" dur="250" fill="hold"/>
                                        <p:tgtEl>
                                          <p:spTgt spid="16"/>
                                        </p:tgtEl>
                                      </p:cBhvr>
                                      <p:by x="120000" y="120000"/>
                                    </p:animScale>
                                  </p:childTnLst>
                                </p:cTn>
                              </p:par>
                              <p:par>
                                <p:cTn id="55" presetID="6" presetClass="emph" presetSubtype="0" decel="100000" fill="hold" grpId="2" nodeType="withEffect">
                                  <p:stCondLst>
                                    <p:cond delay="400"/>
                                  </p:stCondLst>
                                  <p:childTnLst>
                                    <p:animScale>
                                      <p:cBhvr>
                                        <p:cTn id="56" dur="250" fill="hold"/>
                                        <p:tgtEl>
                                          <p:spTgt spid="16"/>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0" grpId="1" animBg="1"/>
      <p:bldP spid="18" grpId="0" animBg="1"/>
      <p:bldP spid="4" grpId="0" animBg="1"/>
      <p:bldP spid="4" grpId="1" animBg="1"/>
      <p:bldP spid="4" grpId="2" animBg="1"/>
      <p:bldP spid="16" grpId="0"/>
      <p:bldP spid="16" grpId="1"/>
      <p:bldP spid="16" grpId="2"/>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910630" y="2457065"/>
            <a:ext cx="1943870" cy="1943870"/>
            <a:chOff x="4840752" y="1682588"/>
            <a:chExt cx="1944216" cy="1944216"/>
          </a:xfrm>
        </p:grpSpPr>
        <p:sp>
          <p:nvSpPr>
            <p:cNvPr id="22" name="圆角矩形 2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sp>
          <p:nvSpPr>
            <p:cNvPr id="2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chemeClr val="accent1"/>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3" tIns="45712" rIns="91423" bIns="45712" numCol="1" spcCol="0" rtlCol="0" fromWordArt="0" anchor="ctr" anchorCtr="0" forceAA="0" compatLnSpc="1">
              <a:noAutofit/>
            </a:bodyPr>
            <a:lstStyle/>
            <a:p>
              <a:pPr algn="ctr"/>
              <a:endParaRPr lang="zh-CN" altLang="en-US" sz="1705"/>
            </a:p>
          </p:txBody>
        </p:sp>
      </p:grpSp>
      <p:sp>
        <p:nvSpPr>
          <p:cNvPr id="24" name="TextBox 4"/>
          <p:cNvSpPr txBox="1"/>
          <p:nvPr/>
        </p:nvSpPr>
        <p:spPr>
          <a:xfrm>
            <a:off x="4881880" y="2454910"/>
            <a:ext cx="6508750" cy="46037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第十一讲</a:t>
            </a:r>
            <a:r>
              <a:rPr lang="zh-CN" altLang="zh-CN" sz="2400" b="1" dirty="0">
                <a:solidFill>
                  <a:schemeClr val="accent1"/>
                </a:solidFill>
                <a:latin typeface="微软雅黑" panose="020B0503020204020204" pitchFamily="34" charset="-122"/>
                <a:ea typeface="微软雅黑" panose="020B0503020204020204" pitchFamily="34" charset="-122"/>
              </a:rPr>
              <a:t>　现金流量和现金流量表认知</a:t>
            </a:r>
            <a:endParaRPr lang="zh-CN" altLang="zh-CN" sz="2400" b="1" dirty="0">
              <a:solidFill>
                <a:schemeClr val="accent1"/>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flipV="1">
            <a:off x="4580509" y="1745685"/>
            <a:ext cx="0" cy="31976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117856" y="2970212"/>
            <a:ext cx="6096000" cy="2030095"/>
          </a:xfrm>
          <a:prstGeom prst="rect">
            <a:avLst/>
          </a:prstGeom>
        </p:spPr>
        <p:txBody>
          <a:bodyPr wrap="square">
            <a:spAutoFit/>
          </a:bodyPr>
          <a:lstStyle/>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现金流量的概念</a:t>
            </a:r>
            <a:endParaRPr lang="zh-CN" altLang="zh-CN" b="1" dirty="0">
              <a:solidFill>
                <a:schemeClr val="accent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现金流量表的结构</a:t>
            </a:r>
            <a:endParaRPr lang="en-US" altLang="zh-CN" b="1" dirty="0">
              <a:solidFill>
                <a:schemeClr val="accent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经营活动现金流量的阅读与分析</a:t>
            </a:r>
            <a:endParaRPr lang="zh-CN" altLang="zh-CN" b="1" dirty="0">
              <a:solidFill>
                <a:schemeClr val="accent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投资活动现金流量的阅读与分析</a:t>
            </a:r>
            <a:endParaRPr lang="zh-CN" altLang="zh-CN" b="1" dirty="0">
              <a:solidFill>
                <a:schemeClr val="accent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筹资活动现金流量的阅读与分析</a:t>
            </a:r>
            <a:endParaRPr lang="zh-CN" altLang="zh-CN" b="1" dirty="0">
              <a:solidFill>
                <a:schemeClr val="accent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现金流量的结构分析</a:t>
            </a:r>
            <a:endParaRPr lang="zh-CN" altLang="zh-CN" b="1" dirty="0">
              <a:solidFill>
                <a:schemeClr val="accent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现金流量的趋势分析</a:t>
            </a:r>
            <a:endParaRPr lang="zh-CN"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360"/>
                                          </p:val>
                                        </p:tav>
                                        <p:tav tm="100000">
                                          <p:val>
                                            <p:fltVal val="0"/>
                                          </p:val>
                                        </p:tav>
                                      </p:tavLst>
                                    </p:anim>
                                    <p:animEffect transition="in" filter="fade">
                                      <p:cBhvr>
                                        <p:cTn id="10" dur="500"/>
                                        <p:tgtEl>
                                          <p:spTgt spid="2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500"/>
                                        <p:tgtEl>
                                          <p:spTgt spid="25"/>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037590" y="465455"/>
            <a:ext cx="9582785" cy="6168390"/>
          </a:xfrm>
          <a:prstGeom prst="rect">
            <a:avLst/>
          </a:prstGeom>
        </p:spPr>
      </p:pic>
    </p:spTree>
  </p:cSld>
  <p:clrMapOvr>
    <a:masterClrMapping/>
  </p:clrMapOvr>
  <p:transition spd="med" advTm="0">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794510" y="485140"/>
            <a:ext cx="7947660" cy="5887720"/>
          </a:xfrm>
          <a:prstGeom prst="rect">
            <a:avLst/>
          </a:prstGeom>
        </p:spPr>
      </p:pic>
    </p:spTree>
  </p:cSld>
  <p:clrMapOvr>
    <a:masterClrMapping/>
  </p:clrMapOvr>
  <p:transition spd="med" advTm="0">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861945" y="109220"/>
            <a:ext cx="7262495" cy="521970"/>
          </a:xfrm>
          <a:prstGeom prst="rect">
            <a:avLst/>
          </a:prstGeom>
          <a:noFill/>
        </p:spPr>
        <p:txBody>
          <a:bodyPr wrap="square" rtlCol="0">
            <a:spAutoFit/>
          </a:bodyPr>
          <a:lstStyle/>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第十一讲：现金流量和现金流量表认知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一、现金流量的概念</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5" y="1989998"/>
            <a:ext cx="10991707" cy="1477328"/>
          </a:xfrm>
          <a:prstGeom prst="rect">
            <a:avLst/>
          </a:prstGeom>
        </p:spPr>
        <p:txBody>
          <a:bodyPr wrap="square">
            <a:spAutoFit/>
          </a:bodyPr>
          <a:lstStyle/>
          <a:p>
            <a:r>
              <a:rPr lang="zh-CN" altLang="zh-CN" dirty="0"/>
              <a:t>现金流量指企业一定时期的现金和现金等价物的流入和流出的数量。</a:t>
            </a:r>
            <a:endParaRPr lang="zh-CN" altLang="zh-CN" dirty="0"/>
          </a:p>
          <a:p>
            <a:r>
              <a:rPr lang="zh-CN" altLang="zh-CN" dirty="0"/>
              <a:t>现金流量表中的“现金”是指企业的现金和现金等价物。现金等价物指持有时间短、流动性强、易于转换为已知金额的现金、价值变动风险很小的短期投资。</a:t>
            </a:r>
            <a:endParaRPr lang="zh-CN" altLang="zh-CN" dirty="0"/>
          </a:p>
          <a:p>
            <a:r>
              <a:rPr lang="zh-CN" altLang="zh-CN" dirty="0"/>
              <a:t>《企业会计准则第</a:t>
            </a:r>
            <a:r>
              <a:rPr lang="en-US" altLang="zh-CN" dirty="0"/>
              <a:t>31</a:t>
            </a:r>
            <a:r>
              <a:rPr lang="zh-CN" altLang="zh-CN" dirty="0"/>
              <a:t>号——现金流量表》将现金流量归结为三类</a:t>
            </a:r>
            <a:r>
              <a:rPr lang="en-US" altLang="zh-CN" dirty="0"/>
              <a:t>:</a:t>
            </a:r>
            <a:r>
              <a:rPr lang="zh-CN" altLang="zh-CN" dirty="0"/>
              <a:t>经营活动产生的现金流量、投资活动产生的现金流量和筹资活动产生的现金流量。</a:t>
            </a:r>
            <a:endParaRPr lang="zh-CN" altLang="zh-CN" dirty="0"/>
          </a:p>
        </p:txBody>
      </p:sp>
      <p:pic>
        <p:nvPicPr>
          <p:cNvPr id="6" name="Picture 2"/>
          <p:cNvPicPr>
            <a:picLocks noChangeAspect="1" noChangeArrowheads="1"/>
          </p:cNvPicPr>
          <p:nvPr/>
        </p:nvPicPr>
        <p:blipFill>
          <a:blip r:embed="rId1" cstate="screen"/>
          <a:stretch>
            <a:fillRect/>
          </a:stretch>
        </p:blipFill>
        <p:spPr bwMode="auto">
          <a:xfrm>
            <a:off x="568662" y="4005022"/>
            <a:ext cx="2589753" cy="1518683"/>
          </a:xfrm>
          <a:prstGeom prst="rect">
            <a:avLst/>
          </a:prstGeom>
          <a:solidFill>
            <a:schemeClr val="accent2"/>
          </a:solidFill>
          <a:ln w="38100">
            <a:solidFill>
              <a:schemeClr val="bg1"/>
            </a:solidFill>
            <a:miter lim="800000"/>
            <a:headEnd/>
            <a:tailEnd/>
          </a:ln>
        </p:spPr>
      </p:pic>
      <p:pic>
        <p:nvPicPr>
          <p:cNvPr id="7" name="Picture 7"/>
          <p:cNvPicPr>
            <a:picLocks noChangeAspect="1" noChangeArrowheads="1"/>
          </p:cNvPicPr>
          <p:nvPr/>
        </p:nvPicPr>
        <p:blipFill>
          <a:blip r:embed="rId2" cstate="screen"/>
          <a:stretch>
            <a:fillRect/>
          </a:stretch>
        </p:blipFill>
        <p:spPr bwMode="auto">
          <a:xfrm>
            <a:off x="3603603" y="4005022"/>
            <a:ext cx="2722787" cy="1579523"/>
          </a:xfrm>
          <a:prstGeom prst="rect">
            <a:avLst/>
          </a:prstGeom>
          <a:solidFill>
            <a:schemeClr val="accent2"/>
          </a:solidFill>
          <a:ln w="38100">
            <a:solidFill>
              <a:schemeClr val="bg1"/>
            </a:solidFill>
            <a:miter lim="800000"/>
            <a:headEnd/>
            <a:tailEnd/>
          </a:ln>
        </p:spPr>
      </p:pic>
      <p:pic>
        <p:nvPicPr>
          <p:cNvPr id="8" name="Picture 3"/>
          <p:cNvPicPr>
            <a:picLocks noChangeAspect="1" noChangeArrowheads="1"/>
          </p:cNvPicPr>
          <p:nvPr/>
        </p:nvPicPr>
        <p:blipFill>
          <a:blip r:embed="rId3" cstate="screen"/>
          <a:srcRect/>
          <a:stretch>
            <a:fillRect/>
          </a:stretch>
        </p:blipFill>
        <p:spPr bwMode="auto">
          <a:xfrm>
            <a:off x="6771578" y="4005022"/>
            <a:ext cx="2743908" cy="1588686"/>
          </a:xfrm>
          <a:prstGeom prst="rect">
            <a:avLst/>
          </a:prstGeom>
          <a:solidFill>
            <a:schemeClr val="accent2"/>
          </a:solidFill>
          <a:ln w="38100">
            <a:solidFill>
              <a:schemeClr val="bg1"/>
            </a:solidFill>
            <a:miter lim="800000"/>
            <a:headEnd/>
            <a:tailEnd/>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501900" y="138430"/>
            <a:ext cx="7468235" cy="521970"/>
          </a:xfrm>
          <a:prstGeom prst="rect">
            <a:avLst/>
          </a:prstGeom>
          <a:noFill/>
        </p:spPr>
        <p:txBody>
          <a:bodyPr wrap="square" rtlCol="0">
            <a:spAutoFit/>
          </a:bodyPr>
          <a:lstStyle/>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第十一讲：现金流量和现金流量表认知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830997"/>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二、现金流量表的结构</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5247692" cy="2953373"/>
          </a:xfrm>
          <a:prstGeom prst="rect">
            <a:avLst/>
          </a:prstGeom>
        </p:spPr>
        <p:txBody>
          <a:bodyPr wrap="square">
            <a:spAutoFit/>
          </a:bodyPr>
          <a:lstStyle/>
          <a:p>
            <a:pPr algn="dist">
              <a:lnSpc>
                <a:spcPct val="150000"/>
              </a:lnSpc>
            </a:pPr>
            <a:endParaRPr lang="zh-CN" altLang="zh-CN" dirty="0"/>
          </a:p>
          <a:p>
            <a:pPr algn="l">
              <a:lnSpc>
                <a:spcPct val="150000"/>
              </a:lnSpc>
            </a:pPr>
            <a:r>
              <a:rPr lang="zh-CN" altLang="zh-CN" dirty="0"/>
              <a:t>现金流量表分为两部分</a:t>
            </a:r>
            <a:r>
              <a:rPr lang="en-US" altLang="zh-CN" dirty="0"/>
              <a:t>:</a:t>
            </a:r>
            <a:r>
              <a:rPr lang="zh-CN" altLang="zh-CN" dirty="0"/>
              <a:t>第一部分为正表</a:t>
            </a:r>
            <a:r>
              <a:rPr lang="en-US" altLang="zh-CN" dirty="0"/>
              <a:t>,</a:t>
            </a:r>
            <a:r>
              <a:rPr lang="zh-CN" altLang="zh-CN" dirty="0"/>
              <a:t>第二部分为补充资料。</a:t>
            </a:r>
            <a:endParaRPr lang="zh-CN" altLang="zh-CN" dirty="0"/>
          </a:p>
          <a:p>
            <a:pPr algn="l">
              <a:lnSpc>
                <a:spcPct val="150000"/>
              </a:lnSpc>
            </a:pPr>
            <a:r>
              <a:rPr lang="zh-CN" altLang="zh-CN" dirty="0"/>
              <a:t>现金流量表正表由经营活动、投资活动和筹资活动产生的三大类现金流量及汇率变动对现金的影响构成</a:t>
            </a:r>
            <a:r>
              <a:rPr lang="en-US" altLang="zh-CN" dirty="0"/>
              <a:t>,</a:t>
            </a:r>
            <a:r>
              <a:rPr lang="zh-CN" altLang="zh-CN" dirty="0"/>
              <a:t>反映企业本年度产生的现金净流量总额</a:t>
            </a:r>
            <a:r>
              <a:rPr lang="en-US" altLang="zh-CN" dirty="0"/>
              <a:t>,</a:t>
            </a:r>
            <a:r>
              <a:rPr lang="zh-CN" altLang="zh-CN" dirty="0"/>
              <a:t>以及各类活动产生的现金流入和流出的数额等。</a:t>
            </a:r>
            <a:endParaRPr lang="zh-CN" altLang="zh-CN" dirty="0"/>
          </a:p>
        </p:txBody>
      </p:sp>
      <p:sp>
        <p:nvSpPr>
          <p:cNvPr id="6" name="图文框 5"/>
          <p:cNvSpPr/>
          <p:nvPr/>
        </p:nvSpPr>
        <p:spPr>
          <a:xfrm>
            <a:off x="7188124" y="1348450"/>
            <a:ext cx="3935392" cy="4161099"/>
          </a:xfrm>
          <a:prstGeom prst="frame">
            <a:avLst>
              <a:gd name="adj1" fmla="val 763"/>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矩形 6"/>
          <p:cNvSpPr/>
          <p:nvPr/>
        </p:nvSpPr>
        <p:spPr>
          <a:xfrm>
            <a:off x="6926512" y="1735375"/>
            <a:ext cx="3834881" cy="4301413"/>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0970" y="138430"/>
            <a:ext cx="7270115" cy="521970"/>
          </a:xfrm>
          <a:prstGeom prst="rect">
            <a:avLst/>
          </a:prstGeom>
          <a:noFill/>
        </p:spPr>
        <p:txBody>
          <a:bodyPr wrap="square" rtlCol="0">
            <a:spAutoFit/>
          </a:bodyPr>
          <a:lstStyle/>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第十一讲：现金流量和现金流量表认知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5929131" y="1694933"/>
            <a:ext cx="6094358" cy="46037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三、经营活动现金流量的阅读与分析</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5929131" y="2451637"/>
            <a:ext cx="5247692" cy="3416320"/>
          </a:xfrm>
          <a:prstGeom prst="rect">
            <a:avLst/>
          </a:prstGeom>
        </p:spPr>
        <p:txBody>
          <a:bodyPr wrap="square">
            <a:spAutoFit/>
          </a:bodyPr>
          <a:lstStyle/>
          <a:p>
            <a:r>
              <a:rPr lang="en-US" altLang="zh-CN" dirty="0"/>
              <a:t>(</a:t>
            </a:r>
            <a:r>
              <a:rPr lang="zh-CN" altLang="zh-CN" dirty="0"/>
              <a:t>一</a:t>
            </a:r>
            <a:r>
              <a:rPr lang="en-US" altLang="zh-CN" dirty="0"/>
              <a:t>)</a:t>
            </a:r>
            <a:r>
              <a:rPr lang="zh-CN" altLang="zh-CN" dirty="0"/>
              <a:t>经营活动产生的现金流量包含的项目</a:t>
            </a:r>
            <a:endParaRPr lang="en-US" altLang="zh-CN" dirty="0"/>
          </a:p>
          <a:p>
            <a:endParaRPr lang="zh-CN" altLang="zh-CN" dirty="0"/>
          </a:p>
          <a:p>
            <a:r>
              <a:rPr lang="en-US" altLang="zh-CN" dirty="0"/>
              <a:t>1.</a:t>
            </a:r>
            <a:r>
              <a:rPr lang="zh-CN" altLang="zh-CN" dirty="0"/>
              <a:t>经营活动流入的现金</a:t>
            </a:r>
            <a:endParaRPr lang="zh-CN" altLang="zh-CN" dirty="0"/>
          </a:p>
          <a:p>
            <a:r>
              <a:rPr lang="en-US" altLang="zh-CN" dirty="0"/>
              <a:t>(1)</a:t>
            </a:r>
            <a:r>
              <a:rPr lang="zh-CN" altLang="zh-CN" dirty="0"/>
              <a:t>销售商品、提供劳务所收到的现金。</a:t>
            </a:r>
            <a:endParaRPr lang="zh-CN" altLang="zh-CN" dirty="0"/>
          </a:p>
          <a:p>
            <a:r>
              <a:rPr lang="en-US" altLang="zh-CN" dirty="0"/>
              <a:t>(2)</a:t>
            </a:r>
            <a:r>
              <a:rPr lang="zh-CN" altLang="zh-CN" dirty="0"/>
              <a:t>收到的税费返还。</a:t>
            </a:r>
            <a:endParaRPr lang="zh-CN" altLang="zh-CN" dirty="0"/>
          </a:p>
          <a:p>
            <a:r>
              <a:rPr lang="en-US" altLang="zh-CN" dirty="0"/>
              <a:t>(3)</a:t>
            </a:r>
            <a:r>
              <a:rPr lang="zh-CN" altLang="zh-CN" dirty="0"/>
              <a:t>收到的其他与经营活动有关的现金。</a:t>
            </a:r>
            <a:endParaRPr lang="en-US" altLang="zh-CN" dirty="0"/>
          </a:p>
          <a:p>
            <a:endParaRPr lang="zh-CN" altLang="zh-CN" dirty="0"/>
          </a:p>
          <a:p>
            <a:r>
              <a:rPr lang="en-US" altLang="zh-CN" dirty="0"/>
              <a:t>2.</a:t>
            </a:r>
            <a:r>
              <a:rPr lang="zh-CN" altLang="zh-CN" dirty="0"/>
              <a:t>经营活动流出的现金</a:t>
            </a:r>
            <a:endParaRPr lang="zh-CN" altLang="zh-CN" dirty="0"/>
          </a:p>
          <a:p>
            <a:r>
              <a:rPr lang="en-US" altLang="zh-CN" dirty="0"/>
              <a:t>(1)</a:t>
            </a:r>
            <a:r>
              <a:rPr lang="zh-CN" altLang="zh-CN" dirty="0"/>
              <a:t>购买商品、接受劳务支付的现金。</a:t>
            </a:r>
            <a:endParaRPr lang="zh-CN" altLang="zh-CN" dirty="0"/>
          </a:p>
          <a:p>
            <a:r>
              <a:rPr lang="en-US" altLang="zh-CN" dirty="0"/>
              <a:t>(2)</a:t>
            </a:r>
            <a:r>
              <a:rPr lang="zh-CN" altLang="zh-CN" dirty="0"/>
              <a:t>支付给职工以及为职工支付的现金。</a:t>
            </a:r>
            <a:endParaRPr lang="zh-CN" altLang="zh-CN" dirty="0"/>
          </a:p>
          <a:p>
            <a:r>
              <a:rPr lang="en-US" altLang="zh-CN" dirty="0"/>
              <a:t>(3)</a:t>
            </a:r>
            <a:r>
              <a:rPr lang="zh-CN" altLang="zh-CN" dirty="0"/>
              <a:t>支付的各项税费。</a:t>
            </a:r>
            <a:endParaRPr lang="zh-CN" altLang="zh-CN" dirty="0"/>
          </a:p>
          <a:p>
            <a:r>
              <a:rPr lang="en-US" altLang="zh-CN" dirty="0"/>
              <a:t>(4)</a:t>
            </a:r>
            <a:r>
              <a:rPr lang="zh-CN" altLang="zh-CN" dirty="0"/>
              <a:t>支付的其他与经营活动有关的现金。</a:t>
            </a:r>
            <a:endParaRPr lang="zh-CN" altLang="zh-CN" dirty="0"/>
          </a:p>
        </p:txBody>
      </p:sp>
      <p:sp>
        <p:nvSpPr>
          <p:cNvPr id="6" name="椭圆 5"/>
          <p:cNvSpPr/>
          <p:nvPr/>
        </p:nvSpPr>
        <p:spPr>
          <a:xfrm>
            <a:off x="423107" y="1419036"/>
            <a:ext cx="2906019" cy="3206201"/>
          </a:xfrm>
          <a:prstGeom prst="ellipse">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272685" y="3429000"/>
            <a:ext cx="2676728" cy="2589626"/>
          </a:xfrm>
          <a:prstGeom prst="ellipse">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156585" y="138430"/>
            <a:ext cx="6813550" cy="521970"/>
          </a:xfrm>
          <a:prstGeom prst="rect">
            <a:avLst/>
          </a:prstGeom>
          <a:noFill/>
        </p:spPr>
        <p:txBody>
          <a:bodyPr wrap="square" rtlCol="0">
            <a:spAutoFit/>
          </a:bodyPr>
          <a:lstStyle/>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第十一讲：现金流量和现金流量表认知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037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三、经营活动现金流量的阅读与分析</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5" y="1989998"/>
            <a:ext cx="11320181" cy="1754326"/>
          </a:xfrm>
          <a:prstGeom prst="rect">
            <a:avLst/>
          </a:prstGeom>
        </p:spPr>
        <p:txBody>
          <a:bodyPr wrap="square">
            <a:spAutoFit/>
          </a:bodyPr>
          <a:lstStyle/>
          <a:p>
            <a:r>
              <a:rPr lang="en-US" altLang="zh-CN" dirty="0"/>
              <a:t>(</a:t>
            </a:r>
            <a:r>
              <a:rPr lang="zh-CN" altLang="zh-CN" dirty="0"/>
              <a:t>二</a:t>
            </a:r>
            <a:r>
              <a:rPr lang="en-US" altLang="zh-CN" dirty="0"/>
              <a:t>) </a:t>
            </a:r>
            <a:r>
              <a:rPr lang="zh-CN" altLang="zh-CN" dirty="0"/>
              <a:t>经营活动产生的现金流量的分析要点</a:t>
            </a:r>
            <a:endParaRPr lang="en-US" altLang="zh-CN" dirty="0"/>
          </a:p>
          <a:p>
            <a:endParaRPr lang="zh-CN" altLang="zh-CN" dirty="0"/>
          </a:p>
          <a:p>
            <a:r>
              <a:rPr lang="en-US" altLang="zh-CN" dirty="0"/>
              <a:t>(1) </a:t>
            </a:r>
            <a:r>
              <a:rPr lang="zh-CN" altLang="zh-CN" dirty="0"/>
              <a:t>如果经营活动现金流量小于零</a:t>
            </a:r>
            <a:r>
              <a:rPr lang="en-US" altLang="zh-CN" dirty="0"/>
              <a:t>,</a:t>
            </a:r>
            <a:r>
              <a:rPr lang="zh-CN" altLang="zh-CN" dirty="0"/>
              <a:t>意味着企业通过正常的商品购、 产、销所带来的现金流入量不足以支付因经营活动而引起的货币流出。</a:t>
            </a:r>
            <a:endParaRPr lang="zh-CN" altLang="zh-CN" dirty="0"/>
          </a:p>
          <a:p>
            <a:r>
              <a:rPr lang="en-US" altLang="zh-CN" dirty="0"/>
              <a:t>(2)</a:t>
            </a:r>
            <a:r>
              <a:rPr lang="zh-CN" altLang="zh-CN" dirty="0"/>
              <a:t>如果经营活动现金流量等于零</a:t>
            </a:r>
            <a:r>
              <a:rPr lang="en-US" altLang="zh-CN" dirty="0"/>
              <a:t>,</a:t>
            </a:r>
            <a:r>
              <a:rPr lang="zh-CN" altLang="zh-CN" dirty="0"/>
              <a:t>说明企业经营活动现金流量处于“收支平衡”状态。</a:t>
            </a:r>
            <a:endParaRPr lang="en-US" altLang="zh-CN" dirty="0"/>
          </a:p>
          <a:p>
            <a:r>
              <a:rPr lang="en-US" altLang="zh-CN" dirty="0"/>
              <a:t>(3)</a:t>
            </a:r>
            <a:r>
              <a:rPr lang="zh-CN" altLang="zh-CN" dirty="0"/>
              <a:t>如果经营活动现金流量大于零</a:t>
            </a:r>
            <a:r>
              <a:rPr lang="en-US" altLang="zh-CN" dirty="0"/>
              <a:t>,</a:t>
            </a:r>
            <a:r>
              <a:rPr lang="zh-CN" altLang="zh-CN" dirty="0"/>
              <a:t>说明在补偿当期的非现金消耗性成本后仍有剩余。</a:t>
            </a:r>
            <a:endParaRPr lang="zh-CN" altLang="zh-CN" dirty="0"/>
          </a:p>
        </p:txBody>
      </p:sp>
      <p:pic>
        <p:nvPicPr>
          <p:cNvPr id="6" name="Picture 2"/>
          <p:cNvPicPr>
            <a:picLocks noChangeAspect="1" noChangeArrowheads="1"/>
          </p:cNvPicPr>
          <p:nvPr/>
        </p:nvPicPr>
        <p:blipFill>
          <a:blip r:embed="rId1" cstate="screen"/>
          <a:stretch>
            <a:fillRect/>
          </a:stretch>
        </p:blipFill>
        <p:spPr bwMode="auto">
          <a:xfrm>
            <a:off x="1578853" y="4236401"/>
            <a:ext cx="2860249"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cstate="screen"/>
          <a:stretch>
            <a:fillRect/>
          </a:stretch>
        </p:blipFill>
        <p:spPr bwMode="auto">
          <a:xfrm>
            <a:off x="4553327" y="4236401"/>
            <a:ext cx="3004436"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srcRect/>
          <a:stretch>
            <a:fillRect/>
          </a:stretch>
        </p:blipFill>
        <p:spPr bwMode="auto">
          <a:xfrm>
            <a:off x="7656970" y="4236401"/>
            <a:ext cx="3047543"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46037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四、投资活动现金流量的阅读与分析</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5247692" cy="3416320"/>
          </a:xfrm>
          <a:prstGeom prst="rect">
            <a:avLst/>
          </a:prstGeom>
        </p:spPr>
        <p:txBody>
          <a:bodyPr wrap="square">
            <a:spAutoFit/>
          </a:bodyPr>
          <a:lstStyle/>
          <a:p>
            <a:r>
              <a:rPr lang="en-US" altLang="zh-CN" dirty="0"/>
              <a:t>(</a:t>
            </a:r>
            <a:r>
              <a:rPr lang="zh-CN" altLang="zh-CN" dirty="0"/>
              <a:t>一</a:t>
            </a:r>
            <a:r>
              <a:rPr lang="en-US" altLang="zh-CN" dirty="0"/>
              <a:t>)</a:t>
            </a:r>
            <a:r>
              <a:rPr lang="zh-CN" altLang="zh-CN" dirty="0"/>
              <a:t>投资活动产生的现金流量</a:t>
            </a:r>
            <a:endParaRPr lang="zh-CN" altLang="zh-CN" dirty="0"/>
          </a:p>
          <a:p>
            <a:r>
              <a:rPr lang="en-US" altLang="zh-CN" dirty="0"/>
              <a:t>1.</a:t>
            </a:r>
            <a:r>
              <a:rPr lang="zh-CN" altLang="zh-CN" dirty="0"/>
              <a:t>投资活动流入的现金</a:t>
            </a:r>
            <a:endParaRPr lang="zh-CN" altLang="zh-CN" dirty="0"/>
          </a:p>
          <a:p>
            <a:r>
              <a:rPr lang="en-US" altLang="zh-CN" dirty="0"/>
              <a:t>(1) </a:t>
            </a:r>
            <a:r>
              <a:rPr lang="zh-CN" altLang="zh-CN" dirty="0"/>
              <a:t>收回投资所收到的现金。</a:t>
            </a:r>
            <a:endParaRPr lang="zh-CN" altLang="zh-CN" dirty="0"/>
          </a:p>
          <a:p>
            <a:r>
              <a:rPr lang="en-US" altLang="zh-CN" dirty="0"/>
              <a:t>(2) </a:t>
            </a:r>
            <a:r>
              <a:rPr lang="zh-CN" altLang="zh-CN" dirty="0"/>
              <a:t>取得投资收益所收到的现金。</a:t>
            </a:r>
            <a:endParaRPr lang="zh-CN" altLang="zh-CN" dirty="0"/>
          </a:p>
          <a:p>
            <a:r>
              <a:rPr lang="en-US" altLang="zh-CN" dirty="0"/>
              <a:t>(3) </a:t>
            </a:r>
            <a:r>
              <a:rPr lang="zh-CN" altLang="zh-CN" dirty="0"/>
              <a:t>处置固定资产、无形资产和其他长期资产所收回的现金净额。</a:t>
            </a:r>
            <a:endParaRPr lang="zh-CN" altLang="zh-CN" dirty="0"/>
          </a:p>
          <a:p>
            <a:r>
              <a:rPr lang="en-US" altLang="zh-CN" dirty="0"/>
              <a:t>(4) </a:t>
            </a:r>
            <a:r>
              <a:rPr lang="zh-CN" altLang="zh-CN" dirty="0"/>
              <a:t>收到的其他与投资活动有关的现金。</a:t>
            </a:r>
            <a:endParaRPr lang="zh-CN" altLang="zh-CN" dirty="0"/>
          </a:p>
          <a:p>
            <a:r>
              <a:rPr lang="en-US" altLang="zh-CN" dirty="0"/>
              <a:t>2.</a:t>
            </a:r>
            <a:r>
              <a:rPr lang="zh-CN" altLang="zh-CN" dirty="0"/>
              <a:t>投资活动流出的现金</a:t>
            </a:r>
            <a:endParaRPr lang="zh-CN" altLang="zh-CN" dirty="0"/>
          </a:p>
          <a:p>
            <a:r>
              <a:rPr lang="en-US" altLang="zh-CN" dirty="0"/>
              <a:t>(1) </a:t>
            </a:r>
            <a:r>
              <a:rPr lang="zh-CN" altLang="zh-CN" dirty="0"/>
              <a:t>购建固定资产、无形资产和其他长期资产所支付的现金。</a:t>
            </a:r>
            <a:endParaRPr lang="zh-CN" altLang="zh-CN" dirty="0"/>
          </a:p>
          <a:p>
            <a:r>
              <a:rPr lang="en-US" altLang="zh-CN" dirty="0"/>
              <a:t>(2) </a:t>
            </a:r>
            <a:r>
              <a:rPr lang="zh-CN" altLang="zh-CN" dirty="0"/>
              <a:t>投资所支付的现金。</a:t>
            </a:r>
            <a:endParaRPr lang="zh-CN" altLang="zh-CN" dirty="0"/>
          </a:p>
          <a:p>
            <a:r>
              <a:rPr lang="en-US" altLang="zh-CN" dirty="0"/>
              <a:t>(3) </a:t>
            </a:r>
            <a:r>
              <a:rPr lang="zh-CN" altLang="zh-CN" dirty="0"/>
              <a:t>支付的其他与投资活动有关的现金。</a:t>
            </a:r>
            <a:endParaRPr lang="zh-CN" altLang="zh-CN" dirty="0"/>
          </a:p>
        </p:txBody>
      </p:sp>
      <p:pic>
        <p:nvPicPr>
          <p:cNvPr id="6" name="图片 5"/>
          <p:cNvPicPr>
            <a:picLocks noChangeAspect="1"/>
          </p:cNvPicPr>
          <p:nvPr/>
        </p:nvPicPr>
        <p:blipFill>
          <a:blip r:embed="rId1" cstate="email"/>
          <a:stretch>
            <a:fillRect/>
          </a:stretch>
        </p:blipFill>
        <p:spPr>
          <a:xfrm>
            <a:off x="5974671" y="786210"/>
            <a:ext cx="5933243" cy="5933243"/>
          </a:xfrm>
          <a:prstGeom prst="rect">
            <a:avLst/>
          </a:prstGeom>
        </p:spPr>
      </p:pic>
      <p:sp>
        <p:nvSpPr>
          <p:cNvPr id="5" name="文本框 4"/>
          <p:cNvSpPr txBox="1"/>
          <p:nvPr/>
        </p:nvSpPr>
        <p:spPr>
          <a:xfrm>
            <a:off x="3156585" y="138430"/>
            <a:ext cx="6813550" cy="521970"/>
          </a:xfrm>
          <a:prstGeom prst="rect">
            <a:avLst/>
          </a:prstGeom>
          <a:noFill/>
        </p:spPr>
        <p:txBody>
          <a:bodyPr wrap="square" rtlCol="0">
            <a:spAutoFit/>
          </a:bodyPr>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第十一讲：现金流量和现金流量表认知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tags/tag1.xml><?xml version="1.0" encoding="utf-8"?>
<p:tagLst xmlns:p="http://schemas.openxmlformats.org/presentationml/2006/main">
  <p:tag name="REFSHAPE" val="416521204"/>
  <p:tag name="KSO_WM_UNIT_PLACING_PICTURE_USER_VIEWPORT" val="{&quot;height&quot;:4480,&quot;width&quot;:6960}"/>
</p:tagLst>
</file>

<file path=ppt/tags/tag2.xml><?xml version="1.0" encoding="utf-8"?>
<p:tagLst xmlns:p="http://schemas.openxmlformats.org/presentationml/2006/main">
  <p:tag name="REFSHAPE" val="363807844"/>
  <p:tag name="KSO_WM_UNIT_PLACING_PICTURE_USER_VIEWPORT" val="{&quot;height&quot;:5260,&quot;width&quot;:7100}"/>
</p:tagLst>
</file>

<file path=ppt/theme/theme1.xml><?xml version="1.0" encoding="utf-8"?>
<a:theme xmlns:a="http://schemas.openxmlformats.org/drawingml/2006/main" name="第一PPT，www.1ppt.com">
  <a:themeElements>
    <a:clrScheme name="自定义 1">
      <a:dk1>
        <a:srgbClr val="262626"/>
      </a:dk1>
      <a:lt1>
        <a:sysClr val="window" lastClr="FFFFFF"/>
      </a:lt1>
      <a:dk2>
        <a:srgbClr val="003366"/>
      </a:dk2>
      <a:lt2>
        <a:srgbClr val="FFFFFF"/>
      </a:lt2>
      <a:accent1>
        <a:srgbClr val="003366"/>
      </a:accent1>
      <a:accent2>
        <a:srgbClr val="24699C"/>
      </a:accent2>
      <a:accent3>
        <a:srgbClr val="003366"/>
      </a:accent3>
      <a:accent4>
        <a:srgbClr val="24699C"/>
      </a:accent4>
      <a:accent5>
        <a:srgbClr val="003366"/>
      </a:accent5>
      <a:accent6>
        <a:srgbClr val="80808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2447</Words>
  <Application>WPS 演示</Application>
  <PresentationFormat>宽屏</PresentationFormat>
  <Paragraphs>127</Paragraphs>
  <Slides>15</Slides>
  <Notes>11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15</vt:i4>
      </vt:variant>
    </vt:vector>
  </HeadingPairs>
  <TitlesOfParts>
    <vt:vector size="31" baseType="lpstr">
      <vt:lpstr>Arial</vt:lpstr>
      <vt:lpstr>宋体</vt:lpstr>
      <vt:lpstr>Wingdings</vt:lpstr>
      <vt:lpstr>微软雅黑</vt:lpstr>
      <vt:lpstr>Calibri</vt:lpstr>
      <vt:lpstr>黑体</vt:lpstr>
      <vt:lpstr>Times New Roman</vt:lpstr>
      <vt:lpstr>Aharoni</vt:lpstr>
      <vt:lpstr>Yu Gothic UI Semibold</vt:lpstr>
      <vt:lpstr>Arial Unicode MS</vt:lpstr>
      <vt:lpstr>Calibri Light</vt:lpstr>
      <vt:lpstr>等线</vt:lpstr>
      <vt:lpstr>Cambria Math</vt:lpstr>
      <vt:lpstr>MS PGothic</vt:lpstr>
      <vt:lpstr>Impact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合作共赢</dc:title>
  <dc:creator>第一PPT</dc:creator>
  <cp:keywords>www.1ppt.com</cp:keywords>
  <cp:lastModifiedBy>丁亮1411184057</cp:lastModifiedBy>
  <cp:revision>241</cp:revision>
  <dcterms:created xsi:type="dcterms:W3CDTF">2016-07-09T01:44:00Z</dcterms:created>
  <dcterms:modified xsi:type="dcterms:W3CDTF">2021-11-07T05:44:29Z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3B5B78FF9A8F49498C65213AA5CEF35C</vt:lpwstr>
  </property>
</Properties>
</file>