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4826" r:id="rId3"/>
    <p:sldId id="3129" r:id="rId5"/>
    <p:sldId id="3132" r:id="rId6"/>
    <p:sldId id="3131" r:id="rId7"/>
    <p:sldId id="3130" r:id="rId8"/>
    <p:sldId id="4831" r:id="rId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A32525"/>
    <a:srgbClr val="B216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71" autoAdjust="0"/>
    <p:restoredTop sz="94618" autoAdjust="0"/>
  </p:normalViewPr>
  <p:slideViewPr>
    <p:cSldViewPr snapToGrid="0">
      <p:cViewPr varScale="1">
        <p:scale>
          <a:sx n="81" d="100"/>
          <a:sy n="81" d="100"/>
        </p:scale>
        <p:origin x="672" y="67"/>
      </p:cViewPr>
      <p:guideLst>
        <p:guide orient="horz" pos="2160"/>
        <p:guide pos="3807"/>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2" Type="http://schemas.openxmlformats.org/officeDocument/2006/relationships/tableStyles" Target="tableStyles.xml"/><Relationship Id="rId11" Type="http://schemas.openxmlformats.org/officeDocument/2006/relationships/viewProps" Target="viewProps.xml"/><Relationship Id="rId10" Type="http://schemas.openxmlformats.org/officeDocument/2006/relationships/presProps" Target="presProps.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E23277-CD40-40ED-9C44-F539BFE25C1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347813-D77D-47F9-8A50-A93CCF3C3E9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399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96C9ECDE-F88C-48CF-9D13-2DBE889E7255}"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7F10855C-C9CE-404D-9516-02768B0B944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860A2B-FFB5-4C27-AAF9-3D9798C812F8}"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F10855C-C9CE-404D-9516-02768B0B944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860A2B-FFB5-4C27-AAF9-3D9798C812F8}"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F10855C-C9CE-404D-9516-02768B0B944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860A2B-FFB5-4C27-AAF9-3D9798C812F8}"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transition spd="med" advTm="0">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F10855C-C9CE-404D-9516-02768B0B944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860A2B-FFB5-4C27-AAF9-3D9798C812F8}"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7F10855C-C9CE-404D-9516-02768B0B944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860A2B-FFB5-4C27-AAF9-3D9798C812F8}"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7F10855C-C9CE-404D-9516-02768B0B944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C860A2B-FFB5-4C27-AAF9-3D9798C812F8}" type="slidenum">
              <a:rPr lang="zh-CN" altLang="en-US" smtClean="0"/>
            </a:fld>
            <a:endParaRPr lang="zh-CN" altLang="en-US"/>
          </a:p>
        </p:txBody>
      </p:sp>
      <p:sp>
        <p:nvSpPr>
          <p:cNvPr id="9" name="矩形 8"/>
          <p:cNvSpPr/>
          <p:nvPr userDrawn="1"/>
        </p:nvSpPr>
        <p:spPr>
          <a:xfrm>
            <a:off x="8858628" y="6450175"/>
            <a:ext cx="775136" cy="24622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模板下载：</a:t>
            </a:r>
            <a:r>
              <a:rPr kumimoji="0" lang="en-US" altLang="zh-CN" sz="100" b="0" i="0" u="none" strike="noStrike" kern="0" cap="none" spc="0" normalizeH="0" baseline="0" noProof="0" dirty="0">
                <a:ln>
                  <a:noFill/>
                </a:ln>
                <a:solidFill>
                  <a:prstClr val="white"/>
                </a:solidFill>
                <a:effectLst/>
                <a:uLnTx/>
                <a:uFillTx/>
              </a:rPr>
              <a:t>www.1ppt.com/moban/     </a:t>
            </a:r>
            <a:r>
              <a:rPr kumimoji="0" lang="zh-CN" altLang="en-US" sz="100" b="0" i="0" u="none" strike="noStrike" kern="0" cap="none" spc="0" normalizeH="0" baseline="0" noProof="0" dirty="0">
                <a:ln>
                  <a:noFill/>
                </a:ln>
                <a:solidFill>
                  <a:prstClr val="white"/>
                </a:solidFill>
                <a:effectLst/>
                <a:uLnTx/>
                <a:uFillTx/>
              </a:rPr>
              <a:t>行业</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www.1ppt.com/hangye/ </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节日</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www.1ppt.com/jieri/           PPT</a:t>
            </a:r>
            <a:r>
              <a:rPr kumimoji="0" lang="zh-CN" altLang="en-US" sz="100" b="0" i="0" u="none" strike="noStrike" kern="0" cap="none" spc="0" normalizeH="0" baseline="0" noProof="0" dirty="0">
                <a:ln>
                  <a:noFill/>
                </a:ln>
                <a:solidFill>
                  <a:prstClr val="white"/>
                </a:solidFill>
                <a:effectLst/>
                <a:uLnTx/>
                <a:uFillTx/>
              </a:rPr>
              <a:t>素材下载：</a:t>
            </a:r>
            <a:r>
              <a:rPr kumimoji="0" lang="en-US" altLang="zh-CN" sz="100" b="0" i="0" u="none" strike="noStrike" kern="0" cap="none" spc="0" normalizeH="0" baseline="0" noProof="0" dirty="0">
                <a:ln>
                  <a:noFill/>
                </a:ln>
                <a:solidFill>
                  <a:prstClr val="white"/>
                </a:solidFill>
                <a:effectLst/>
                <a:uLnTx/>
                <a:uFillTx/>
              </a:rPr>
              <a:t>www.1ppt.com/sucai/</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背景图片：</a:t>
            </a:r>
            <a:r>
              <a:rPr kumimoji="0" lang="en-US" altLang="zh-CN" sz="100" b="0" i="0" u="none" strike="noStrike" kern="0" cap="none" spc="0" normalizeH="0" baseline="0" noProof="0" dirty="0">
                <a:ln>
                  <a:noFill/>
                </a:ln>
                <a:solidFill>
                  <a:prstClr val="white"/>
                </a:solidFill>
                <a:effectLst/>
                <a:uLnTx/>
                <a:uFillTx/>
              </a:rPr>
              <a:t>www.1ppt.com/beijing/      PPT</a:t>
            </a:r>
            <a:r>
              <a:rPr kumimoji="0" lang="zh-CN" altLang="en-US" sz="100" b="0" i="0" u="none" strike="noStrike" kern="0" cap="none" spc="0" normalizeH="0" baseline="0" noProof="0" dirty="0">
                <a:ln>
                  <a:noFill/>
                </a:ln>
                <a:solidFill>
                  <a:prstClr val="white"/>
                </a:solidFill>
                <a:effectLst/>
                <a:uLnTx/>
                <a:uFillTx/>
              </a:rPr>
              <a:t>图表下载：</a:t>
            </a:r>
            <a:r>
              <a:rPr kumimoji="0" lang="en-US" altLang="zh-CN" sz="100" b="0" i="0" u="none" strike="noStrike" kern="0" cap="none" spc="0" normalizeH="0" baseline="0" noProof="0" dirty="0">
                <a:ln>
                  <a:noFill/>
                </a:ln>
                <a:solidFill>
                  <a:prstClr val="white"/>
                </a:solidFill>
                <a:effectLst/>
                <a:uLnTx/>
                <a:uFillTx/>
              </a:rPr>
              <a:t>www.1ppt.com/tubiao/      </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优秀</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下载：</a:t>
            </a:r>
            <a:r>
              <a:rPr kumimoji="0" lang="en-US" altLang="zh-CN" sz="100" b="0" i="0" u="none" strike="noStrike" kern="0" cap="none" spc="0" normalizeH="0" baseline="0" noProof="0" dirty="0">
                <a:ln>
                  <a:noFill/>
                </a:ln>
                <a:solidFill>
                  <a:prstClr val="white"/>
                </a:solidFill>
                <a:effectLst/>
                <a:uLnTx/>
                <a:uFillTx/>
              </a:rPr>
              <a:t>www.1ppt.com/xiazai/        PPT</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www.1ppt.com/powerpoint/      </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Word</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www.1ppt.com/word/              Excel</a:t>
            </a:r>
            <a:r>
              <a:rPr kumimoji="0" lang="zh-CN" altLang="en-US" sz="100" b="0" i="0" u="none" strike="noStrike" kern="0" cap="none" spc="0" normalizeH="0" baseline="0" noProof="0" dirty="0">
                <a:ln>
                  <a:noFill/>
                </a:ln>
                <a:solidFill>
                  <a:prstClr val="white"/>
                </a:solidFill>
                <a:effectLst/>
                <a:uLnTx/>
                <a:uFillTx/>
              </a:rPr>
              <a:t>教程：</a:t>
            </a:r>
            <a:r>
              <a:rPr kumimoji="0" lang="en-US" altLang="zh-CN" sz="100" b="0" i="0" u="none" strike="noStrike" kern="0" cap="none" spc="0" normalizeH="0" baseline="0" noProof="0" dirty="0">
                <a:ln>
                  <a:noFill/>
                </a:ln>
                <a:solidFill>
                  <a:prstClr val="white"/>
                </a:solidFill>
                <a:effectLst/>
                <a:uLnTx/>
                <a:uFillTx/>
              </a:rPr>
              <a:t>www.1ppt.com/excel/  </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资料下载：</a:t>
            </a:r>
            <a:r>
              <a:rPr kumimoji="0" lang="en-US" altLang="zh-CN" sz="100" b="0" i="0" u="none" strike="noStrike" kern="0" cap="none" spc="0" normalizeH="0" baseline="0" noProof="0" dirty="0">
                <a:ln>
                  <a:noFill/>
                </a:ln>
                <a:solidFill>
                  <a:prstClr val="white"/>
                </a:solidFill>
                <a:effectLst/>
                <a:uLnTx/>
                <a:uFillTx/>
              </a:rPr>
              <a:t>www.1ppt.com/ziliao/                PPT</a:t>
            </a:r>
            <a:r>
              <a:rPr kumimoji="0" lang="zh-CN" altLang="en-US" sz="100" b="0" i="0" u="none" strike="noStrike" kern="0" cap="none" spc="0" normalizeH="0" baseline="0" noProof="0" dirty="0">
                <a:ln>
                  <a:noFill/>
                </a:ln>
                <a:solidFill>
                  <a:prstClr val="white"/>
                </a:solidFill>
                <a:effectLst/>
                <a:uLnTx/>
                <a:uFillTx/>
              </a:rPr>
              <a:t>课件下载：</a:t>
            </a:r>
            <a:r>
              <a:rPr kumimoji="0" lang="en-US" altLang="zh-CN" sz="100" b="0" i="0" u="none" strike="noStrike" kern="0" cap="none" spc="0" normalizeH="0" baseline="0" noProof="0" dirty="0">
                <a:ln>
                  <a:noFill/>
                </a:ln>
                <a:solidFill>
                  <a:prstClr val="white"/>
                </a:solidFill>
                <a:effectLst/>
                <a:uLnTx/>
                <a:uFillTx/>
              </a:rPr>
              <a:t>www.1ppt.com/kejian/ </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范文下载：</a:t>
            </a:r>
            <a:r>
              <a:rPr kumimoji="0" lang="en-US" altLang="zh-CN" sz="100" b="0" i="0" u="none" strike="noStrike" kern="0" cap="none" spc="0" normalizeH="0" baseline="0" noProof="0" dirty="0">
                <a:ln>
                  <a:noFill/>
                </a:ln>
                <a:solidFill>
                  <a:prstClr val="white"/>
                </a:solidFill>
                <a:effectLst/>
                <a:uLnTx/>
                <a:uFillTx/>
              </a:rPr>
              <a:t>www.1ppt.com/fanwen/             </a:t>
            </a:r>
            <a:r>
              <a:rPr kumimoji="0" lang="zh-CN" altLang="en-US" sz="100" b="0" i="0" u="none" strike="noStrike" kern="0" cap="none" spc="0" normalizeH="0" baseline="0" noProof="0" dirty="0">
                <a:ln>
                  <a:noFill/>
                </a:ln>
                <a:solidFill>
                  <a:prstClr val="white"/>
                </a:solidFill>
                <a:effectLst/>
                <a:uLnTx/>
                <a:uFillTx/>
              </a:rPr>
              <a:t>试卷下载：</a:t>
            </a:r>
            <a:r>
              <a:rPr kumimoji="0" lang="en-US" altLang="zh-CN" sz="100" b="0" i="0" u="none" strike="noStrike" kern="0" cap="none" spc="0" normalizeH="0" baseline="0" noProof="0" dirty="0">
                <a:ln>
                  <a:noFill/>
                </a:ln>
                <a:solidFill>
                  <a:prstClr val="white"/>
                </a:solidFill>
                <a:effectLst/>
                <a:uLnTx/>
                <a:uFillTx/>
              </a:rPr>
              <a:t>www.1ppt.com/shiti/  </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教案下载：</a:t>
            </a:r>
            <a:r>
              <a:rPr kumimoji="0" lang="en-US" altLang="zh-CN" sz="100" b="0" i="0" u="none" strike="noStrike" kern="0" cap="none" spc="0" normalizeH="0" baseline="0" noProof="0" dirty="0">
                <a:ln>
                  <a:noFill/>
                </a:ln>
                <a:solidFill>
                  <a:prstClr val="white"/>
                </a:solidFill>
                <a:effectLst/>
                <a:uLnTx/>
                <a:uFillTx/>
              </a:rPr>
              <a:t>www.1ppt.com/jiaoan/        </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字体下载：</a:t>
            </a:r>
            <a:r>
              <a:rPr kumimoji="0" lang="en-US" altLang="zh-CN" sz="100" b="0" i="0" u="none" strike="noStrike" kern="0" cap="none" spc="0" normalizeH="0" baseline="0" noProof="0" dirty="0">
                <a:ln>
                  <a:noFill/>
                </a:ln>
                <a:solidFill>
                  <a:prstClr val="white"/>
                </a:solidFill>
                <a:effectLst/>
                <a:uLnTx/>
                <a:uFillTx/>
              </a:rPr>
              <a:t>www.1ppt.com/ziti/</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 </a:t>
            </a:r>
            <a:endParaRPr kumimoji="0" lang="zh-CN" altLang="en-US" sz="100" b="0" i="0" u="none" strike="noStrike" kern="0" cap="none" spc="0" normalizeH="0" baseline="0" noProof="0" dirty="0">
              <a:ln>
                <a:noFill/>
              </a:ln>
              <a:solidFill>
                <a:prstClr val="white"/>
              </a:solidFill>
              <a:effectLst/>
              <a:uLnTx/>
              <a:uFillTx/>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7F10855C-C9CE-404D-9516-02768B0B944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C860A2B-FFB5-4C27-AAF9-3D9798C812F8}"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F10855C-C9CE-404D-9516-02768B0B944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C860A2B-FFB5-4C27-AAF9-3D9798C812F8}"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F10855C-C9CE-404D-9516-02768B0B944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C860A2B-FFB5-4C27-AAF9-3D9798C812F8}"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F10855C-C9CE-404D-9516-02768B0B944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C860A2B-FFB5-4C27-AAF9-3D9798C812F8}"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F10855C-C9CE-404D-9516-02768B0B944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C860A2B-FFB5-4C27-AAF9-3D9798C812F8}"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jpe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10855C-C9CE-404D-9516-02768B0B944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860A2B-FFB5-4C27-AAF9-3D9798C812F8}"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2.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7.png"/><Relationship Id="rId3" Type="http://schemas.openxmlformats.org/officeDocument/2006/relationships/hyperlink" Target="&#20363;&#39064;1.1&#27604;&#36739;&#32467;&#26500;&#30334;&#20998;&#27604;&#25351;&#26631;.pptx" TargetMode="External"/><Relationship Id="rId2" Type="http://schemas.openxmlformats.org/officeDocument/2006/relationships/image" Target="../media/image6.png"/><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hyperlink" Target="&#20363;&#39064;1.4&#23450;&#22522;&#26367;&#20195;&#27861;.pptx" TargetMode="External"/><Relationship Id="rId3" Type="http://schemas.openxmlformats.org/officeDocument/2006/relationships/hyperlink" Target="&#20363;&#39064;1.3&#24046;&#39069;&#20998;&#26512;&#27861;.pptx" TargetMode="External"/><Relationship Id="rId2" Type="http://schemas.openxmlformats.org/officeDocument/2006/relationships/hyperlink" Target="&#20363;&#39064;1.2&#36830;&#29615;&#26367;&#20195;&#27861;.pptx" TargetMode="Externa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screen"/>
          <a:stretch>
            <a:fillRect/>
          </a:stretch>
        </p:blipFill>
        <p:spPr>
          <a:xfrm>
            <a:off x="3981" y="43271"/>
            <a:ext cx="12188020" cy="6771458"/>
          </a:xfrm>
          <a:prstGeom prst="rect">
            <a:avLst/>
          </a:prstGeom>
        </p:spPr>
      </p:pic>
      <p:pic>
        <p:nvPicPr>
          <p:cNvPr id="4" name="图片 3"/>
          <p:cNvPicPr>
            <a:picLocks noChangeAspect="1"/>
          </p:cNvPicPr>
          <p:nvPr/>
        </p:nvPicPr>
        <p:blipFill>
          <a:blip r:embed="rId2" cstate="screen"/>
          <a:stretch>
            <a:fillRect/>
          </a:stretch>
        </p:blipFill>
        <p:spPr>
          <a:xfrm>
            <a:off x="2664450" y="973610"/>
            <a:ext cx="8940092" cy="5074205"/>
          </a:xfrm>
          <a:prstGeom prst="rect">
            <a:avLst/>
          </a:prstGeom>
        </p:spPr>
      </p:pic>
      <p:pic>
        <p:nvPicPr>
          <p:cNvPr id="3" name="图片 2"/>
          <p:cNvPicPr>
            <a:picLocks noChangeAspect="1"/>
          </p:cNvPicPr>
          <p:nvPr/>
        </p:nvPicPr>
        <p:blipFill>
          <a:blip r:embed="rId3" cstate="screen"/>
          <a:stretch>
            <a:fillRect/>
          </a:stretch>
        </p:blipFill>
        <p:spPr>
          <a:xfrm>
            <a:off x="96398" y="448970"/>
            <a:ext cx="8425924" cy="6359552"/>
          </a:xfrm>
          <a:prstGeom prst="rect">
            <a:avLst/>
          </a:prstGeom>
        </p:spPr>
      </p:pic>
      <p:sp>
        <p:nvSpPr>
          <p:cNvPr id="73" name="文本框 2"/>
          <p:cNvSpPr txBox="1">
            <a:spLocks noChangeArrowheads="1"/>
          </p:cNvSpPr>
          <p:nvPr/>
        </p:nvSpPr>
        <p:spPr bwMode="auto">
          <a:xfrm>
            <a:off x="5915391" y="2342306"/>
            <a:ext cx="6276608" cy="1161415"/>
          </a:xfrm>
          <a:prstGeom prst="rect">
            <a:avLst/>
          </a:prstGeom>
          <a:solidFill>
            <a:srgbClr val="FFFFFF">
              <a:alpha val="40000"/>
            </a:srgbClr>
          </a:solidFill>
          <a:ln>
            <a:noFill/>
          </a:ln>
        </p:spPr>
        <p:txBody>
          <a:bodyPr wrap="square" lIns="121370" tIns="60685" rIns="121370" bIns="60685">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zh-CN" altLang="en-US" sz="6770" b="1" dirty="0">
                <a:solidFill>
                  <a:srgbClr val="002060"/>
                </a:solidFill>
              </a:rPr>
              <a:t>财务报表分析</a:t>
            </a:r>
            <a:endParaRPr lang="zh-CN" altLang="en-US" sz="4515" dirty="0">
              <a:solidFill>
                <a:srgbClr val="002060"/>
              </a:solidFill>
            </a:endParaRPr>
          </a:p>
        </p:txBody>
      </p:sp>
      <p:sp>
        <p:nvSpPr>
          <p:cNvPr id="74" name="矩形 73"/>
          <p:cNvSpPr>
            <a:spLocks noChangeArrowheads="1"/>
          </p:cNvSpPr>
          <p:nvPr/>
        </p:nvSpPr>
        <p:spPr bwMode="auto">
          <a:xfrm>
            <a:off x="5891625" y="4613321"/>
            <a:ext cx="5712917" cy="775970"/>
          </a:xfrm>
          <a:prstGeom prst="rect">
            <a:avLst/>
          </a:prstGeom>
          <a:solidFill>
            <a:srgbClr val="00B0F0"/>
          </a:solidFill>
          <a:ln>
            <a:noFill/>
          </a:ln>
        </p:spPr>
        <p:txBody>
          <a:bodyPr wrap="square" lIns="121370" tIns="60685" rIns="121370" bIns="60685">
            <a:spAutoFit/>
          </a:bodyPr>
          <a:lstStyle/>
          <a:p>
            <a:r>
              <a:rPr lang="zh-CN" altLang="zh-CN" sz="2130" dirty="0">
                <a:solidFill>
                  <a:schemeClr val="bg1"/>
                </a:solidFill>
                <a:ea typeface="微软雅黑" panose="020B0503020204020204" pitchFamily="34" charset="-122"/>
              </a:rPr>
              <a:t>第二讲：财务报表分析的方法</a:t>
            </a:r>
            <a:endParaRPr lang="zh-CN" altLang="zh-CN" sz="2130" dirty="0">
              <a:solidFill>
                <a:schemeClr val="bg1"/>
              </a:solidFill>
              <a:ea typeface="微软雅黑" panose="020B0503020204020204" pitchFamily="34" charset="-122"/>
            </a:endParaRPr>
          </a:p>
          <a:p>
            <a:r>
              <a:rPr lang="zh-CN" altLang="zh-CN" sz="2130" dirty="0">
                <a:solidFill>
                  <a:schemeClr val="bg1"/>
                </a:solidFill>
                <a:ea typeface="微软雅黑" panose="020B0503020204020204" pitchFamily="34" charset="-122"/>
              </a:rPr>
              <a:t>主 讲 人：张淑静</a:t>
            </a:r>
            <a:endParaRPr lang="zh-CN" altLang="zh-CN" sz="2130" dirty="0">
              <a:solidFill>
                <a:schemeClr val="bg1"/>
              </a:solidFill>
              <a:ea typeface="微软雅黑" panose="020B0503020204020204" pitchFamily="34" charset="-122"/>
            </a:endParaRPr>
          </a:p>
        </p:txBody>
      </p:sp>
      <p:grpSp>
        <p:nvGrpSpPr>
          <p:cNvPr id="11" name="组合 35"/>
          <p:cNvGrpSpPr/>
          <p:nvPr/>
        </p:nvGrpSpPr>
        <p:grpSpPr bwMode="auto">
          <a:xfrm>
            <a:off x="6043404" y="5640149"/>
            <a:ext cx="5109617" cy="407667"/>
            <a:chOff x="817723" y="0"/>
            <a:chExt cx="4554738" cy="360000"/>
          </a:xfrm>
          <a:solidFill>
            <a:srgbClr val="002060"/>
          </a:solidFill>
        </p:grpSpPr>
        <p:grpSp>
          <p:nvGrpSpPr>
            <p:cNvPr id="12" name="组合 12"/>
            <p:cNvGrpSpPr/>
            <p:nvPr/>
          </p:nvGrpSpPr>
          <p:grpSpPr bwMode="auto">
            <a:xfrm>
              <a:off x="1819732" y="0"/>
              <a:ext cx="450372" cy="360000"/>
              <a:chOff x="0" y="0"/>
              <a:chExt cx="1088225" cy="869861"/>
            </a:xfrm>
            <a:grpFill/>
          </p:grpSpPr>
          <p:sp>
            <p:nvSpPr>
              <p:cNvPr id="31" name="Freeform 17"/>
              <p:cNvSpPr>
                <a:spLocks noEditPoints="1" noChangeArrowheads="1"/>
              </p:cNvSpPr>
              <p:nvPr/>
            </p:nvSpPr>
            <p:spPr bwMode="auto">
              <a:xfrm>
                <a:off x="0" y="237562"/>
                <a:ext cx="824268" cy="632299"/>
              </a:xfrm>
              <a:custGeom>
                <a:avLst/>
                <a:gdLst>
                  <a:gd name="T0" fmla="*/ 274 w 291"/>
                  <a:gd name="T1" fmla="*/ 0 h 223"/>
                  <a:gd name="T2" fmla="*/ 17 w 291"/>
                  <a:gd name="T3" fmla="*/ 0 h 223"/>
                  <a:gd name="T4" fmla="*/ 0 w 291"/>
                  <a:gd name="T5" fmla="*/ 16 h 223"/>
                  <a:gd name="T6" fmla="*/ 0 w 291"/>
                  <a:gd name="T7" fmla="*/ 207 h 223"/>
                  <a:gd name="T8" fmla="*/ 17 w 291"/>
                  <a:gd name="T9" fmla="*/ 223 h 223"/>
                  <a:gd name="T10" fmla="*/ 274 w 291"/>
                  <a:gd name="T11" fmla="*/ 223 h 223"/>
                  <a:gd name="T12" fmla="*/ 291 w 291"/>
                  <a:gd name="T13" fmla="*/ 207 h 223"/>
                  <a:gd name="T14" fmla="*/ 291 w 291"/>
                  <a:gd name="T15" fmla="*/ 16 h 223"/>
                  <a:gd name="T16" fmla="*/ 274 w 291"/>
                  <a:gd name="T17" fmla="*/ 0 h 223"/>
                  <a:gd name="T18" fmla="*/ 270 w 291"/>
                  <a:gd name="T19" fmla="*/ 193 h 223"/>
                  <a:gd name="T20" fmla="*/ 256 w 291"/>
                  <a:gd name="T21" fmla="*/ 207 h 223"/>
                  <a:gd name="T22" fmla="*/ 35 w 291"/>
                  <a:gd name="T23" fmla="*/ 207 h 223"/>
                  <a:gd name="T24" fmla="*/ 21 w 291"/>
                  <a:gd name="T25" fmla="*/ 193 h 223"/>
                  <a:gd name="T26" fmla="*/ 21 w 291"/>
                  <a:gd name="T27" fmla="*/ 30 h 223"/>
                  <a:gd name="T28" fmla="*/ 35 w 291"/>
                  <a:gd name="T29" fmla="*/ 16 h 223"/>
                  <a:gd name="T30" fmla="*/ 256 w 291"/>
                  <a:gd name="T31" fmla="*/ 16 h 223"/>
                  <a:gd name="T32" fmla="*/ 270 w 291"/>
                  <a:gd name="T33" fmla="*/ 30 h 223"/>
                  <a:gd name="T34" fmla="*/ 270 w 291"/>
                  <a:gd name="T35" fmla="*/ 193 h 2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1"/>
                  <a:gd name="T55" fmla="*/ 0 h 223"/>
                  <a:gd name="T56" fmla="*/ 291 w 291"/>
                  <a:gd name="T57" fmla="*/ 223 h 2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1" h="223">
                    <a:moveTo>
                      <a:pt x="274" y="0"/>
                    </a:moveTo>
                    <a:cubicBezTo>
                      <a:pt x="17" y="0"/>
                      <a:pt x="17" y="0"/>
                      <a:pt x="17" y="0"/>
                    </a:cubicBezTo>
                    <a:cubicBezTo>
                      <a:pt x="8" y="0"/>
                      <a:pt x="0" y="7"/>
                      <a:pt x="0" y="16"/>
                    </a:cubicBezTo>
                    <a:cubicBezTo>
                      <a:pt x="0" y="207"/>
                      <a:pt x="0" y="207"/>
                      <a:pt x="0" y="207"/>
                    </a:cubicBezTo>
                    <a:cubicBezTo>
                      <a:pt x="0" y="215"/>
                      <a:pt x="8" y="223"/>
                      <a:pt x="17" y="223"/>
                    </a:cubicBezTo>
                    <a:cubicBezTo>
                      <a:pt x="274" y="223"/>
                      <a:pt x="274" y="223"/>
                      <a:pt x="274" y="223"/>
                    </a:cubicBezTo>
                    <a:cubicBezTo>
                      <a:pt x="283" y="223"/>
                      <a:pt x="291" y="215"/>
                      <a:pt x="291" y="207"/>
                    </a:cubicBezTo>
                    <a:cubicBezTo>
                      <a:pt x="291" y="16"/>
                      <a:pt x="291" y="16"/>
                      <a:pt x="291" y="16"/>
                    </a:cubicBezTo>
                    <a:cubicBezTo>
                      <a:pt x="291" y="7"/>
                      <a:pt x="283" y="0"/>
                      <a:pt x="274" y="0"/>
                    </a:cubicBezTo>
                    <a:moveTo>
                      <a:pt x="270" y="193"/>
                    </a:moveTo>
                    <a:cubicBezTo>
                      <a:pt x="270" y="201"/>
                      <a:pt x="264" y="207"/>
                      <a:pt x="256" y="207"/>
                    </a:cubicBezTo>
                    <a:cubicBezTo>
                      <a:pt x="35" y="207"/>
                      <a:pt x="35" y="207"/>
                      <a:pt x="35" y="207"/>
                    </a:cubicBezTo>
                    <a:cubicBezTo>
                      <a:pt x="27" y="207"/>
                      <a:pt x="21" y="201"/>
                      <a:pt x="21" y="193"/>
                    </a:cubicBezTo>
                    <a:cubicBezTo>
                      <a:pt x="21" y="30"/>
                      <a:pt x="21" y="30"/>
                      <a:pt x="21" y="30"/>
                    </a:cubicBezTo>
                    <a:cubicBezTo>
                      <a:pt x="21" y="22"/>
                      <a:pt x="27" y="16"/>
                      <a:pt x="35" y="16"/>
                    </a:cubicBezTo>
                    <a:cubicBezTo>
                      <a:pt x="256" y="16"/>
                      <a:pt x="256" y="16"/>
                      <a:pt x="256" y="16"/>
                    </a:cubicBezTo>
                    <a:cubicBezTo>
                      <a:pt x="264" y="16"/>
                      <a:pt x="270" y="22"/>
                      <a:pt x="270" y="30"/>
                    </a:cubicBezTo>
                    <a:lnTo>
                      <a:pt x="270" y="19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32" name="Freeform 18"/>
              <p:cNvSpPr>
                <a:spLocks noChangeArrowheads="1"/>
              </p:cNvSpPr>
              <p:nvPr/>
            </p:nvSpPr>
            <p:spPr bwMode="auto">
              <a:xfrm>
                <a:off x="137978" y="110382"/>
                <a:ext cx="821868" cy="632299"/>
              </a:xfrm>
              <a:custGeom>
                <a:avLst/>
                <a:gdLst>
                  <a:gd name="T0" fmla="*/ 274 w 290"/>
                  <a:gd name="T1" fmla="*/ 0 h 223"/>
                  <a:gd name="T2" fmla="*/ 16 w 290"/>
                  <a:gd name="T3" fmla="*/ 0 h 223"/>
                  <a:gd name="T4" fmla="*/ 0 w 290"/>
                  <a:gd name="T5" fmla="*/ 16 h 223"/>
                  <a:gd name="T6" fmla="*/ 0 w 290"/>
                  <a:gd name="T7" fmla="*/ 25 h 223"/>
                  <a:gd name="T8" fmla="*/ 249 w 290"/>
                  <a:gd name="T9" fmla="*/ 25 h 223"/>
                  <a:gd name="T10" fmla="*/ 265 w 290"/>
                  <a:gd name="T11" fmla="*/ 42 h 223"/>
                  <a:gd name="T12" fmla="*/ 265 w 290"/>
                  <a:gd name="T13" fmla="*/ 223 h 223"/>
                  <a:gd name="T14" fmla="*/ 274 w 290"/>
                  <a:gd name="T15" fmla="*/ 223 h 223"/>
                  <a:gd name="T16" fmla="*/ 290 w 290"/>
                  <a:gd name="T17" fmla="*/ 207 h 223"/>
                  <a:gd name="T18" fmla="*/ 290 w 290"/>
                  <a:gd name="T19" fmla="*/ 16 h 223"/>
                  <a:gd name="T20" fmla="*/ 274 w 290"/>
                  <a:gd name="T21" fmla="*/ 0 h 2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0"/>
                  <a:gd name="T34" fmla="*/ 0 h 223"/>
                  <a:gd name="T35" fmla="*/ 290 w 290"/>
                  <a:gd name="T36" fmla="*/ 223 h 2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0" h="223">
                    <a:moveTo>
                      <a:pt x="274" y="0"/>
                    </a:moveTo>
                    <a:cubicBezTo>
                      <a:pt x="16" y="0"/>
                      <a:pt x="16" y="0"/>
                      <a:pt x="16" y="0"/>
                    </a:cubicBezTo>
                    <a:cubicBezTo>
                      <a:pt x="7" y="0"/>
                      <a:pt x="0" y="7"/>
                      <a:pt x="0" y="16"/>
                    </a:cubicBezTo>
                    <a:cubicBezTo>
                      <a:pt x="0" y="25"/>
                      <a:pt x="0" y="25"/>
                      <a:pt x="0" y="25"/>
                    </a:cubicBezTo>
                    <a:cubicBezTo>
                      <a:pt x="249" y="25"/>
                      <a:pt x="249" y="25"/>
                      <a:pt x="249" y="25"/>
                    </a:cubicBezTo>
                    <a:cubicBezTo>
                      <a:pt x="258" y="25"/>
                      <a:pt x="265" y="33"/>
                      <a:pt x="265" y="42"/>
                    </a:cubicBezTo>
                    <a:cubicBezTo>
                      <a:pt x="265" y="223"/>
                      <a:pt x="265" y="223"/>
                      <a:pt x="265" y="223"/>
                    </a:cubicBezTo>
                    <a:cubicBezTo>
                      <a:pt x="274" y="223"/>
                      <a:pt x="274" y="223"/>
                      <a:pt x="274" y="223"/>
                    </a:cubicBezTo>
                    <a:cubicBezTo>
                      <a:pt x="283" y="223"/>
                      <a:pt x="290" y="216"/>
                      <a:pt x="290" y="207"/>
                    </a:cubicBezTo>
                    <a:cubicBezTo>
                      <a:pt x="290" y="16"/>
                      <a:pt x="290" y="16"/>
                      <a:pt x="290" y="16"/>
                    </a:cubicBezTo>
                    <a:cubicBezTo>
                      <a:pt x="290" y="7"/>
                      <a:pt x="283" y="0"/>
                      <a:pt x="274" y="0"/>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33" name="Freeform 19"/>
              <p:cNvSpPr>
                <a:spLocks noChangeArrowheads="1"/>
              </p:cNvSpPr>
              <p:nvPr/>
            </p:nvSpPr>
            <p:spPr bwMode="auto">
              <a:xfrm>
                <a:off x="266357" y="0"/>
                <a:ext cx="821868" cy="628699"/>
              </a:xfrm>
              <a:custGeom>
                <a:avLst/>
                <a:gdLst>
                  <a:gd name="T0" fmla="*/ 274 w 290"/>
                  <a:gd name="T1" fmla="*/ 0 h 222"/>
                  <a:gd name="T2" fmla="*/ 16 w 290"/>
                  <a:gd name="T3" fmla="*/ 0 h 222"/>
                  <a:gd name="T4" fmla="*/ 0 w 290"/>
                  <a:gd name="T5" fmla="*/ 16 h 222"/>
                  <a:gd name="T6" fmla="*/ 0 w 290"/>
                  <a:gd name="T7" fmla="*/ 25 h 222"/>
                  <a:gd name="T8" fmla="*/ 249 w 290"/>
                  <a:gd name="T9" fmla="*/ 25 h 222"/>
                  <a:gd name="T10" fmla="*/ 265 w 290"/>
                  <a:gd name="T11" fmla="*/ 41 h 222"/>
                  <a:gd name="T12" fmla="*/ 265 w 290"/>
                  <a:gd name="T13" fmla="*/ 222 h 222"/>
                  <a:gd name="T14" fmla="*/ 274 w 290"/>
                  <a:gd name="T15" fmla="*/ 222 h 222"/>
                  <a:gd name="T16" fmla="*/ 290 w 290"/>
                  <a:gd name="T17" fmla="*/ 206 h 222"/>
                  <a:gd name="T18" fmla="*/ 290 w 290"/>
                  <a:gd name="T19" fmla="*/ 16 h 222"/>
                  <a:gd name="T20" fmla="*/ 274 w 290"/>
                  <a:gd name="T21" fmla="*/ 0 h 2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0"/>
                  <a:gd name="T34" fmla="*/ 0 h 222"/>
                  <a:gd name="T35" fmla="*/ 290 w 290"/>
                  <a:gd name="T36" fmla="*/ 222 h 2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0" h="222">
                    <a:moveTo>
                      <a:pt x="274" y="0"/>
                    </a:moveTo>
                    <a:cubicBezTo>
                      <a:pt x="16" y="0"/>
                      <a:pt x="16" y="0"/>
                      <a:pt x="16" y="0"/>
                    </a:cubicBezTo>
                    <a:cubicBezTo>
                      <a:pt x="7" y="0"/>
                      <a:pt x="0" y="7"/>
                      <a:pt x="0" y="16"/>
                    </a:cubicBezTo>
                    <a:cubicBezTo>
                      <a:pt x="0" y="25"/>
                      <a:pt x="0" y="25"/>
                      <a:pt x="0" y="25"/>
                    </a:cubicBezTo>
                    <a:cubicBezTo>
                      <a:pt x="249" y="25"/>
                      <a:pt x="249" y="25"/>
                      <a:pt x="249" y="25"/>
                    </a:cubicBezTo>
                    <a:cubicBezTo>
                      <a:pt x="258" y="25"/>
                      <a:pt x="265" y="32"/>
                      <a:pt x="265" y="41"/>
                    </a:cubicBezTo>
                    <a:cubicBezTo>
                      <a:pt x="265" y="222"/>
                      <a:pt x="265" y="222"/>
                      <a:pt x="265" y="222"/>
                    </a:cubicBezTo>
                    <a:cubicBezTo>
                      <a:pt x="274" y="222"/>
                      <a:pt x="274" y="222"/>
                      <a:pt x="274" y="222"/>
                    </a:cubicBezTo>
                    <a:cubicBezTo>
                      <a:pt x="283" y="222"/>
                      <a:pt x="290" y="215"/>
                      <a:pt x="290" y="206"/>
                    </a:cubicBezTo>
                    <a:cubicBezTo>
                      <a:pt x="290" y="16"/>
                      <a:pt x="290" y="16"/>
                      <a:pt x="290" y="16"/>
                    </a:cubicBezTo>
                    <a:cubicBezTo>
                      <a:pt x="290" y="7"/>
                      <a:pt x="283" y="0"/>
                      <a:pt x="274" y="0"/>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34" name="Freeform 20"/>
              <p:cNvSpPr>
                <a:spLocks noChangeArrowheads="1"/>
              </p:cNvSpPr>
              <p:nvPr/>
            </p:nvSpPr>
            <p:spPr bwMode="auto">
              <a:xfrm>
                <a:off x="110382" y="422332"/>
                <a:ext cx="569909" cy="353943"/>
              </a:xfrm>
              <a:custGeom>
                <a:avLst/>
                <a:gdLst>
                  <a:gd name="T0" fmla="*/ 71 w 201"/>
                  <a:gd name="T1" fmla="*/ 5 h 125"/>
                  <a:gd name="T2" fmla="*/ 11 w 201"/>
                  <a:gd name="T3" fmla="*/ 109 h 125"/>
                  <a:gd name="T4" fmla="*/ 11 w 201"/>
                  <a:gd name="T5" fmla="*/ 124 h 125"/>
                  <a:gd name="T6" fmla="*/ 192 w 201"/>
                  <a:gd name="T7" fmla="*/ 124 h 125"/>
                  <a:gd name="T8" fmla="*/ 192 w 201"/>
                  <a:gd name="T9" fmla="*/ 108 h 125"/>
                  <a:gd name="T10" fmla="*/ 151 w 201"/>
                  <a:gd name="T11" fmla="*/ 47 h 125"/>
                  <a:gd name="T12" fmla="*/ 117 w 201"/>
                  <a:gd name="T13" fmla="*/ 86 h 125"/>
                  <a:gd name="T14" fmla="*/ 110 w 201"/>
                  <a:gd name="T15" fmla="*/ 81 h 125"/>
                  <a:gd name="T16" fmla="*/ 122 w 201"/>
                  <a:gd name="T17" fmla="*/ 65 h 125"/>
                  <a:gd name="T18" fmla="*/ 81 w 201"/>
                  <a:gd name="T19" fmla="*/ 5 h 125"/>
                  <a:gd name="T20" fmla="*/ 71 w 201"/>
                  <a:gd name="T21" fmla="*/ 5 h 1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1"/>
                  <a:gd name="T34" fmla="*/ 0 h 125"/>
                  <a:gd name="T35" fmla="*/ 201 w 201"/>
                  <a:gd name="T36" fmla="*/ 125 h 1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1" h="125">
                    <a:moveTo>
                      <a:pt x="71" y="5"/>
                    </a:moveTo>
                    <a:cubicBezTo>
                      <a:pt x="11" y="109"/>
                      <a:pt x="11" y="109"/>
                      <a:pt x="11" y="109"/>
                    </a:cubicBezTo>
                    <a:cubicBezTo>
                      <a:pt x="11" y="109"/>
                      <a:pt x="0" y="124"/>
                      <a:pt x="11" y="124"/>
                    </a:cubicBezTo>
                    <a:cubicBezTo>
                      <a:pt x="25" y="125"/>
                      <a:pt x="192" y="124"/>
                      <a:pt x="192" y="124"/>
                    </a:cubicBezTo>
                    <a:cubicBezTo>
                      <a:pt x="192" y="124"/>
                      <a:pt x="201" y="121"/>
                      <a:pt x="192" y="108"/>
                    </a:cubicBezTo>
                    <a:cubicBezTo>
                      <a:pt x="182" y="94"/>
                      <a:pt x="158" y="46"/>
                      <a:pt x="151" y="47"/>
                    </a:cubicBezTo>
                    <a:cubicBezTo>
                      <a:pt x="144" y="47"/>
                      <a:pt x="120" y="83"/>
                      <a:pt x="117" y="86"/>
                    </a:cubicBezTo>
                    <a:cubicBezTo>
                      <a:pt x="115" y="89"/>
                      <a:pt x="108" y="84"/>
                      <a:pt x="110" y="81"/>
                    </a:cubicBezTo>
                    <a:cubicBezTo>
                      <a:pt x="116" y="74"/>
                      <a:pt x="122" y="65"/>
                      <a:pt x="122" y="65"/>
                    </a:cubicBezTo>
                    <a:cubicBezTo>
                      <a:pt x="122" y="65"/>
                      <a:pt x="84" y="9"/>
                      <a:pt x="81" y="5"/>
                    </a:cubicBezTo>
                    <a:cubicBezTo>
                      <a:pt x="78" y="0"/>
                      <a:pt x="73" y="1"/>
                      <a:pt x="71" y="5"/>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35" name="Oval 21"/>
              <p:cNvSpPr>
                <a:spLocks noChangeArrowheads="1"/>
              </p:cNvSpPr>
              <p:nvPr/>
            </p:nvSpPr>
            <p:spPr bwMode="auto">
              <a:xfrm>
                <a:off x="563909" y="331147"/>
                <a:ext cx="101984" cy="99584"/>
              </a:xfrm>
              <a:prstGeom prst="ellipse">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grpSp>
        <p:grpSp>
          <p:nvGrpSpPr>
            <p:cNvPr id="13" name="组合 12"/>
            <p:cNvGrpSpPr/>
            <p:nvPr/>
          </p:nvGrpSpPr>
          <p:grpSpPr bwMode="auto">
            <a:xfrm>
              <a:off x="5012461" y="0"/>
              <a:ext cx="360000" cy="360000"/>
              <a:chOff x="0" y="0"/>
              <a:chExt cx="881859" cy="881859"/>
            </a:xfrm>
            <a:grpFill/>
          </p:grpSpPr>
          <p:sp>
            <p:nvSpPr>
              <p:cNvPr id="29" name="Freeform 22"/>
              <p:cNvSpPr>
                <a:spLocks noEditPoints="1" noChangeArrowheads="1"/>
              </p:cNvSpPr>
              <p:nvPr/>
            </p:nvSpPr>
            <p:spPr bwMode="auto">
              <a:xfrm>
                <a:off x="0" y="0"/>
                <a:ext cx="881859" cy="881859"/>
              </a:xfrm>
              <a:custGeom>
                <a:avLst/>
                <a:gdLst>
                  <a:gd name="T0" fmla="*/ 155 w 311"/>
                  <a:gd name="T1" fmla="*/ 0 h 311"/>
                  <a:gd name="T2" fmla="*/ 0 w 311"/>
                  <a:gd name="T3" fmla="*/ 155 h 311"/>
                  <a:gd name="T4" fmla="*/ 155 w 311"/>
                  <a:gd name="T5" fmla="*/ 311 h 311"/>
                  <a:gd name="T6" fmla="*/ 311 w 311"/>
                  <a:gd name="T7" fmla="*/ 155 h 311"/>
                  <a:gd name="T8" fmla="*/ 155 w 311"/>
                  <a:gd name="T9" fmla="*/ 0 h 311"/>
                  <a:gd name="T10" fmla="*/ 155 w 311"/>
                  <a:gd name="T11" fmla="*/ 289 h 311"/>
                  <a:gd name="T12" fmla="*/ 21 w 311"/>
                  <a:gd name="T13" fmla="*/ 155 h 311"/>
                  <a:gd name="T14" fmla="*/ 155 w 311"/>
                  <a:gd name="T15" fmla="*/ 21 h 311"/>
                  <a:gd name="T16" fmla="*/ 289 w 311"/>
                  <a:gd name="T17" fmla="*/ 155 h 311"/>
                  <a:gd name="T18" fmla="*/ 155 w 311"/>
                  <a:gd name="T19" fmla="*/ 289 h 3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1"/>
                  <a:gd name="T31" fmla="*/ 0 h 311"/>
                  <a:gd name="T32" fmla="*/ 311 w 311"/>
                  <a:gd name="T33" fmla="*/ 311 h 3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1" h="311">
                    <a:moveTo>
                      <a:pt x="155" y="0"/>
                    </a:moveTo>
                    <a:cubicBezTo>
                      <a:pt x="70" y="0"/>
                      <a:pt x="0" y="69"/>
                      <a:pt x="0" y="155"/>
                    </a:cubicBezTo>
                    <a:cubicBezTo>
                      <a:pt x="0" y="241"/>
                      <a:pt x="70" y="311"/>
                      <a:pt x="155" y="311"/>
                    </a:cubicBezTo>
                    <a:cubicBezTo>
                      <a:pt x="241" y="311"/>
                      <a:pt x="311" y="241"/>
                      <a:pt x="311" y="155"/>
                    </a:cubicBezTo>
                    <a:cubicBezTo>
                      <a:pt x="311" y="69"/>
                      <a:pt x="241" y="0"/>
                      <a:pt x="155" y="0"/>
                    </a:cubicBezTo>
                    <a:moveTo>
                      <a:pt x="155" y="289"/>
                    </a:moveTo>
                    <a:cubicBezTo>
                      <a:pt x="81" y="289"/>
                      <a:pt x="21" y="229"/>
                      <a:pt x="21" y="155"/>
                    </a:cubicBezTo>
                    <a:cubicBezTo>
                      <a:pt x="21" y="81"/>
                      <a:pt x="81" y="21"/>
                      <a:pt x="155" y="21"/>
                    </a:cubicBezTo>
                    <a:cubicBezTo>
                      <a:pt x="229" y="21"/>
                      <a:pt x="289" y="81"/>
                      <a:pt x="289" y="155"/>
                    </a:cubicBezTo>
                    <a:cubicBezTo>
                      <a:pt x="289" y="229"/>
                      <a:pt x="229" y="289"/>
                      <a:pt x="155" y="289"/>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30" name="Freeform 23"/>
              <p:cNvSpPr>
                <a:spLocks noChangeArrowheads="1"/>
              </p:cNvSpPr>
              <p:nvPr/>
            </p:nvSpPr>
            <p:spPr bwMode="auto">
              <a:xfrm>
                <a:off x="235162" y="70789"/>
                <a:ext cx="430731" cy="428331"/>
              </a:xfrm>
              <a:custGeom>
                <a:avLst/>
                <a:gdLst>
                  <a:gd name="T0" fmla="*/ 145 w 152"/>
                  <a:gd name="T1" fmla="*/ 53 h 151"/>
                  <a:gd name="T2" fmla="*/ 144 w 152"/>
                  <a:gd name="T3" fmla="*/ 52 h 151"/>
                  <a:gd name="T4" fmla="*/ 125 w 152"/>
                  <a:gd name="T5" fmla="*/ 52 h 151"/>
                  <a:gd name="T6" fmla="*/ 77 w 152"/>
                  <a:gd name="T7" fmla="*/ 106 h 151"/>
                  <a:gd name="T8" fmla="*/ 31 w 152"/>
                  <a:gd name="T9" fmla="*/ 12 h 151"/>
                  <a:gd name="T10" fmla="*/ 11 w 152"/>
                  <a:gd name="T11" fmla="*/ 4 h 151"/>
                  <a:gd name="T12" fmla="*/ 10 w 152"/>
                  <a:gd name="T13" fmla="*/ 4 h 151"/>
                  <a:gd name="T14" fmla="*/ 4 w 152"/>
                  <a:gd name="T15" fmla="*/ 25 h 151"/>
                  <a:gd name="T16" fmla="*/ 60 w 152"/>
                  <a:gd name="T17" fmla="*/ 140 h 151"/>
                  <a:gd name="T18" fmla="*/ 79 w 152"/>
                  <a:gd name="T19" fmla="*/ 148 h 151"/>
                  <a:gd name="T20" fmla="*/ 79 w 152"/>
                  <a:gd name="T21" fmla="*/ 148 h 151"/>
                  <a:gd name="T22" fmla="*/ 80 w 152"/>
                  <a:gd name="T23" fmla="*/ 148 h 151"/>
                  <a:gd name="T24" fmla="*/ 81 w 152"/>
                  <a:gd name="T25" fmla="*/ 147 h 151"/>
                  <a:gd name="T26" fmla="*/ 87 w 152"/>
                  <a:gd name="T27" fmla="*/ 141 h 151"/>
                  <a:gd name="T28" fmla="*/ 148 w 152"/>
                  <a:gd name="T29" fmla="*/ 72 h 151"/>
                  <a:gd name="T30" fmla="*/ 145 w 152"/>
                  <a:gd name="T31" fmla="*/ 53 h 1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2"/>
                  <a:gd name="T49" fmla="*/ 0 h 151"/>
                  <a:gd name="T50" fmla="*/ 152 w 152"/>
                  <a:gd name="T51" fmla="*/ 151 h 1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2" h="151">
                    <a:moveTo>
                      <a:pt x="145" y="53"/>
                    </a:moveTo>
                    <a:cubicBezTo>
                      <a:pt x="144" y="52"/>
                      <a:pt x="144" y="52"/>
                      <a:pt x="144" y="52"/>
                    </a:cubicBezTo>
                    <a:cubicBezTo>
                      <a:pt x="138" y="47"/>
                      <a:pt x="129" y="47"/>
                      <a:pt x="125" y="52"/>
                    </a:cubicBezTo>
                    <a:cubicBezTo>
                      <a:pt x="77" y="106"/>
                      <a:pt x="77" y="106"/>
                      <a:pt x="77" y="106"/>
                    </a:cubicBezTo>
                    <a:cubicBezTo>
                      <a:pt x="31" y="12"/>
                      <a:pt x="31" y="12"/>
                      <a:pt x="31" y="12"/>
                    </a:cubicBezTo>
                    <a:cubicBezTo>
                      <a:pt x="27" y="4"/>
                      <a:pt x="18" y="0"/>
                      <a:pt x="11" y="4"/>
                    </a:cubicBezTo>
                    <a:cubicBezTo>
                      <a:pt x="10" y="4"/>
                      <a:pt x="10" y="4"/>
                      <a:pt x="10" y="4"/>
                    </a:cubicBezTo>
                    <a:cubicBezTo>
                      <a:pt x="3" y="8"/>
                      <a:pt x="0" y="17"/>
                      <a:pt x="4" y="25"/>
                    </a:cubicBezTo>
                    <a:cubicBezTo>
                      <a:pt x="60" y="140"/>
                      <a:pt x="60" y="140"/>
                      <a:pt x="60" y="140"/>
                    </a:cubicBezTo>
                    <a:cubicBezTo>
                      <a:pt x="63" y="148"/>
                      <a:pt x="72" y="151"/>
                      <a:pt x="79" y="148"/>
                    </a:cubicBezTo>
                    <a:cubicBezTo>
                      <a:pt x="79" y="148"/>
                      <a:pt x="79" y="148"/>
                      <a:pt x="79" y="148"/>
                    </a:cubicBezTo>
                    <a:cubicBezTo>
                      <a:pt x="79" y="148"/>
                      <a:pt x="80" y="148"/>
                      <a:pt x="80" y="148"/>
                    </a:cubicBezTo>
                    <a:cubicBezTo>
                      <a:pt x="81" y="147"/>
                      <a:pt x="81" y="147"/>
                      <a:pt x="81" y="147"/>
                    </a:cubicBezTo>
                    <a:cubicBezTo>
                      <a:pt x="84" y="146"/>
                      <a:pt x="86" y="144"/>
                      <a:pt x="87" y="141"/>
                    </a:cubicBezTo>
                    <a:cubicBezTo>
                      <a:pt x="148" y="72"/>
                      <a:pt x="148" y="72"/>
                      <a:pt x="148" y="72"/>
                    </a:cubicBezTo>
                    <a:cubicBezTo>
                      <a:pt x="152" y="67"/>
                      <a:pt x="151" y="59"/>
                      <a:pt x="145" y="53"/>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grpSp>
        <p:grpSp>
          <p:nvGrpSpPr>
            <p:cNvPr id="14" name="组合 21"/>
            <p:cNvGrpSpPr/>
            <p:nvPr/>
          </p:nvGrpSpPr>
          <p:grpSpPr bwMode="auto">
            <a:xfrm>
              <a:off x="2907827" y="0"/>
              <a:ext cx="434277" cy="360000"/>
              <a:chOff x="0" y="0"/>
              <a:chExt cx="961046" cy="796672"/>
            </a:xfrm>
            <a:grpFill/>
          </p:grpSpPr>
          <p:sp>
            <p:nvSpPr>
              <p:cNvPr id="17" name="Freeform 24"/>
              <p:cNvSpPr>
                <a:spLocks noEditPoints="1" noChangeArrowheads="1"/>
              </p:cNvSpPr>
              <p:nvPr/>
            </p:nvSpPr>
            <p:spPr bwMode="auto">
              <a:xfrm>
                <a:off x="0" y="0"/>
                <a:ext cx="961046" cy="796672"/>
              </a:xfrm>
              <a:custGeom>
                <a:avLst/>
                <a:gdLst>
                  <a:gd name="T0" fmla="*/ 321 w 339"/>
                  <a:gd name="T1" fmla="*/ 0 h 281"/>
                  <a:gd name="T2" fmla="*/ 18 w 339"/>
                  <a:gd name="T3" fmla="*/ 0 h 281"/>
                  <a:gd name="T4" fmla="*/ 0 w 339"/>
                  <a:gd name="T5" fmla="*/ 18 h 281"/>
                  <a:gd name="T6" fmla="*/ 0 w 339"/>
                  <a:gd name="T7" fmla="*/ 263 h 281"/>
                  <a:gd name="T8" fmla="*/ 18 w 339"/>
                  <a:gd name="T9" fmla="*/ 281 h 281"/>
                  <a:gd name="T10" fmla="*/ 321 w 339"/>
                  <a:gd name="T11" fmla="*/ 281 h 281"/>
                  <a:gd name="T12" fmla="*/ 339 w 339"/>
                  <a:gd name="T13" fmla="*/ 263 h 281"/>
                  <a:gd name="T14" fmla="*/ 339 w 339"/>
                  <a:gd name="T15" fmla="*/ 18 h 281"/>
                  <a:gd name="T16" fmla="*/ 321 w 339"/>
                  <a:gd name="T17" fmla="*/ 0 h 281"/>
                  <a:gd name="T18" fmla="*/ 316 w 339"/>
                  <a:gd name="T19" fmla="*/ 246 h 281"/>
                  <a:gd name="T20" fmla="*/ 301 w 339"/>
                  <a:gd name="T21" fmla="*/ 262 h 281"/>
                  <a:gd name="T22" fmla="*/ 38 w 339"/>
                  <a:gd name="T23" fmla="*/ 262 h 281"/>
                  <a:gd name="T24" fmla="*/ 23 w 339"/>
                  <a:gd name="T25" fmla="*/ 246 h 281"/>
                  <a:gd name="T26" fmla="*/ 23 w 339"/>
                  <a:gd name="T27" fmla="*/ 35 h 281"/>
                  <a:gd name="T28" fmla="*/ 38 w 339"/>
                  <a:gd name="T29" fmla="*/ 19 h 281"/>
                  <a:gd name="T30" fmla="*/ 301 w 339"/>
                  <a:gd name="T31" fmla="*/ 19 h 281"/>
                  <a:gd name="T32" fmla="*/ 316 w 339"/>
                  <a:gd name="T33" fmla="*/ 35 h 281"/>
                  <a:gd name="T34" fmla="*/ 316 w 339"/>
                  <a:gd name="T35" fmla="*/ 246 h 2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9"/>
                  <a:gd name="T55" fmla="*/ 0 h 281"/>
                  <a:gd name="T56" fmla="*/ 339 w 339"/>
                  <a:gd name="T57" fmla="*/ 281 h 2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9" h="281">
                    <a:moveTo>
                      <a:pt x="321" y="0"/>
                    </a:moveTo>
                    <a:cubicBezTo>
                      <a:pt x="18" y="0"/>
                      <a:pt x="18" y="0"/>
                      <a:pt x="18" y="0"/>
                    </a:cubicBezTo>
                    <a:cubicBezTo>
                      <a:pt x="8" y="0"/>
                      <a:pt x="0" y="8"/>
                      <a:pt x="0" y="18"/>
                    </a:cubicBezTo>
                    <a:cubicBezTo>
                      <a:pt x="0" y="263"/>
                      <a:pt x="0" y="263"/>
                      <a:pt x="0" y="263"/>
                    </a:cubicBezTo>
                    <a:cubicBezTo>
                      <a:pt x="0" y="273"/>
                      <a:pt x="8" y="281"/>
                      <a:pt x="18" y="281"/>
                    </a:cubicBezTo>
                    <a:cubicBezTo>
                      <a:pt x="321" y="281"/>
                      <a:pt x="321" y="281"/>
                      <a:pt x="321" y="281"/>
                    </a:cubicBezTo>
                    <a:cubicBezTo>
                      <a:pt x="331" y="281"/>
                      <a:pt x="339" y="273"/>
                      <a:pt x="339" y="263"/>
                    </a:cubicBezTo>
                    <a:cubicBezTo>
                      <a:pt x="339" y="18"/>
                      <a:pt x="339" y="18"/>
                      <a:pt x="339" y="18"/>
                    </a:cubicBezTo>
                    <a:cubicBezTo>
                      <a:pt x="339" y="8"/>
                      <a:pt x="331" y="0"/>
                      <a:pt x="321" y="0"/>
                    </a:cubicBezTo>
                    <a:moveTo>
                      <a:pt x="316" y="246"/>
                    </a:moveTo>
                    <a:cubicBezTo>
                      <a:pt x="316" y="255"/>
                      <a:pt x="309" y="262"/>
                      <a:pt x="301" y="262"/>
                    </a:cubicBezTo>
                    <a:cubicBezTo>
                      <a:pt x="38" y="262"/>
                      <a:pt x="38" y="262"/>
                      <a:pt x="38" y="262"/>
                    </a:cubicBezTo>
                    <a:cubicBezTo>
                      <a:pt x="30" y="262"/>
                      <a:pt x="23" y="255"/>
                      <a:pt x="23" y="246"/>
                    </a:cubicBezTo>
                    <a:cubicBezTo>
                      <a:pt x="23" y="35"/>
                      <a:pt x="23" y="35"/>
                      <a:pt x="23" y="35"/>
                    </a:cubicBezTo>
                    <a:cubicBezTo>
                      <a:pt x="23" y="26"/>
                      <a:pt x="30" y="19"/>
                      <a:pt x="38" y="19"/>
                    </a:cubicBezTo>
                    <a:cubicBezTo>
                      <a:pt x="301" y="19"/>
                      <a:pt x="301" y="19"/>
                      <a:pt x="301" y="19"/>
                    </a:cubicBezTo>
                    <a:cubicBezTo>
                      <a:pt x="309" y="19"/>
                      <a:pt x="316" y="26"/>
                      <a:pt x="316" y="35"/>
                    </a:cubicBezTo>
                    <a:lnTo>
                      <a:pt x="316" y="246"/>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18" name="Freeform 25"/>
              <p:cNvSpPr>
                <a:spLocks noChangeArrowheads="1"/>
              </p:cNvSpPr>
              <p:nvPr/>
            </p:nvSpPr>
            <p:spPr bwMode="auto">
              <a:xfrm>
                <a:off x="176371" y="116382"/>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19" name="Freeform 26"/>
              <p:cNvSpPr>
                <a:spLocks noChangeArrowheads="1"/>
              </p:cNvSpPr>
              <p:nvPr/>
            </p:nvSpPr>
            <p:spPr bwMode="auto">
              <a:xfrm>
                <a:off x="176371" y="274756"/>
                <a:ext cx="87586" cy="88786"/>
              </a:xfrm>
              <a:custGeom>
                <a:avLst/>
                <a:gdLst>
                  <a:gd name="T0" fmla="*/ 31 w 31"/>
                  <a:gd name="T1" fmla="*/ 24 h 31"/>
                  <a:gd name="T2" fmla="*/ 24 w 31"/>
                  <a:gd name="T3" fmla="*/ 31 h 31"/>
                  <a:gd name="T4" fmla="*/ 8 w 31"/>
                  <a:gd name="T5" fmla="*/ 31 h 31"/>
                  <a:gd name="T6" fmla="*/ 0 w 31"/>
                  <a:gd name="T7" fmla="*/ 24 h 31"/>
                  <a:gd name="T8" fmla="*/ 0 w 31"/>
                  <a:gd name="T9" fmla="*/ 8 h 31"/>
                  <a:gd name="T10" fmla="*/ 8 w 31"/>
                  <a:gd name="T11" fmla="*/ 0 h 31"/>
                  <a:gd name="T12" fmla="*/ 24 w 31"/>
                  <a:gd name="T13" fmla="*/ 0 h 31"/>
                  <a:gd name="T14" fmla="*/ 31 w 31"/>
                  <a:gd name="T15" fmla="*/ 8 h 31"/>
                  <a:gd name="T16" fmla="*/ 31 w 31"/>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1"/>
                  <a:gd name="T29" fmla="*/ 31 w 31"/>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1">
                    <a:moveTo>
                      <a:pt x="31" y="24"/>
                    </a:moveTo>
                    <a:cubicBezTo>
                      <a:pt x="31" y="28"/>
                      <a:pt x="28" y="31"/>
                      <a:pt x="24" y="31"/>
                    </a:cubicBezTo>
                    <a:cubicBezTo>
                      <a:pt x="8" y="31"/>
                      <a:pt x="8" y="31"/>
                      <a:pt x="8" y="31"/>
                    </a:cubicBezTo>
                    <a:cubicBezTo>
                      <a:pt x="4" y="31"/>
                      <a:pt x="0" y="28"/>
                      <a:pt x="0" y="24"/>
                    </a:cubicBezTo>
                    <a:cubicBezTo>
                      <a:pt x="0" y="8"/>
                      <a:pt x="0" y="8"/>
                      <a:pt x="0" y="8"/>
                    </a:cubicBezTo>
                    <a:cubicBezTo>
                      <a:pt x="0" y="4"/>
                      <a:pt x="4" y="0"/>
                      <a:pt x="8" y="0"/>
                    </a:cubicBezTo>
                    <a:cubicBezTo>
                      <a:pt x="24" y="0"/>
                      <a:pt x="24" y="0"/>
                      <a:pt x="24" y="0"/>
                    </a:cubicBezTo>
                    <a:cubicBezTo>
                      <a:pt x="28" y="0"/>
                      <a:pt x="31" y="4"/>
                      <a:pt x="31" y="8"/>
                    </a:cubicBezTo>
                    <a:lnTo>
                      <a:pt x="31"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21" name="Freeform 27"/>
              <p:cNvSpPr>
                <a:spLocks noChangeArrowheads="1"/>
              </p:cNvSpPr>
              <p:nvPr/>
            </p:nvSpPr>
            <p:spPr bwMode="auto">
              <a:xfrm>
                <a:off x="346744" y="116382"/>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22" name="Freeform 28"/>
              <p:cNvSpPr>
                <a:spLocks noChangeArrowheads="1"/>
              </p:cNvSpPr>
              <p:nvPr/>
            </p:nvSpPr>
            <p:spPr bwMode="auto">
              <a:xfrm>
                <a:off x="346744" y="274756"/>
                <a:ext cx="87586" cy="88786"/>
              </a:xfrm>
              <a:custGeom>
                <a:avLst/>
                <a:gdLst>
                  <a:gd name="T0" fmla="*/ 31 w 31"/>
                  <a:gd name="T1" fmla="*/ 24 h 31"/>
                  <a:gd name="T2" fmla="*/ 24 w 31"/>
                  <a:gd name="T3" fmla="*/ 31 h 31"/>
                  <a:gd name="T4" fmla="*/ 8 w 31"/>
                  <a:gd name="T5" fmla="*/ 31 h 31"/>
                  <a:gd name="T6" fmla="*/ 0 w 31"/>
                  <a:gd name="T7" fmla="*/ 24 h 31"/>
                  <a:gd name="T8" fmla="*/ 0 w 31"/>
                  <a:gd name="T9" fmla="*/ 8 h 31"/>
                  <a:gd name="T10" fmla="*/ 8 w 31"/>
                  <a:gd name="T11" fmla="*/ 0 h 31"/>
                  <a:gd name="T12" fmla="*/ 24 w 31"/>
                  <a:gd name="T13" fmla="*/ 0 h 31"/>
                  <a:gd name="T14" fmla="*/ 31 w 31"/>
                  <a:gd name="T15" fmla="*/ 8 h 31"/>
                  <a:gd name="T16" fmla="*/ 31 w 31"/>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1"/>
                  <a:gd name="T29" fmla="*/ 31 w 31"/>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1">
                    <a:moveTo>
                      <a:pt x="31" y="24"/>
                    </a:moveTo>
                    <a:cubicBezTo>
                      <a:pt x="31" y="28"/>
                      <a:pt x="28" y="31"/>
                      <a:pt x="24" y="31"/>
                    </a:cubicBezTo>
                    <a:cubicBezTo>
                      <a:pt x="8" y="31"/>
                      <a:pt x="8" y="31"/>
                      <a:pt x="8" y="31"/>
                    </a:cubicBezTo>
                    <a:cubicBezTo>
                      <a:pt x="4" y="31"/>
                      <a:pt x="0" y="28"/>
                      <a:pt x="0" y="24"/>
                    </a:cubicBezTo>
                    <a:cubicBezTo>
                      <a:pt x="0" y="8"/>
                      <a:pt x="0" y="8"/>
                      <a:pt x="0" y="8"/>
                    </a:cubicBezTo>
                    <a:cubicBezTo>
                      <a:pt x="0" y="4"/>
                      <a:pt x="4" y="0"/>
                      <a:pt x="8" y="0"/>
                    </a:cubicBezTo>
                    <a:cubicBezTo>
                      <a:pt x="24" y="0"/>
                      <a:pt x="24" y="0"/>
                      <a:pt x="24" y="0"/>
                    </a:cubicBezTo>
                    <a:cubicBezTo>
                      <a:pt x="28" y="0"/>
                      <a:pt x="31" y="4"/>
                      <a:pt x="31" y="8"/>
                    </a:cubicBezTo>
                    <a:lnTo>
                      <a:pt x="31"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23" name="Freeform 29"/>
              <p:cNvSpPr>
                <a:spLocks noChangeArrowheads="1"/>
              </p:cNvSpPr>
              <p:nvPr/>
            </p:nvSpPr>
            <p:spPr bwMode="auto">
              <a:xfrm>
                <a:off x="346744" y="436730"/>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24" name="Freeform 30"/>
              <p:cNvSpPr>
                <a:spLocks noChangeArrowheads="1"/>
              </p:cNvSpPr>
              <p:nvPr/>
            </p:nvSpPr>
            <p:spPr bwMode="auto">
              <a:xfrm>
                <a:off x="519516" y="116382"/>
                <a:ext cx="83987" cy="85186"/>
              </a:xfrm>
              <a:custGeom>
                <a:avLst/>
                <a:gdLst>
                  <a:gd name="T0" fmla="*/ 30 w 30"/>
                  <a:gd name="T1" fmla="*/ 23 h 30"/>
                  <a:gd name="T2" fmla="*/ 23 w 30"/>
                  <a:gd name="T3" fmla="*/ 30 h 30"/>
                  <a:gd name="T4" fmla="*/ 7 w 30"/>
                  <a:gd name="T5" fmla="*/ 30 h 30"/>
                  <a:gd name="T6" fmla="*/ 0 w 30"/>
                  <a:gd name="T7" fmla="*/ 23 h 30"/>
                  <a:gd name="T8" fmla="*/ 0 w 30"/>
                  <a:gd name="T9" fmla="*/ 7 h 30"/>
                  <a:gd name="T10" fmla="*/ 7 w 30"/>
                  <a:gd name="T11" fmla="*/ 0 h 30"/>
                  <a:gd name="T12" fmla="*/ 23 w 30"/>
                  <a:gd name="T13" fmla="*/ 0 h 30"/>
                  <a:gd name="T14" fmla="*/ 30 w 30"/>
                  <a:gd name="T15" fmla="*/ 7 h 30"/>
                  <a:gd name="T16" fmla="*/ 30 w 30"/>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0"/>
                  <a:gd name="T29" fmla="*/ 30 w 3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0">
                    <a:moveTo>
                      <a:pt x="30" y="23"/>
                    </a:moveTo>
                    <a:cubicBezTo>
                      <a:pt x="30" y="27"/>
                      <a:pt x="27" y="30"/>
                      <a:pt x="23" y="30"/>
                    </a:cubicBezTo>
                    <a:cubicBezTo>
                      <a:pt x="7" y="30"/>
                      <a:pt x="7" y="30"/>
                      <a:pt x="7" y="30"/>
                    </a:cubicBezTo>
                    <a:cubicBezTo>
                      <a:pt x="3" y="30"/>
                      <a:pt x="0" y="27"/>
                      <a:pt x="0" y="23"/>
                    </a:cubicBezTo>
                    <a:cubicBezTo>
                      <a:pt x="0" y="7"/>
                      <a:pt x="0" y="7"/>
                      <a:pt x="0" y="7"/>
                    </a:cubicBezTo>
                    <a:cubicBezTo>
                      <a:pt x="0" y="3"/>
                      <a:pt x="3" y="0"/>
                      <a:pt x="7" y="0"/>
                    </a:cubicBezTo>
                    <a:cubicBezTo>
                      <a:pt x="23" y="0"/>
                      <a:pt x="23" y="0"/>
                      <a:pt x="23" y="0"/>
                    </a:cubicBezTo>
                    <a:cubicBezTo>
                      <a:pt x="27" y="0"/>
                      <a:pt x="30" y="3"/>
                      <a:pt x="30" y="7"/>
                    </a:cubicBezTo>
                    <a:lnTo>
                      <a:pt x="30"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25" name="Freeform 31"/>
              <p:cNvSpPr>
                <a:spLocks noChangeArrowheads="1"/>
              </p:cNvSpPr>
              <p:nvPr/>
            </p:nvSpPr>
            <p:spPr bwMode="auto">
              <a:xfrm>
                <a:off x="519516" y="274756"/>
                <a:ext cx="83987" cy="88786"/>
              </a:xfrm>
              <a:custGeom>
                <a:avLst/>
                <a:gdLst>
                  <a:gd name="T0" fmla="*/ 30 w 30"/>
                  <a:gd name="T1" fmla="*/ 24 h 31"/>
                  <a:gd name="T2" fmla="*/ 23 w 30"/>
                  <a:gd name="T3" fmla="*/ 31 h 31"/>
                  <a:gd name="T4" fmla="*/ 7 w 30"/>
                  <a:gd name="T5" fmla="*/ 31 h 31"/>
                  <a:gd name="T6" fmla="*/ 0 w 30"/>
                  <a:gd name="T7" fmla="*/ 24 h 31"/>
                  <a:gd name="T8" fmla="*/ 0 w 30"/>
                  <a:gd name="T9" fmla="*/ 8 h 31"/>
                  <a:gd name="T10" fmla="*/ 7 w 30"/>
                  <a:gd name="T11" fmla="*/ 0 h 31"/>
                  <a:gd name="T12" fmla="*/ 23 w 30"/>
                  <a:gd name="T13" fmla="*/ 0 h 31"/>
                  <a:gd name="T14" fmla="*/ 30 w 30"/>
                  <a:gd name="T15" fmla="*/ 8 h 31"/>
                  <a:gd name="T16" fmla="*/ 30 w 30"/>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1"/>
                  <a:gd name="T29" fmla="*/ 30 w 30"/>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1">
                    <a:moveTo>
                      <a:pt x="30" y="24"/>
                    </a:moveTo>
                    <a:cubicBezTo>
                      <a:pt x="30" y="28"/>
                      <a:pt x="27" y="31"/>
                      <a:pt x="23" y="31"/>
                    </a:cubicBezTo>
                    <a:cubicBezTo>
                      <a:pt x="7" y="31"/>
                      <a:pt x="7" y="31"/>
                      <a:pt x="7" y="31"/>
                    </a:cubicBezTo>
                    <a:cubicBezTo>
                      <a:pt x="3" y="31"/>
                      <a:pt x="0" y="28"/>
                      <a:pt x="0" y="24"/>
                    </a:cubicBezTo>
                    <a:cubicBezTo>
                      <a:pt x="0" y="8"/>
                      <a:pt x="0" y="8"/>
                      <a:pt x="0" y="8"/>
                    </a:cubicBezTo>
                    <a:cubicBezTo>
                      <a:pt x="0" y="4"/>
                      <a:pt x="3" y="0"/>
                      <a:pt x="7" y="0"/>
                    </a:cubicBezTo>
                    <a:cubicBezTo>
                      <a:pt x="23" y="0"/>
                      <a:pt x="23" y="0"/>
                      <a:pt x="23" y="0"/>
                    </a:cubicBezTo>
                    <a:cubicBezTo>
                      <a:pt x="27" y="0"/>
                      <a:pt x="30" y="4"/>
                      <a:pt x="30" y="8"/>
                    </a:cubicBezTo>
                    <a:lnTo>
                      <a:pt x="30"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26" name="Freeform 32"/>
              <p:cNvSpPr>
                <a:spLocks noChangeArrowheads="1"/>
              </p:cNvSpPr>
              <p:nvPr/>
            </p:nvSpPr>
            <p:spPr bwMode="auto">
              <a:xfrm>
                <a:off x="688689" y="116382"/>
                <a:ext cx="85186" cy="85186"/>
              </a:xfrm>
              <a:custGeom>
                <a:avLst/>
                <a:gdLst>
                  <a:gd name="T0" fmla="*/ 30 w 30"/>
                  <a:gd name="T1" fmla="*/ 23 h 30"/>
                  <a:gd name="T2" fmla="*/ 23 w 30"/>
                  <a:gd name="T3" fmla="*/ 30 h 30"/>
                  <a:gd name="T4" fmla="*/ 7 w 30"/>
                  <a:gd name="T5" fmla="*/ 30 h 30"/>
                  <a:gd name="T6" fmla="*/ 0 w 30"/>
                  <a:gd name="T7" fmla="*/ 23 h 30"/>
                  <a:gd name="T8" fmla="*/ 0 w 30"/>
                  <a:gd name="T9" fmla="*/ 7 h 30"/>
                  <a:gd name="T10" fmla="*/ 7 w 30"/>
                  <a:gd name="T11" fmla="*/ 0 h 30"/>
                  <a:gd name="T12" fmla="*/ 23 w 30"/>
                  <a:gd name="T13" fmla="*/ 0 h 30"/>
                  <a:gd name="T14" fmla="*/ 30 w 30"/>
                  <a:gd name="T15" fmla="*/ 7 h 30"/>
                  <a:gd name="T16" fmla="*/ 30 w 30"/>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0"/>
                  <a:gd name="T29" fmla="*/ 30 w 3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0">
                    <a:moveTo>
                      <a:pt x="30" y="23"/>
                    </a:moveTo>
                    <a:cubicBezTo>
                      <a:pt x="30" y="27"/>
                      <a:pt x="27" y="30"/>
                      <a:pt x="23" y="30"/>
                    </a:cubicBezTo>
                    <a:cubicBezTo>
                      <a:pt x="7" y="30"/>
                      <a:pt x="7" y="30"/>
                      <a:pt x="7" y="30"/>
                    </a:cubicBezTo>
                    <a:cubicBezTo>
                      <a:pt x="3" y="30"/>
                      <a:pt x="0" y="27"/>
                      <a:pt x="0" y="23"/>
                    </a:cubicBezTo>
                    <a:cubicBezTo>
                      <a:pt x="0" y="7"/>
                      <a:pt x="0" y="7"/>
                      <a:pt x="0" y="7"/>
                    </a:cubicBezTo>
                    <a:cubicBezTo>
                      <a:pt x="0" y="3"/>
                      <a:pt x="3" y="0"/>
                      <a:pt x="7" y="0"/>
                    </a:cubicBezTo>
                    <a:cubicBezTo>
                      <a:pt x="23" y="0"/>
                      <a:pt x="23" y="0"/>
                      <a:pt x="23" y="0"/>
                    </a:cubicBezTo>
                    <a:cubicBezTo>
                      <a:pt x="27" y="0"/>
                      <a:pt x="30" y="3"/>
                      <a:pt x="30" y="7"/>
                    </a:cubicBezTo>
                    <a:lnTo>
                      <a:pt x="30"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27" name="Freeform 33"/>
              <p:cNvSpPr>
                <a:spLocks noChangeArrowheads="1"/>
              </p:cNvSpPr>
              <p:nvPr/>
            </p:nvSpPr>
            <p:spPr bwMode="auto">
              <a:xfrm>
                <a:off x="688689" y="274756"/>
                <a:ext cx="85186" cy="88786"/>
              </a:xfrm>
              <a:custGeom>
                <a:avLst/>
                <a:gdLst>
                  <a:gd name="T0" fmla="*/ 30 w 30"/>
                  <a:gd name="T1" fmla="*/ 24 h 31"/>
                  <a:gd name="T2" fmla="*/ 23 w 30"/>
                  <a:gd name="T3" fmla="*/ 31 h 31"/>
                  <a:gd name="T4" fmla="*/ 7 w 30"/>
                  <a:gd name="T5" fmla="*/ 31 h 31"/>
                  <a:gd name="T6" fmla="*/ 0 w 30"/>
                  <a:gd name="T7" fmla="*/ 24 h 31"/>
                  <a:gd name="T8" fmla="*/ 0 w 30"/>
                  <a:gd name="T9" fmla="*/ 8 h 31"/>
                  <a:gd name="T10" fmla="*/ 7 w 30"/>
                  <a:gd name="T11" fmla="*/ 0 h 31"/>
                  <a:gd name="T12" fmla="*/ 23 w 30"/>
                  <a:gd name="T13" fmla="*/ 0 h 31"/>
                  <a:gd name="T14" fmla="*/ 30 w 30"/>
                  <a:gd name="T15" fmla="*/ 8 h 31"/>
                  <a:gd name="T16" fmla="*/ 30 w 30"/>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1"/>
                  <a:gd name="T29" fmla="*/ 30 w 30"/>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1">
                    <a:moveTo>
                      <a:pt x="30" y="24"/>
                    </a:moveTo>
                    <a:cubicBezTo>
                      <a:pt x="30" y="28"/>
                      <a:pt x="27" y="31"/>
                      <a:pt x="23" y="31"/>
                    </a:cubicBezTo>
                    <a:cubicBezTo>
                      <a:pt x="7" y="31"/>
                      <a:pt x="7" y="31"/>
                      <a:pt x="7" y="31"/>
                    </a:cubicBezTo>
                    <a:cubicBezTo>
                      <a:pt x="3" y="31"/>
                      <a:pt x="0" y="28"/>
                      <a:pt x="0" y="24"/>
                    </a:cubicBezTo>
                    <a:cubicBezTo>
                      <a:pt x="0" y="8"/>
                      <a:pt x="0" y="8"/>
                      <a:pt x="0" y="8"/>
                    </a:cubicBezTo>
                    <a:cubicBezTo>
                      <a:pt x="0" y="4"/>
                      <a:pt x="3" y="0"/>
                      <a:pt x="7" y="0"/>
                    </a:cubicBezTo>
                    <a:cubicBezTo>
                      <a:pt x="23" y="0"/>
                      <a:pt x="23" y="0"/>
                      <a:pt x="23" y="0"/>
                    </a:cubicBezTo>
                    <a:cubicBezTo>
                      <a:pt x="27" y="0"/>
                      <a:pt x="30" y="4"/>
                      <a:pt x="30" y="8"/>
                    </a:cubicBezTo>
                    <a:lnTo>
                      <a:pt x="30"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28" name="Freeform 34"/>
              <p:cNvSpPr>
                <a:spLocks noChangeArrowheads="1"/>
              </p:cNvSpPr>
              <p:nvPr/>
            </p:nvSpPr>
            <p:spPr bwMode="auto">
              <a:xfrm>
                <a:off x="176371" y="436730"/>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grpSp>
        <p:sp>
          <p:nvSpPr>
            <p:cNvPr id="15" name="Freeform 84"/>
            <p:cNvSpPr>
              <a:spLocks noChangeAspect="1" noEditPoints="1" noChangeArrowheads="1"/>
            </p:cNvSpPr>
            <p:nvPr/>
          </p:nvSpPr>
          <p:spPr bwMode="auto">
            <a:xfrm>
              <a:off x="817723" y="0"/>
              <a:ext cx="364286" cy="360000"/>
            </a:xfrm>
            <a:custGeom>
              <a:avLst/>
              <a:gdLst>
                <a:gd name="T0" fmla="*/ 170 w 170"/>
                <a:gd name="T1" fmla="*/ 0 h 168"/>
                <a:gd name="T2" fmla="*/ 162 w 170"/>
                <a:gd name="T3" fmla="*/ 16 h 168"/>
                <a:gd name="T4" fmla="*/ 170 w 170"/>
                <a:gd name="T5" fmla="*/ 103 h 168"/>
                <a:gd name="T6" fmla="*/ 93 w 170"/>
                <a:gd name="T7" fmla="*/ 119 h 168"/>
                <a:gd name="T8" fmla="*/ 128 w 170"/>
                <a:gd name="T9" fmla="*/ 152 h 168"/>
                <a:gd name="T10" fmla="*/ 42 w 170"/>
                <a:gd name="T11" fmla="*/ 168 h 168"/>
                <a:gd name="T12" fmla="*/ 77 w 170"/>
                <a:gd name="T13" fmla="*/ 152 h 168"/>
                <a:gd name="T14" fmla="*/ 0 w 170"/>
                <a:gd name="T15" fmla="*/ 119 h 168"/>
                <a:gd name="T16" fmla="*/ 6 w 170"/>
                <a:gd name="T17" fmla="*/ 103 h 168"/>
                <a:gd name="T18" fmla="*/ 0 w 170"/>
                <a:gd name="T19" fmla="*/ 16 h 168"/>
                <a:gd name="T20" fmla="*/ 0 w 170"/>
                <a:gd name="T21" fmla="*/ 0 h 168"/>
                <a:gd name="T22" fmla="*/ 122 w 170"/>
                <a:gd name="T23" fmla="*/ 40 h 168"/>
                <a:gd name="T24" fmla="*/ 115 w 170"/>
                <a:gd name="T25" fmla="*/ 44 h 168"/>
                <a:gd name="T26" fmla="*/ 75 w 170"/>
                <a:gd name="T27" fmla="*/ 52 h 168"/>
                <a:gd name="T28" fmla="*/ 73 w 170"/>
                <a:gd name="T29" fmla="*/ 50 h 168"/>
                <a:gd name="T30" fmla="*/ 50 w 170"/>
                <a:gd name="T31" fmla="*/ 67 h 168"/>
                <a:gd name="T32" fmla="*/ 85 w 170"/>
                <a:gd name="T33" fmla="*/ 65 h 168"/>
                <a:gd name="T34" fmla="*/ 89 w 170"/>
                <a:gd name="T35" fmla="*/ 67 h 168"/>
                <a:gd name="T36" fmla="*/ 120 w 170"/>
                <a:gd name="T37" fmla="*/ 52 h 168"/>
                <a:gd name="T38" fmla="*/ 128 w 170"/>
                <a:gd name="T39" fmla="*/ 40 h 168"/>
                <a:gd name="T40" fmla="*/ 113 w 170"/>
                <a:gd name="T41" fmla="*/ 58 h 168"/>
                <a:gd name="T42" fmla="*/ 122 w 170"/>
                <a:gd name="T43" fmla="*/ 85 h 168"/>
                <a:gd name="T44" fmla="*/ 113 w 170"/>
                <a:gd name="T45" fmla="*/ 58 h 168"/>
                <a:gd name="T46" fmla="*/ 101 w 170"/>
                <a:gd name="T47" fmla="*/ 67 h 168"/>
                <a:gd name="T48" fmla="*/ 109 w 170"/>
                <a:gd name="T49" fmla="*/ 85 h 168"/>
                <a:gd name="T50" fmla="*/ 101 w 170"/>
                <a:gd name="T51" fmla="*/ 67 h 168"/>
                <a:gd name="T52" fmla="*/ 87 w 170"/>
                <a:gd name="T53" fmla="*/ 77 h 168"/>
                <a:gd name="T54" fmla="*/ 95 w 170"/>
                <a:gd name="T55" fmla="*/ 85 h 168"/>
                <a:gd name="T56" fmla="*/ 87 w 170"/>
                <a:gd name="T57" fmla="*/ 77 h 168"/>
                <a:gd name="T58" fmla="*/ 75 w 170"/>
                <a:gd name="T59" fmla="*/ 69 h 168"/>
                <a:gd name="T60" fmla="*/ 83 w 170"/>
                <a:gd name="T61" fmla="*/ 85 h 168"/>
                <a:gd name="T62" fmla="*/ 75 w 170"/>
                <a:gd name="T63" fmla="*/ 69 h 168"/>
                <a:gd name="T64" fmla="*/ 63 w 170"/>
                <a:gd name="T65" fmla="*/ 69 h 168"/>
                <a:gd name="T66" fmla="*/ 71 w 170"/>
                <a:gd name="T67" fmla="*/ 85 h 168"/>
                <a:gd name="T68" fmla="*/ 63 w 170"/>
                <a:gd name="T69" fmla="*/ 69 h 168"/>
                <a:gd name="T70" fmla="*/ 48 w 170"/>
                <a:gd name="T71" fmla="*/ 73 h 168"/>
                <a:gd name="T72" fmla="*/ 56 w 170"/>
                <a:gd name="T73" fmla="*/ 85 h 168"/>
                <a:gd name="T74" fmla="*/ 48 w 170"/>
                <a:gd name="T75" fmla="*/ 73 h 168"/>
                <a:gd name="T76" fmla="*/ 146 w 170"/>
                <a:gd name="T77" fmla="*/ 18 h 168"/>
                <a:gd name="T78" fmla="*/ 24 w 170"/>
                <a:gd name="T79" fmla="*/ 101 h 168"/>
                <a:gd name="T80" fmla="*/ 146 w 170"/>
                <a:gd name="T81" fmla="*/ 18 h 1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0"/>
                <a:gd name="T124" fmla="*/ 0 h 168"/>
                <a:gd name="T125" fmla="*/ 170 w 170"/>
                <a:gd name="T126" fmla="*/ 168 h 1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0" h="168">
                  <a:moveTo>
                    <a:pt x="0" y="0"/>
                  </a:moveTo>
                  <a:lnTo>
                    <a:pt x="170" y="0"/>
                  </a:lnTo>
                  <a:lnTo>
                    <a:pt x="170" y="16"/>
                  </a:lnTo>
                  <a:lnTo>
                    <a:pt x="162" y="16"/>
                  </a:lnTo>
                  <a:lnTo>
                    <a:pt x="162" y="103"/>
                  </a:lnTo>
                  <a:lnTo>
                    <a:pt x="170" y="103"/>
                  </a:lnTo>
                  <a:lnTo>
                    <a:pt x="170" y="119"/>
                  </a:lnTo>
                  <a:lnTo>
                    <a:pt x="93" y="119"/>
                  </a:lnTo>
                  <a:lnTo>
                    <a:pt x="93" y="152"/>
                  </a:lnTo>
                  <a:lnTo>
                    <a:pt x="128" y="152"/>
                  </a:lnTo>
                  <a:lnTo>
                    <a:pt x="128" y="168"/>
                  </a:lnTo>
                  <a:lnTo>
                    <a:pt x="42" y="168"/>
                  </a:lnTo>
                  <a:lnTo>
                    <a:pt x="42" y="152"/>
                  </a:lnTo>
                  <a:lnTo>
                    <a:pt x="77" y="152"/>
                  </a:lnTo>
                  <a:lnTo>
                    <a:pt x="77" y="119"/>
                  </a:lnTo>
                  <a:lnTo>
                    <a:pt x="0" y="119"/>
                  </a:lnTo>
                  <a:lnTo>
                    <a:pt x="0" y="103"/>
                  </a:lnTo>
                  <a:lnTo>
                    <a:pt x="6" y="103"/>
                  </a:lnTo>
                  <a:lnTo>
                    <a:pt x="6" y="16"/>
                  </a:lnTo>
                  <a:lnTo>
                    <a:pt x="0" y="16"/>
                  </a:lnTo>
                  <a:lnTo>
                    <a:pt x="0" y="0"/>
                  </a:lnTo>
                  <a:lnTo>
                    <a:pt x="0" y="0"/>
                  </a:lnTo>
                  <a:close/>
                  <a:moveTo>
                    <a:pt x="128" y="40"/>
                  </a:moveTo>
                  <a:lnTo>
                    <a:pt x="122" y="40"/>
                  </a:lnTo>
                  <a:lnTo>
                    <a:pt x="113" y="40"/>
                  </a:lnTo>
                  <a:lnTo>
                    <a:pt x="115" y="44"/>
                  </a:lnTo>
                  <a:lnTo>
                    <a:pt x="87" y="61"/>
                  </a:lnTo>
                  <a:lnTo>
                    <a:pt x="75" y="52"/>
                  </a:lnTo>
                  <a:lnTo>
                    <a:pt x="75" y="50"/>
                  </a:lnTo>
                  <a:lnTo>
                    <a:pt x="73" y="50"/>
                  </a:lnTo>
                  <a:lnTo>
                    <a:pt x="48" y="61"/>
                  </a:lnTo>
                  <a:lnTo>
                    <a:pt x="50" y="67"/>
                  </a:lnTo>
                  <a:lnTo>
                    <a:pt x="73" y="56"/>
                  </a:lnTo>
                  <a:lnTo>
                    <a:pt x="85" y="65"/>
                  </a:lnTo>
                  <a:lnTo>
                    <a:pt x="87" y="67"/>
                  </a:lnTo>
                  <a:lnTo>
                    <a:pt x="89" y="67"/>
                  </a:lnTo>
                  <a:lnTo>
                    <a:pt x="117" y="48"/>
                  </a:lnTo>
                  <a:lnTo>
                    <a:pt x="120" y="52"/>
                  </a:lnTo>
                  <a:lnTo>
                    <a:pt x="124" y="46"/>
                  </a:lnTo>
                  <a:lnTo>
                    <a:pt x="128" y="40"/>
                  </a:lnTo>
                  <a:lnTo>
                    <a:pt x="128" y="40"/>
                  </a:lnTo>
                  <a:close/>
                  <a:moveTo>
                    <a:pt x="113" y="58"/>
                  </a:moveTo>
                  <a:lnTo>
                    <a:pt x="113" y="85"/>
                  </a:lnTo>
                  <a:lnTo>
                    <a:pt x="122" y="85"/>
                  </a:lnTo>
                  <a:lnTo>
                    <a:pt x="122" y="58"/>
                  </a:lnTo>
                  <a:lnTo>
                    <a:pt x="113" y="58"/>
                  </a:lnTo>
                  <a:lnTo>
                    <a:pt x="113" y="58"/>
                  </a:lnTo>
                  <a:close/>
                  <a:moveTo>
                    <a:pt x="101" y="67"/>
                  </a:moveTo>
                  <a:lnTo>
                    <a:pt x="101" y="85"/>
                  </a:lnTo>
                  <a:lnTo>
                    <a:pt x="109" y="85"/>
                  </a:lnTo>
                  <a:lnTo>
                    <a:pt x="109" y="67"/>
                  </a:lnTo>
                  <a:lnTo>
                    <a:pt x="101" y="67"/>
                  </a:lnTo>
                  <a:lnTo>
                    <a:pt x="101" y="67"/>
                  </a:lnTo>
                  <a:close/>
                  <a:moveTo>
                    <a:pt x="87" y="77"/>
                  </a:moveTo>
                  <a:lnTo>
                    <a:pt x="87" y="85"/>
                  </a:lnTo>
                  <a:lnTo>
                    <a:pt x="95" y="85"/>
                  </a:lnTo>
                  <a:lnTo>
                    <a:pt x="95" y="77"/>
                  </a:lnTo>
                  <a:lnTo>
                    <a:pt x="87" y="77"/>
                  </a:lnTo>
                  <a:lnTo>
                    <a:pt x="87" y="77"/>
                  </a:lnTo>
                  <a:close/>
                  <a:moveTo>
                    <a:pt x="75" y="69"/>
                  </a:moveTo>
                  <a:lnTo>
                    <a:pt x="75" y="85"/>
                  </a:lnTo>
                  <a:lnTo>
                    <a:pt x="83" y="85"/>
                  </a:lnTo>
                  <a:lnTo>
                    <a:pt x="83" y="69"/>
                  </a:lnTo>
                  <a:lnTo>
                    <a:pt x="75" y="69"/>
                  </a:lnTo>
                  <a:lnTo>
                    <a:pt x="75" y="69"/>
                  </a:lnTo>
                  <a:close/>
                  <a:moveTo>
                    <a:pt x="63" y="69"/>
                  </a:moveTo>
                  <a:lnTo>
                    <a:pt x="63" y="85"/>
                  </a:lnTo>
                  <a:lnTo>
                    <a:pt x="71" y="85"/>
                  </a:lnTo>
                  <a:lnTo>
                    <a:pt x="71" y="69"/>
                  </a:lnTo>
                  <a:lnTo>
                    <a:pt x="63" y="69"/>
                  </a:lnTo>
                  <a:lnTo>
                    <a:pt x="63" y="69"/>
                  </a:lnTo>
                  <a:close/>
                  <a:moveTo>
                    <a:pt x="48" y="73"/>
                  </a:moveTo>
                  <a:lnTo>
                    <a:pt x="48" y="85"/>
                  </a:lnTo>
                  <a:lnTo>
                    <a:pt x="56" y="85"/>
                  </a:lnTo>
                  <a:lnTo>
                    <a:pt x="56" y="73"/>
                  </a:lnTo>
                  <a:lnTo>
                    <a:pt x="48" y="73"/>
                  </a:lnTo>
                  <a:lnTo>
                    <a:pt x="48" y="73"/>
                  </a:lnTo>
                  <a:close/>
                  <a:moveTo>
                    <a:pt x="146" y="18"/>
                  </a:moveTo>
                  <a:lnTo>
                    <a:pt x="24" y="18"/>
                  </a:lnTo>
                  <a:lnTo>
                    <a:pt x="24" y="101"/>
                  </a:lnTo>
                  <a:lnTo>
                    <a:pt x="146" y="101"/>
                  </a:lnTo>
                  <a:lnTo>
                    <a:pt x="146" y="18"/>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16" name="Freeform 9"/>
            <p:cNvSpPr>
              <a:spLocks noChangeAspect="1" noEditPoints="1" noChangeArrowheads="1"/>
            </p:cNvSpPr>
            <p:nvPr/>
          </p:nvSpPr>
          <p:spPr bwMode="auto">
            <a:xfrm>
              <a:off x="3979827" y="0"/>
              <a:ext cx="394911" cy="360000"/>
            </a:xfrm>
            <a:custGeom>
              <a:avLst/>
              <a:gdLst>
                <a:gd name="T0" fmla="*/ 141 w 181"/>
                <a:gd name="T1" fmla="*/ 0 h 165"/>
                <a:gd name="T2" fmla="*/ 149 w 181"/>
                <a:gd name="T3" fmla="*/ 8 h 165"/>
                <a:gd name="T4" fmla="*/ 134 w 181"/>
                <a:gd name="T5" fmla="*/ 47 h 165"/>
                <a:gd name="T6" fmla="*/ 33 w 181"/>
                <a:gd name="T7" fmla="*/ 14 h 165"/>
                <a:gd name="T8" fmla="*/ 39 w 181"/>
                <a:gd name="T9" fmla="*/ 20 h 165"/>
                <a:gd name="T10" fmla="*/ 51 w 181"/>
                <a:gd name="T11" fmla="*/ 31 h 165"/>
                <a:gd name="T12" fmla="*/ 33 w 181"/>
                <a:gd name="T13" fmla="*/ 39 h 165"/>
                <a:gd name="T14" fmla="*/ 39 w 181"/>
                <a:gd name="T15" fmla="*/ 45 h 165"/>
                <a:gd name="T16" fmla="*/ 51 w 181"/>
                <a:gd name="T17" fmla="*/ 55 h 165"/>
                <a:gd name="T18" fmla="*/ 33 w 181"/>
                <a:gd name="T19" fmla="*/ 63 h 165"/>
                <a:gd name="T20" fmla="*/ 39 w 181"/>
                <a:gd name="T21" fmla="*/ 67 h 165"/>
                <a:gd name="T22" fmla="*/ 51 w 181"/>
                <a:gd name="T23" fmla="*/ 77 h 165"/>
                <a:gd name="T24" fmla="*/ 33 w 181"/>
                <a:gd name="T25" fmla="*/ 86 h 165"/>
                <a:gd name="T26" fmla="*/ 39 w 181"/>
                <a:gd name="T27" fmla="*/ 90 h 165"/>
                <a:gd name="T28" fmla="*/ 51 w 181"/>
                <a:gd name="T29" fmla="*/ 100 h 165"/>
                <a:gd name="T30" fmla="*/ 33 w 181"/>
                <a:gd name="T31" fmla="*/ 110 h 165"/>
                <a:gd name="T32" fmla="*/ 39 w 181"/>
                <a:gd name="T33" fmla="*/ 116 h 165"/>
                <a:gd name="T34" fmla="*/ 51 w 181"/>
                <a:gd name="T35" fmla="*/ 126 h 165"/>
                <a:gd name="T36" fmla="*/ 33 w 181"/>
                <a:gd name="T37" fmla="*/ 134 h 165"/>
                <a:gd name="T38" fmla="*/ 33 w 181"/>
                <a:gd name="T39" fmla="*/ 151 h 165"/>
                <a:gd name="T40" fmla="*/ 134 w 181"/>
                <a:gd name="T41" fmla="*/ 118 h 165"/>
                <a:gd name="T42" fmla="*/ 149 w 181"/>
                <a:gd name="T43" fmla="*/ 157 h 165"/>
                <a:gd name="T44" fmla="*/ 141 w 181"/>
                <a:gd name="T45" fmla="*/ 165 h 165"/>
                <a:gd name="T46" fmla="*/ 19 w 181"/>
                <a:gd name="T47" fmla="*/ 165 h 165"/>
                <a:gd name="T48" fmla="*/ 19 w 181"/>
                <a:gd name="T49" fmla="*/ 146 h 165"/>
                <a:gd name="T50" fmla="*/ 0 w 181"/>
                <a:gd name="T51" fmla="*/ 132 h 165"/>
                <a:gd name="T52" fmla="*/ 19 w 181"/>
                <a:gd name="T53" fmla="*/ 120 h 165"/>
                <a:gd name="T54" fmla="*/ 0 w 181"/>
                <a:gd name="T55" fmla="*/ 108 h 165"/>
                <a:gd name="T56" fmla="*/ 19 w 181"/>
                <a:gd name="T57" fmla="*/ 98 h 165"/>
                <a:gd name="T58" fmla="*/ 0 w 181"/>
                <a:gd name="T59" fmla="*/ 83 h 165"/>
                <a:gd name="T60" fmla="*/ 19 w 181"/>
                <a:gd name="T61" fmla="*/ 75 h 165"/>
                <a:gd name="T62" fmla="*/ 0 w 181"/>
                <a:gd name="T63" fmla="*/ 61 h 165"/>
                <a:gd name="T64" fmla="*/ 19 w 181"/>
                <a:gd name="T65" fmla="*/ 51 h 165"/>
                <a:gd name="T66" fmla="*/ 0 w 181"/>
                <a:gd name="T67" fmla="*/ 39 h 165"/>
                <a:gd name="T68" fmla="*/ 19 w 181"/>
                <a:gd name="T69" fmla="*/ 8 h 165"/>
                <a:gd name="T70" fmla="*/ 27 w 181"/>
                <a:gd name="T71" fmla="*/ 0 h 165"/>
                <a:gd name="T72" fmla="*/ 63 w 181"/>
                <a:gd name="T73" fmla="*/ 79 h 165"/>
                <a:gd name="T74" fmla="*/ 84 w 181"/>
                <a:gd name="T75" fmla="*/ 88 h 165"/>
                <a:gd name="T76" fmla="*/ 63 w 181"/>
                <a:gd name="T77" fmla="*/ 79 h 165"/>
                <a:gd name="T78" fmla="*/ 63 w 181"/>
                <a:gd name="T79" fmla="*/ 61 h 165"/>
                <a:gd name="T80" fmla="*/ 100 w 181"/>
                <a:gd name="T81" fmla="*/ 69 h 165"/>
                <a:gd name="T82" fmla="*/ 63 w 181"/>
                <a:gd name="T83" fmla="*/ 61 h 165"/>
                <a:gd name="T84" fmla="*/ 63 w 181"/>
                <a:gd name="T85" fmla="*/ 45 h 165"/>
                <a:gd name="T86" fmla="*/ 116 w 181"/>
                <a:gd name="T87" fmla="*/ 53 h 165"/>
                <a:gd name="T88" fmla="*/ 63 w 181"/>
                <a:gd name="T89" fmla="*/ 45 h 165"/>
                <a:gd name="T90" fmla="*/ 63 w 181"/>
                <a:gd name="T91" fmla="*/ 29 h 165"/>
                <a:gd name="T92" fmla="*/ 116 w 181"/>
                <a:gd name="T93" fmla="*/ 35 h 165"/>
                <a:gd name="T94" fmla="*/ 63 w 181"/>
                <a:gd name="T95" fmla="*/ 29 h 165"/>
                <a:gd name="T96" fmla="*/ 84 w 181"/>
                <a:gd name="T97" fmla="*/ 130 h 165"/>
                <a:gd name="T98" fmla="*/ 106 w 181"/>
                <a:gd name="T99" fmla="*/ 130 h 165"/>
                <a:gd name="T100" fmla="*/ 86 w 181"/>
                <a:gd name="T101" fmla="*/ 108 h 165"/>
                <a:gd name="T102" fmla="*/ 84 w 181"/>
                <a:gd name="T103" fmla="*/ 130 h 165"/>
                <a:gd name="T104" fmla="*/ 161 w 181"/>
                <a:gd name="T105" fmla="*/ 37 h 165"/>
                <a:gd name="T106" fmla="*/ 116 w 181"/>
                <a:gd name="T107" fmla="*/ 120 h 165"/>
                <a:gd name="T108" fmla="*/ 161 w 181"/>
                <a:gd name="T109" fmla="*/ 37 h 16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1"/>
                <a:gd name="T166" fmla="*/ 0 h 165"/>
                <a:gd name="T167" fmla="*/ 181 w 181"/>
                <a:gd name="T168" fmla="*/ 165 h 16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1" h="165">
                  <a:moveTo>
                    <a:pt x="27" y="0"/>
                  </a:moveTo>
                  <a:lnTo>
                    <a:pt x="141" y="0"/>
                  </a:lnTo>
                  <a:lnTo>
                    <a:pt x="149" y="0"/>
                  </a:lnTo>
                  <a:lnTo>
                    <a:pt x="149" y="8"/>
                  </a:lnTo>
                  <a:lnTo>
                    <a:pt x="149" y="35"/>
                  </a:lnTo>
                  <a:lnTo>
                    <a:pt x="134" y="47"/>
                  </a:lnTo>
                  <a:lnTo>
                    <a:pt x="134" y="14"/>
                  </a:lnTo>
                  <a:lnTo>
                    <a:pt x="33" y="14"/>
                  </a:lnTo>
                  <a:lnTo>
                    <a:pt x="33" y="25"/>
                  </a:lnTo>
                  <a:lnTo>
                    <a:pt x="39" y="20"/>
                  </a:lnTo>
                  <a:lnTo>
                    <a:pt x="47" y="18"/>
                  </a:lnTo>
                  <a:lnTo>
                    <a:pt x="51" y="31"/>
                  </a:lnTo>
                  <a:lnTo>
                    <a:pt x="45" y="35"/>
                  </a:lnTo>
                  <a:lnTo>
                    <a:pt x="33" y="39"/>
                  </a:lnTo>
                  <a:lnTo>
                    <a:pt x="33" y="47"/>
                  </a:lnTo>
                  <a:lnTo>
                    <a:pt x="39" y="45"/>
                  </a:lnTo>
                  <a:lnTo>
                    <a:pt x="47" y="41"/>
                  </a:lnTo>
                  <a:lnTo>
                    <a:pt x="51" y="55"/>
                  </a:lnTo>
                  <a:lnTo>
                    <a:pt x="45" y="57"/>
                  </a:lnTo>
                  <a:lnTo>
                    <a:pt x="33" y="63"/>
                  </a:lnTo>
                  <a:lnTo>
                    <a:pt x="33" y="71"/>
                  </a:lnTo>
                  <a:lnTo>
                    <a:pt x="39" y="67"/>
                  </a:lnTo>
                  <a:lnTo>
                    <a:pt x="47" y="65"/>
                  </a:lnTo>
                  <a:lnTo>
                    <a:pt x="51" y="77"/>
                  </a:lnTo>
                  <a:lnTo>
                    <a:pt x="45" y="81"/>
                  </a:lnTo>
                  <a:lnTo>
                    <a:pt x="33" y="86"/>
                  </a:lnTo>
                  <a:lnTo>
                    <a:pt x="33" y="94"/>
                  </a:lnTo>
                  <a:lnTo>
                    <a:pt x="39" y="90"/>
                  </a:lnTo>
                  <a:lnTo>
                    <a:pt x="47" y="88"/>
                  </a:lnTo>
                  <a:lnTo>
                    <a:pt x="51" y="100"/>
                  </a:lnTo>
                  <a:lnTo>
                    <a:pt x="45" y="104"/>
                  </a:lnTo>
                  <a:lnTo>
                    <a:pt x="33" y="110"/>
                  </a:lnTo>
                  <a:lnTo>
                    <a:pt x="33" y="118"/>
                  </a:lnTo>
                  <a:lnTo>
                    <a:pt x="39" y="116"/>
                  </a:lnTo>
                  <a:lnTo>
                    <a:pt x="47" y="112"/>
                  </a:lnTo>
                  <a:lnTo>
                    <a:pt x="51" y="126"/>
                  </a:lnTo>
                  <a:lnTo>
                    <a:pt x="45" y="128"/>
                  </a:lnTo>
                  <a:lnTo>
                    <a:pt x="33" y="134"/>
                  </a:lnTo>
                  <a:lnTo>
                    <a:pt x="33" y="146"/>
                  </a:lnTo>
                  <a:lnTo>
                    <a:pt x="33" y="151"/>
                  </a:lnTo>
                  <a:lnTo>
                    <a:pt x="134" y="151"/>
                  </a:lnTo>
                  <a:lnTo>
                    <a:pt x="134" y="118"/>
                  </a:lnTo>
                  <a:lnTo>
                    <a:pt x="149" y="106"/>
                  </a:lnTo>
                  <a:lnTo>
                    <a:pt x="149" y="157"/>
                  </a:lnTo>
                  <a:lnTo>
                    <a:pt x="149" y="165"/>
                  </a:lnTo>
                  <a:lnTo>
                    <a:pt x="141" y="165"/>
                  </a:lnTo>
                  <a:lnTo>
                    <a:pt x="27" y="165"/>
                  </a:lnTo>
                  <a:lnTo>
                    <a:pt x="19" y="165"/>
                  </a:lnTo>
                  <a:lnTo>
                    <a:pt x="19" y="157"/>
                  </a:lnTo>
                  <a:lnTo>
                    <a:pt x="19" y="146"/>
                  </a:lnTo>
                  <a:lnTo>
                    <a:pt x="4" y="146"/>
                  </a:lnTo>
                  <a:lnTo>
                    <a:pt x="0" y="132"/>
                  </a:lnTo>
                  <a:lnTo>
                    <a:pt x="19" y="124"/>
                  </a:lnTo>
                  <a:lnTo>
                    <a:pt x="19" y="120"/>
                  </a:lnTo>
                  <a:lnTo>
                    <a:pt x="4" y="120"/>
                  </a:lnTo>
                  <a:lnTo>
                    <a:pt x="0" y="108"/>
                  </a:lnTo>
                  <a:lnTo>
                    <a:pt x="19" y="100"/>
                  </a:lnTo>
                  <a:lnTo>
                    <a:pt x="19" y="98"/>
                  </a:lnTo>
                  <a:lnTo>
                    <a:pt x="4" y="98"/>
                  </a:lnTo>
                  <a:lnTo>
                    <a:pt x="0" y="83"/>
                  </a:lnTo>
                  <a:lnTo>
                    <a:pt x="19" y="77"/>
                  </a:lnTo>
                  <a:lnTo>
                    <a:pt x="19" y="75"/>
                  </a:lnTo>
                  <a:lnTo>
                    <a:pt x="4" y="75"/>
                  </a:lnTo>
                  <a:lnTo>
                    <a:pt x="0" y="61"/>
                  </a:lnTo>
                  <a:lnTo>
                    <a:pt x="19" y="53"/>
                  </a:lnTo>
                  <a:lnTo>
                    <a:pt x="19" y="51"/>
                  </a:lnTo>
                  <a:lnTo>
                    <a:pt x="4" y="51"/>
                  </a:lnTo>
                  <a:lnTo>
                    <a:pt x="0" y="39"/>
                  </a:lnTo>
                  <a:lnTo>
                    <a:pt x="19" y="31"/>
                  </a:lnTo>
                  <a:lnTo>
                    <a:pt x="19" y="8"/>
                  </a:lnTo>
                  <a:lnTo>
                    <a:pt x="19" y="0"/>
                  </a:lnTo>
                  <a:lnTo>
                    <a:pt x="27" y="0"/>
                  </a:lnTo>
                  <a:lnTo>
                    <a:pt x="27" y="0"/>
                  </a:lnTo>
                  <a:close/>
                  <a:moveTo>
                    <a:pt x="63" y="79"/>
                  </a:moveTo>
                  <a:lnTo>
                    <a:pt x="63" y="88"/>
                  </a:lnTo>
                  <a:lnTo>
                    <a:pt x="84" y="88"/>
                  </a:lnTo>
                  <a:lnTo>
                    <a:pt x="84" y="79"/>
                  </a:lnTo>
                  <a:lnTo>
                    <a:pt x="63" y="79"/>
                  </a:lnTo>
                  <a:lnTo>
                    <a:pt x="63" y="79"/>
                  </a:lnTo>
                  <a:close/>
                  <a:moveTo>
                    <a:pt x="63" y="61"/>
                  </a:moveTo>
                  <a:lnTo>
                    <a:pt x="63" y="69"/>
                  </a:lnTo>
                  <a:lnTo>
                    <a:pt x="100" y="69"/>
                  </a:lnTo>
                  <a:lnTo>
                    <a:pt x="100" y="61"/>
                  </a:lnTo>
                  <a:lnTo>
                    <a:pt x="63" y="61"/>
                  </a:lnTo>
                  <a:lnTo>
                    <a:pt x="63" y="61"/>
                  </a:lnTo>
                  <a:close/>
                  <a:moveTo>
                    <a:pt x="63" y="45"/>
                  </a:moveTo>
                  <a:lnTo>
                    <a:pt x="63" y="53"/>
                  </a:lnTo>
                  <a:lnTo>
                    <a:pt x="116" y="53"/>
                  </a:lnTo>
                  <a:lnTo>
                    <a:pt x="116" y="45"/>
                  </a:lnTo>
                  <a:lnTo>
                    <a:pt x="63" y="45"/>
                  </a:lnTo>
                  <a:lnTo>
                    <a:pt x="63" y="45"/>
                  </a:lnTo>
                  <a:close/>
                  <a:moveTo>
                    <a:pt x="63" y="29"/>
                  </a:moveTo>
                  <a:lnTo>
                    <a:pt x="63" y="35"/>
                  </a:lnTo>
                  <a:lnTo>
                    <a:pt x="116" y="35"/>
                  </a:lnTo>
                  <a:lnTo>
                    <a:pt x="116" y="29"/>
                  </a:lnTo>
                  <a:lnTo>
                    <a:pt x="63" y="29"/>
                  </a:lnTo>
                  <a:lnTo>
                    <a:pt x="63" y="29"/>
                  </a:lnTo>
                  <a:close/>
                  <a:moveTo>
                    <a:pt x="84" y="130"/>
                  </a:moveTo>
                  <a:lnTo>
                    <a:pt x="96" y="130"/>
                  </a:lnTo>
                  <a:lnTo>
                    <a:pt x="106" y="130"/>
                  </a:lnTo>
                  <a:lnTo>
                    <a:pt x="96" y="118"/>
                  </a:lnTo>
                  <a:lnTo>
                    <a:pt x="86" y="108"/>
                  </a:lnTo>
                  <a:lnTo>
                    <a:pt x="86" y="120"/>
                  </a:lnTo>
                  <a:lnTo>
                    <a:pt x="84" y="130"/>
                  </a:lnTo>
                  <a:lnTo>
                    <a:pt x="84" y="130"/>
                  </a:lnTo>
                  <a:close/>
                  <a:moveTo>
                    <a:pt x="161" y="37"/>
                  </a:moveTo>
                  <a:lnTo>
                    <a:pt x="96" y="100"/>
                  </a:lnTo>
                  <a:lnTo>
                    <a:pt x="116" y="120"/>
                  </a:lnTo>
                  <a:lnTo>
                    <a:pt x="181" y="57"/>
                  </a:lnTo>
                  <a:lnTo>
                    <a:pt x="161" y="37"/>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grpSp>
    </p:spTree>
  </p:cSld>
  <p:clrMapOvr>
    <a:masterClrMapping/>
  </p:clrMapOvr>
  <p:transition spd="med" advTm="0">
    <p:pull/>
  </p:transition>
  <p:timing>
    <p:tnLst>
      <p:par>
        <p:cTn id="1" dur="indefinite" restart="never" nodeType="tmRoot"/>
      </p:par>
    </p:tnLst>
    <p:bldLst>
      <p:bldP spid="73" grpId="0" bldLvl="0" animBg="1"/>
      <p:bldP spid="74"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3436079" y="252636"/>
            <a:ext cx="5319841" cy="521970"/>
          </a:xfrm>
          <a:prstGeom prst="rect">
            <a:avLst/>
          </a:prstGeom>
          <a:noFill/>
        </p:spPr>
        <p:txBody>
          <a:bodyPr wrap="square" rtlCol="0">
            <a:spAutoFit/>
          </a:bodyPr>
          <a:lstStyle/>
          <a:p>
            <a:r>
              <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rPr>
              <a:t>第二讲</a:t>
            </a:r>
            <a:r>
              <a:rPr lang="en-US"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rPr>
              <a:t> </a:t>
            </a:r>
            <a:r>
              <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rPr>
              <a:t>财务报表分析的方法认知</a:t>
            </a:r>
            <a:endPar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4" name="矩形 3"/>
          <p:cNvSpPr/>
          <p:nvPr/>
        </p:nvSpPr>
        <p:spPr>
          <a:xfrm>
            <a:off x="424976" y="1233294"/>
            <a:ext cx="3838911" cy="830997"/>
          </a:xfrm>
          <a:prstGeom prst="rect">
            <a:avLst/>
          </a:prstGeom>
        </p:spPr>
        <p:txBody>
          <a:bodyPr wrap="square">
            <a:spAutoFit/>
          </a:bodyPr>
          <a:lstStyle/>
          <a:p>
            <a:r>
              <a:rPr lang="zh-CN" altLang="zh-CN" sz="2400" b="1" dirty="0">
                <a:solidFill>
                  <a:schemeClr val="accent1"/>
                </a:solidFill>
                <a:latin typeface="微软雅黑" panose="020B0503020204020204" pitchFamily="34" charset="-122"/>
                <a:ea typeface="微软雅黑" panose="020B0503020204020204" pitchFamily="34" charset="-122"/>
              </a:rPr>
              <a:t>一、比较分析法</a:t>
            </a:r>
            <a:endParaRPr lang="zh-CN" altLang="zh-CN" sz="2400" b="1" dirty="0">
              <a:solidFill>
                <a:schemeClr val="accent1"/>
              </a:solidFill>
              <a:latin typeface="微软雅黑" panose="020B0503020204020204" pitchFamily="34" charset="-122"/>
              <a:ea typeface="微软雅黑" panose="020B0503020204020204" pitchFamily="34" charset="-122"/>
            </a:endParaRPr>
          </a:p>
          <a:p>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sp>
        <p:nvSpPr>
          <p:cNvPr id="18" name="矩形 17"/>
          <p:cNvSpPr/>
          <p:nvPr/>
        </p:nvSpPr>
        <p:spPr>
          <a:xfrm>
            <a:off x="424976" y="1648792"/>
            <a:ext cx="5319841" cy="646331"/>
          </a:xfrm>
          <a:prstGeom prst="rect">
            <a:avLst/>
          </a:prstGeom>
        </p:spPr>
        <p:txBody>
          <a:bodyPr wrap="square">
            <a:spAutoFit/>
          </a:bodyPr>
          <a:lstStyle/>
          <a:p>
            <a:r>
              <a:rPr lang="en-US" altLang="zh-CN" dirty="0">
                <a:solidFill>
                  <a:srgbClr val="003366"/>
                </a:solidFill>
                <a:latin typeface="微软雅黑" panose="020B0503020204020204" pitchFamily="34" charset="-122"/>
                <a:ea typeface="微软雅黑" panose="020B0503020204020204" pitchFamily="34" charset="-122"/>
              </a:rPr>
              <a:t>(</a:t>
            </a:r>
            <a:r>
              <a:rPr lang="zh-CN" altLang="zh-CN" dirty="0">
                <a:solidFill>
                  <a:srgbClr val="003366"/>
                </a:solidFill>
                <a:latin typeface="微软雅黑" panose="020B0503020204020204" pitchFamily="34" charset="-122"/>
                <a:ea typeface="微软雅黑" panose="020B0503020204020204" pitchFamily="34" charset="-122"/>
              </a:rPr>
              <a:t>一</a:t>
            </a:r>
            <a:r>
              <a:rPr lang="en-US" altLang="zh-CN" dirty="0">
                <a:solidFill>
                  <a:srgbClr val="003366"/>
                </a:solidFill>
                <a:latin typeface="微软雅黑" panose="020B0503020204020204" pitchFamily="34" charset="-122"/>
                <a:ea typeface="微软雅黑" panose="020B0503020204020204" pitchFamily="34" charset="-122"/>
              </a:rPr>
              <a:t>)</a:t>
            </a:r>
            <a:r>
              <a:rPr lang="zh-CN" altLang="zh-CN" dirty="0">
                <a:solidFill>
                  <a:srgbClr val="003366"/>
                </a:solidFill>
                <a:latin typeface="微软雅黑" panose="020B0503020204020204" pitchFamily="34" charset="-122"/>
                <a:ea typeface="微软雅黑" panose="020B0503020204020204" pitchFamily="34" charset="-122"/>
              </a:rPr>
              <a:t>按比较对象</a:t>
            </a:r>
            <a:r>
              <a:rPr lang="en-US" altLang="zh-CN" dirty="0">
                <a:solidFill>
                  <a:srgbClr val="003366"/>
                </a:solidFill>
                <a:latin typeface="微软雅黑" panose="020B0503020204020204" pitchFamily="34" charset="-122"/>
                <a:ea typeface="微软雅黑" panose="020B0503020204020204" pitchFamily="34" charset="-122"/>
              </a:rPr>
              <a:t>(</a:t>
            </a:r>
            <a:r>
              <a:rPr lang="zh-CN" altLang="zh-CN" dirty="0">
                <a:solidFill>
                  <a:srgbClr val="003366"/>
                </a:solidFill>
                <a:latin typeface="微软雅黑" panose="020B0503020204020204" pitchFamily="34" charset="-122"/>
                <a:ea typeface="微软雅黑" panose="020B0503020204020204" pitchFamily="34" charset="-122"/>
              </a:rPr>
              <a:t>和谁比</a:t>
            </a:r>
            <a:r>
              <a:rPr lang="en-US" altLang="zh-CN" dirty="0">
                <a:solidFill>
                  <a:srgbClr val="003366"/>
                </a:solidFill>
                <a:latin typeface="微软雅黑" panose="020B0503020204020204" pitchFamily="34" charset="-122"/>
                <a:ea typeface="微软雅黑" panose="020B0503020204020204" pitchFamily="34" charset="-122"/>
              </a:rPr>
              <a:t>)</a:t>
            </a:r>
            <a:r>
              <a:rPr lang="zh-CN" altLang="zh-CN" dirty="0">
                <a:solidFill>
                  <a:srgbClr val="003366"/>
                </a:solidFill>
                <a:latin typeface="微软雅黑" panose="020B0503020204020204" pitchFamily="34" charset="-122"/>
                <a:ea typeface="微软雅黑" panose="020B0503020204020204" pitchFamily="34" charset="-122"/>
              </a:rPr>
              <a:t>分类</a:t>
            </a:r>
            <a:endParaRPr lang="en-US" altLang="zh-CN" dirty="0">
              <a:solidFill>
                <a:srgbClr val="003366"/>
              </a:solidFill>
              <a:latin typeface="微软雅黑" panose="020B0503020204020204" pitchFamily="34" charset="-122"/>
              <a:ea typeface="微软雅黑" panose="020B0503020204020204" pitchFamily="34" charset="-122"/>
            </a:endParaRPr>
          </a:p>
          <a:p>
            <a:endParaRPr lang="zh-CN" altLang="zh-CN" dirty="0"/>
          </a:p>
        </p:txBody>
      </p:sp>
      <p:sp>
        <p:nvSpPr>
          <p:cNvPr id="9" name="Oval 89"/>
          <p:cNvSpPr/>
          <p:nvPr/>
        </p:nvSpPr>
        <p:spPr bwMode="auto">
          <a:xfrm>
            <a:off x="7200324" y="2480659"/>
            <a:ext cx="764860" cy="765060"/>
          </a:xfrm>
          <a:prstGeom prst="ellipse">
            <a:avLst/>
          </a:prstGeom>
          <a:solidFill>
            <a:schemeClr val="accent3"/>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2">
              <a:hueOff val="0"/>
              <a:satOff val="0"/>
              <a:lumOff val="0"/>
              <a:alphaOff val="0"/>
            </a:schemeClr>
          </a:effectRef>
          <a:fontRef idx="minor">
            <a:schemeClr val="lt1"/>
          </a:fontRef>
        </p:style>
        <p:txBody>
          <a:bodyPr vert="horz" wrap="square" lIns="109710" tIns="54855" rIns="109710" bIns="54855" numCol="1" anchor="t" anchorCtr="0" compatLnSpc="1"/>
          <a:lstStyle/>
          <a:p>
            <a:endParaRPr lang="en-US" sz="900" dirty="0">
              <a:latin typeface="微软雅黑" panose="020B0503020204020204" pitchFamily="34" charset="-122"/>
            </a:endParaRPr>
          </a:p>
        </p:txBody>
      </p:sp>
      <p:sp>
        <p:nvSpPr>
          <p:cNvPr id="10" name="矩形 9"/>
          <p:cNvSpPr/>
          <p:nvPr/>
        </p:nvSpPr>
        <p:spPr>
          <a:xfrm>
            <a:off x="8059844" y="2295123"/>
            <a:ext cx="3610119" cy="3908762"/>
          </a:xfrm>
          <a:prstGeom prst="rect">
            <a:avLst/>
          </a:prstGeom>
        </p:spPr>
        <p:txBody>
          <a:bodyPr wrap="square">
            <a:spAutoFit/>
          </a:bodyPr>
          <a:lstStyle/>
          <a:p>
            <a:pPr algn="just"/>
            <a:endParaRPr lang="zh-CN" altLang="zh-CN" dirty="0">
              <a:latin typeface="+mn-ea"/>
            </a:endParaRPr>
          </a:p>
          <a:p>
            <a:pPr algn="just"/>
            <a:r>
              <a:rPr lang="zh-CN" altLang="zh-CN" dirty="0">
                <a:latin typeface="+mn-ea"/>
              </a:rPr>
              <a:t>预算就是企业在一定的时期内</a:t>
            </a:r>
            <a:r>
              <a:rPr lang="en-US" altLang="zh-CN" dirty="0">
                <a:latin typeface="+mn-ea"/>
              </a:rPr>
              <a:t>(</a:t>
            </a:r>
            <a:r>
              <a:rPr lang="zh-CN" altLang="zh-CN" dirty="0">
                <a:latin typeface="+mn-ea"/>
              </a:rPr>
              <a:t>一般为一年或一个既定期间内</a:t>
            </a:r>
            <a:r>
              <a:rPr lang="en-US" altLang="zh-CN" dirty="0">
                <a:latin typeface="+mn-ea"/>
              </a:rPr>
              <a:t>)</a:t>
            </a:r>
            <a:r>
              <a:rPr lang="zh-CN" altLang="zh-CN" dirty="0">
                <a:latin typeface="+mn-ea"/>
              </a:rPr>
              <a:t>各项业务活动、财务表现等方面的总体的数量说明。这种比较的主要作用是说明计划的完成情况</a:t>
            </a:r>
            <a:r>
              <a:rPr lang="en-US" altLang="zh-CN" dirty="0">
                <a:latin typeface="+mn-ea"/>
              </a:rPr>
              <a:t>,</a:t>
            </a:r>
            <a:r>
              <a:rPr lang="zh-CN" altLang="zh-CN" dirty="0">
                <a:latin typeface="+mn-ea"/>
              </a:rPr>
              <a:t>为进一步提高和挖掘企业的潜力提供依据。</a:t>
            </a:r>
            <a:endParaRPr lang="en-US" altLang="zh-CN" dirty="0">
              <a:latin typeface="+mn-ea"/>
            </a:endParaRPr>
          </a:p>
          <a:p>
            <a:pPr algn="just"/>
            <a:endParaRPr lang="zh-CN" altLang="zh-CN" dirty="0">
              <a:latin typeface="+mn-ea"/>
            </a:endParaRPr>
          </a:p>
          <a:p>
            <a:pPr algn="just"/>
            <a:r>
              <a:rPr lang="zh-CN" altLang="zh-CN" dirty="0">
                <a:latin typeface="+mn-ea"/>
              </a:rPr>
              <a:t>值得注意的是</a:t>
            </a:r>
            <a:r>
              <a:rPr lang="en-US" altLang="zh-CN" dirty="0">
                <a:latin typeface="+mn-ea"/>
              </a:rPr>
              <a:t>,</a:t>
            </a:r>
            <a:r>
              <a:rPr lang="zh-CN" altLang="zh-CN" dirty="0">
                <a:latin typeface="+mn-ea"/>
              </a:rPr>
              <a:t>预算是预算期前编制并获得通过的</a:t>
            </a:r>
            <a:r>
              <a:rPr lang="en-US" altLang="zh-CN" dirty="0">
                <a:latin typeface="+mn-ea"/>
              </a:rPr>
              <a:t>,</a:t>
            </a:r>
            <a:r>
              <a:rPr lang="zh-CN" altLang="zh-CN" dirty="0">
                <a:latin typeface="+mn-ea"/>
              </a:rPr>
              <a:t>未来环境的变化会影响预算的执行效果</a:t>
            </a:r>
            <a:r>
              <a:rPr lang="en-US" altLang="zh-CN" dirty="0">
                <a:latin typeface="+mn-ea"/>
              </a:rPr>
              <a:t>,</a:t>
            </a:r>
            <a:r>
              <a:rPr lang="zh-CN" altLang="zh-CN" dirty="0">
                <a:latin typeface="+mn-ea"/>
              </a:rPr>
              <a:t>所以在比较时应考虑多方面的因素。</a:t>
            </a:r>
            <a:endParaRPr lang="en-US" altLang="zh-CN" dirty="0">
              <a:latin typeface="+mn-ea"/>
            </a:endParaRPr>
          </a:p>
          <a:p>
            <a:pPr algn="just"/>
            <a:endParaRPr lang="zh-CN" altLang="zh-CN" sz="1400" dirty="0"/>
          </a:p>
        </p:txBody>
      </p:sp>
      <p:sp>
        <p:nvSpPr>
          <p:cNvPr id="11" name="矩形 10"/>
          <p:cNvSpPr/>
          <p:nvPr/>
        </p:nvSpPr>
        <p:spPr>
          <a:xfrm>
            <a:off x="8059844" y="2229659"/>
            <a:ext cx="2232154" cy="369332"/>
          </a:xfrm>
          <a:prstGeom prst="rect">
            <a:avLst/>
          </a:prstGeom>
        </p:spPr>
        <p:txBody>
          <a:bodyPr wrap="square">
            <a:spAutoFit/>
          </a:bodyPr>
          <a:lstStyle/>
          <a:p>
            <a:r>
              <a:rPr lang="en-US" altLang="zh-CN" dirty="0">
                <a:solidFill>
                  <a:srgbClr val="003366"/>
                </a:solidFill>
                <a:latin typeface="微软雅黑" panose="020B0503020204020204" pitchFamily="34" charset="-122"/>
                <a:ea typeface="微软雅黑" panose="020B0503020204020204" pitchFamily="34" charset="-122"/>
              </a:rPr>
              <a:t>3.</a:t>
            </a:r>
            <a:r>
              <a:rPr lang="zh-CN" altLang="zh-CN" dirty="0">
                <a:solidFill>
                  <a:srgbClr val="003366"/>
                </a:solidFill>
                <a:latin typeface="微软雅黑" panose="020B0503020204020204" pitchFamily="34" charset="-122"/>
                <a:ea typeface="微软雅黑" panose="020B0503020204020204" pitchFamily="34" charset="-122"/>
              </a:rPr>
              <a:t>与预算标准比较</a:t>
            </a:r>
            <a:endParaRPr lang="en-US" altLang="zh-CN" dirty="0">
              <a:solidFill>
                <a:srgbClr val="003366"/>
              </a:solidFill>
              <a:latin typeface="微软雅黑" panose="020B0503020204020204" pitchFamily="34" charset="-122"/>
              <a:ea typeface="微软雅黑" panose="020B0503020204020204" pitchFamily="34" charset="-122"/>
            </a:endParaRPr>
          </a:p>
        </p:txBody>
      </p:sp>
      <p:sp>
        <p:nvSpPr>
          <p:cNvPr id="12" name="Freeform 133"/>
          <p:cNvSpPr>
            <a:spLocks noChangeAspect="1" noEditPoints="1"/>
          </p:cNvSpPr>
          <p:nvPr/>
        </p:nvSpPr>
        <p:spPr bwMode="auto">
          <a:xfrm>
            <a:off x="7412729" y="2699663"/>
            <a:ext cx="360000" cy="269268"/>
          </a:xfrm>
          <a:custGeom>
            <a:avLst/>
            <a:gdLst>
              <a:gd name="T0" fmla="*/ 1125 w 1200"/>
              <a:gd name="T1" fmla="*/ 450 h 900"/>
              <a:gd name="T2" fmla="*/ 975 w 1200"/>
              <a:gd name="T3" fmla="*/ 450 h 900"/>
              <a:gd name="T4" fmla="*/ 975 w 1200"/>
              <a:gd name="T5" fmla="*/ 562 h 900"/>
              <a:gd name="T6" fmla="*/ 938 w 1200"/>
              <a:gd name="T7" fmla="*/ 600 h 900"/>
              <a:gd name="T8" fmla="*/ 863 w 1200"/>
              <a:gd name="T9" fmla="*/ 600 h 900"/>
              <a:gd name="T10" fmla="*/ 825 w 1200"/>
              <a:gd name="T11" fmla="*/ 562 h 900"/>
              <a:gd name="T12" fmla="*/ 825 w 1200"/>
              <a:gd name="T13" fmla="*/ 450 h 900"/>
              <a:gd name="T14" fmla="*/ 375 w 1200"/>
              <a:gd name="T15" fmla="*/ 450 h 900"/>
              <a:gd name="T16" fmla="*/ 375 w 1200"/>
              <a:gd name="T17" fmla="*/ 562 h 900"/>
              <a:gd name="T18" fmla="*/ 338 w 1200"/>
              <a:gd name="T19" fmla="*/ 600 h 900"/>
              <a:gd name="T20" fmla="*/ 263 w 1200"/>
              <a:gd name="T21" fmla="*/ 600 h 900"/>
              <a:gd name="T22" fmla="*/ 225 w 1200"/>
              <a:gd name="T23" fmla="*/ 562 h 900"/>
              <a:gd name="T24" fmla="*/ 225 w 1200"/>
              <a:gd name="T25" fmla="*/ 450 h 900"/>
              <a:gd name="T26" fmla="*/ 75 w 1200"/>
              <a:gd name="T27" fmla="*/ 450 h 900"/>
              <a:gd name="T28" fmla="*/ 75 w 1200"/>
              <a:gd name="T29" fmla="*/ 375 h 900"/>
              <a:gd name="T30" fmla="*/ 1125 w 1200"/>
              <a:gd name="T31" fmla="*/ 375 h 900"/>
              <a:gd name="T32" fmla="*/ 1125 w 1200"/>
              <a:gd name="T33" fmla="*/ 450 h 900"/>
              <a:gd name="T34" fmla="*/ 450 w 1200"/>
              <a:gd name="T35" fmla="*/ 75 h 900"/>
              <a:gd name="T36" fmla="*/ 450 w 1200"/>
              <a:gd name="T37" fmla="*/ 75 h 900"/>
              <a:gd name="T38" fmla="*/ 750 w 1200"/>
              <a:gd name="T39" fmla="*/ 75 h 900"/>
              <a:gd name="T40" fmla="*/ 750 w 1200"/>
              <a:gd name="T41" fmla="*/ 75 h 900"/>
              <a:gd name="T42" fmla="*/ 750 w 1200"/>
              <a:gd name="T43" fmla="*/ 150 h 900"/>
              <a:gd name="T44" fmla="*/ 450 w 1200"/>
              <a:gd name="T45" fmla="*/ 150 h 900"/>
              <a:gd name="T46" fmla="*/ 450 w 1200"/>
              <a:gd name="T47" fmla="*/ 75 h 900"/>
              <a:gd name="T48" fmla="*/ 1125 w 1200"/>
              <a:gd name="T49" fmla="*/ 150 h 900"/>
              <a:gd name="T50" fmla="*/ 825 w 1200"/>
              <a:gd name="T51" fmla="*/ 150 h 900"/>
              <a:gd name="T52" fmla="*/ 825 w 1200"/>
              <a:gd name="T53" fmla="*/ 75 h 900"/>
              <a:gd name="T54" fmla="*/ 750 w 1200"/>
              <a:gd name="T55" fmla="*/ 0 h 900"/>
              <a:gd name="T56" fmla="*/ 450 w 1200"/>
              <a:gd name="T57" fmla="*/ 0 h 900"/>
              <a:gd name="T58" fmla="*/ 375 w 1200"/>
              <a:gd name="T59" fmla="*/ 75 h 900"/>
              <a:gd name="T60" fmla="*/ 375 w 1200"/>
              <a:gd name="T61" fmla="*/ 150 h 900"/>
              <a:gd name="T62" fmla="*/ 75 w 1200"/>
              <a:gd name="T63" fmla="*/ 150 h 900"/>
              <a:gd name="T64" fmla="*/ 0 w 1200"/>
              <a:gd name="T65" fmla="*/ 225 h 900"/>
              <a:gd name="T66" fmla="*/ 0 w 1200"/>
              <a:gd name="T67" fmla="*/ 825 h 900"/>
              <a:gd name="T68" fmla="*/ 75 w 1200"/>
              <a:gd name="T69" fmla="*/ 900 h 900"/>
              <a:gd name="T70" fmla="*/ 1125 w 1200"/>
              <a:gd name="T71" fmla="*/ 900 h 900"/>
              <a:gd name="T72" fmla="*/ 1200 w 1200"/>
              <a:gd name="T73" fmla="*/ 825 h 900"/>
              <a:gd name="T74" fmla="*/ 1200 w 1200"/>
              <a:gd name="T75" fmla="*/ 225 h 900"/>
              <a:gd name="T76" fmla="*/ 1125 w 1200"/>
              <a:gd name="T77" fmla="*/ 15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00" h="900">
                <a:moveTo>
                  <a:pt x="1125" y="450"/>
                </a:moveTo>
                <a:lnTo>
                  <a:pt x="975" y="450"/>
                </a:lnTo>
                <a:lnTo>
                  <a:pt x="975" y="562"/>
                </a:lnTo>
                <a:cubicBezTo>
                  <a:pt x="975" y="583"/>
                  <a:pt x="958" y="600"/>
                  <a:pt x="938" y="600"/>
                </a:cubicBezTo>
                <a:lnTo>
                  <a:pt x="863" y="600"/>
                </a:lnTo>
                <a:cubicBezTo>
                  <a:pt x="842" y="600"/>
                  <a:pt x="825" y="583"/>
                  <a:pt x="825" y="562"/>
                </a:cubicBezTo>
                <a:lnTo>
                  <a:pt x="825" y="450"/>
                </a:lnTo>
                <a:lnTo>
                  <a:pt x="375" y="450"/>
                </a:lnTo>
                <a:lnTo>
                  <a:pt x="375" y="562"/>
                </a:lnTo>
                <a:cubicBezTo>
                  <a:pt x="375" y="583"/>
                  <a:pt x="358" y="600"/>
                  <a:pt x="338" y="600"/>
                </a:cubicBezTo>
                <a:lnTo>
                  <a:pt x="263" y="600"/>
                </a:lnTo>
                <a:cubicBezTo>
                  <a:pt x="242" y="600"/>
                  <a:pt x="225" y="583"/>
                  <a:pt x="225" y="562"/>
                </a:cubicBezTo>
                <a:lnTo>
                  <a:pt x="225" y="450"/>
                </a:lnTo>
                <a:lnTo>
                  <a:pt x="75" y="450"/>
                </a:lnTo>
                <a:lnTo>
                  <a:pt x="75" y="375"/>
                </a:lnTo>
                <a:lnTo>
                  <a:pt x="1125" y="375"/>
                </a:lnTo>
                <a:lnTo>
                  <a:pt x="1125" y="450"/>
                </a:lnTo>
                <a:close/>
                <a:moveTo>
                  <a:pt x="450" y="75"/>
                </a:moveTo>
                <a:cubicBezTo>
                  <a:pt x="450" y="75"/>
                  <a:pt x="450" y="75"/>
                  <a:pt x="450" y="75"/>
                </a:cubicBezTo>
                <a:lnTo>
                  <a:pt x="750" y="75"/>
                </a:lnTo>
                <a:cubicBezTo>
                  <a:pt x="750" y="75"/>
                  <a:pt x="750" y="75"/>
                  <a:pt x="750" y="75"/>
                </a:cubicBezTo>
                <a:lnTo>
                  <a:pt x="750" y="150"/>
                </a:lnTo>
                <a:lnTo>
                  <a:pt x="450" y="150"/>
                </a:lnTo>
                <a:lnTo>
                  <a:pt x="450" y="75"/>
                </a:lnTo>
                <a:close/>
                <a:moveTo>
                  <a:pt x="1125" y="150"/>
                </a:moveTo>
                <a:lnTo>
                  <a:pt x="825" y="150"/>
                </a:lnTo>
                <a:lnTo>
                  <a:pt x="825" y="75"/>
                </a:lnTo>
                <a:cubicBezTo>
                  <a:pt x="825" y="34"/>
                  <a:pt x="791" y="0"/>
                  <a:pt x="750" y="0"/>
                </a:cubicBezTo>
                <a:lnTo>
                  <a:pt x="450" y="0"/>
                </a:lnTo>
                <a:cubicBezTo>
                  <a:pt x="409" y="0"/>
                  <a:pt x="375" y="34"/>
                  <a:pt x="375" y="75"/>
                </a:cubicBezTo>
                <a:lnTo>
                  <a:pt x="375" y="150"/>
                </a:lnTo>
                <a:lnTo>
                  <a:pt x="75" y="150"/>
                </a:lnTo>
                <a:cubicBezTo>
                  <a:pt x="34" y="150"/>
                  <a:pt x="0" y="184"/>
                  <a:pt x="0" y="225"/>
                </a:cubicBezTo>
                <a:lnTo>
                  <a:pt x="0" y="825"/>
                </a:lnTo>
                <a:cubicBezTo>
                  <a:pt x="0" y="866"/>
                  <a:pt x="34" y="900"/>
                  <a:pt x="75" y="900"/>
                </a:cubicBezTo>
                <a:lnTo>
                  <a:pt x="1125" y="900"/>
                </a:lnTo>
                <a:cubicBezTo>
                  <a:pt x="1166" y="900"/>
                  <a:pt x="1200" y="866"/>
                  <a:pt x="1200" y="825"/>
                </a:cubicBezTo>
                <a:lnTo>
                  <a:pt x="1200" y="225"/>
                </a:lnTo>
                <a:cubicBezTo>
                  <a:pt x="1200" y="184"/>
                  <a:pt x="1166" y="150"/>
                  <a:pt x="1125" y="15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3" name="Oval 84"/>
          <p:cNvSpPr/>
          <p:nvPr/>
        </p:nvSpPr>
        <p:spPr bwMode="auto">
          <a:xfrm>
            <a:off x="489327" y="2414325"/>
            <a:ext cx="764860" cy="765060"/>
          </a:xfrm>
          <a:prstGeom prst="ellipse">
            <a:avLst/>
          </a:prstGeom>
          <a:solidFill>
            <a:schemeClr val="accent1"/>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2">
              <a:hueOff val="0"/>
              <a:satOff val="0"/>
              <a:lumOff val="0"/>
              <a:alphaOff val="0"/>
            </a:schemeClr>
          </a:effectRef>
          <a:fontRef idx="minor">
            <a:schemeClr val="lt1"/>
          </a:fontRef>
        </p:style>
        <p:txBody>
          <a:bodyPr vert="horz" wrap="square" lIns="109710" tIns="54855" rIns="109710" bIns="54855" numCol="1" anchor="t" anchorCtr="0" compatLnSpc="1"/>
          <a:lstStyle/>
          <a:p>
            <a:endParaRPr lang="en-US" sz="900" dirty="0">
              <a:latin typeface="微软雅黑" panose="020B0503020204020204" pitchFamily="34" charset="-122"/>
            </a:endParaRPr>
          </a:p>
        </p:txBody>
      </p:sp>
      <p:sp>
        <p:nvSpPr>
          <p:cNvPr id="14" name="矩形 13"/>
          <p:cNvSpPr/>
          <p:nvPr/>
        </p:nvSpPr>
        <p:spPr>
          <a:xfrm>
            <a:off x="1331289" y="2587624"/>
            <a:ext cx="5541783" cy="1754326"/>
          </a:xfrm>
          <a:prstGeom prst="rect">
            <a:avLst/>
          </a:prstGeom>
        </p:spPr>
        <p:txBody>
          <a:bodyPr wrap="square">
            <a:spAutoFit/>
          </a:bodyPr>
          <a:lstStyle/>
          <a:p>
            <a:pPr algn="just"/>
            <a:r>
              <a:rPr lang="zh-CN" altLang="zh-CN" dirty="0">
                <a:latin typeface="+mn-ea"/>
              </a:rPr>
              <a:t>历史标准是指以企业过去某一会计期间的实际业绩为标准。这种标准对于评价企业自身财务状况、经营业绩和资金情况是否改善是非常有益的。历史标准可选择企业历史最高水平</a:t>
            </a:r>
            <a:r>
              <a:rPr lang="en-US" altLang="zh-CN" dirty="0">
                <a:latin typeface="+mn-ea"/>
              </a:rPr>
              <a:t>,</a:t>
            </a:r>
            <a:r>
              <a:rPr lang="zh-CN" altLang="zh-CN" dirty="0">
                <a:latin typeface="+mn-ea"/>
              </a:rPr>
              <a:t>也可选择企业正常经营条件下的业绩水平。应用历史标准的优点主要是可靠性比较高</a:t>
            </a:r>
            <a:r>
              <a:rPr lang="en-US" altLang="zh-CN" dirty="0">
                <a:latin typeface="+mn-ea"/>
              </a:rPr>
              <a:t>,</a:t>
            </a:r>
            <a:r>
              <a:rPr lang="zh-CN" altLang="zh-CN" dirty="0">
                <a:latin typeface="+mn-ea"/>
              </a:rPr>
              <a:t>能反映企业曾经达到的水平。</a:t>
            </a:r>
            <a:endParaRPr lang="en-US" altLang="zh-CN" dirty="0">
              <a:latin typeface="+mn-ea"/>
            </a:endParaRPr>
          </a:p>
        </p:txBody>
      </p:sp>
      <p:sp>
        <p:nvSpPr>
          <p:cNvPr id="15" name="矩形 14"/>
          <p:cNvSpPr/>
          <p:nvPr/>
        </p:nvSpPr>
        <p:spPr>
          <a:xfrm>
            <a:off x="1331290" y="2246428"/>
            <a:ext cx="2232154" cy="369332"/>
          </a:xfrm>
          <a:prstGeom prst="rect">
            <a:avLst/>
          </a:prstGeom>
        </p:spPr>
        <p:txBody>
          <a:bodyPr wrap="square">
            <a:spAutoFit/>
          </a:bodyPr>
          <a:lstStyle/>
          <a:p>
            <a:r>
              <a:rPr lang="en-US" altLang="zh-CN" dirty="0">
                <a:solidFill>
                  <a:srgbClr val="003366"/>
                </a:solidFill>
                <a:latin typeface="微软雅黑" panose="020B0503020204020204" pitchFamily="34" charset="-122"/>
                <a:ea typeface="微软雅黑" panose="020B0503020204020204" pitchFamily="34" charset="-122"/>
              </a:rPr>
              <a:t>1.</a:t>
            </a:r>
            <a:r>
              <a:rPr lang="zh-CN" altLang="zh-CN" dirty="0">
                <a:solidFill>
                  <a:srgbClr val="003366"/>
                </a:solidFill>
                <a:latin typeface="微软雅黑" panose="020B0503020204020204" pitchFamily="34" charset="-122"/>
                <a:ea typeface="微软雅黑" panose="020B0503020204020204" pitchFamily="34" charset="-122"/>
              </a:rPr>
              <a:t>与历史标准比较</a:t>
            </a:r>
            <a:endParaRPr lang="zh-CN" altLang="zh-CN" dirty="0">
              <a:solidFill>
                <a:srgbClr val="003366"/>
              </a:solidFill>
              <a:latin typeface="微软雅黑" panose="020B0503020204020204" pitchFamily="34" charset="-122"/>
              <a:ea typeface="微软雅黑" panose="020B0503020204020204" pitchFamily="34" charset="-122"/>
            </a:endParaRPr>
          </a:p>
        </p:txBody>
      </p:sp>
      <p:sp>
        <p:nvSpPr>
          <p:cNvPr id="16" name="Freeform 130"/>
          <p:cNvSpPr>
            <a:spLocks noChangeAspect="1" noEditPoints="1"/>
          </p:cNvSpPr>
          <p:nvPr/>
        </p:nvSpPr>
        <p:spPr bwMode="auto">
          <a:xfrm>
            <a:off x="727757" y="2632953"/>
            <a:ext cx="288000" cy="327805"/>
          </a:xfrm>
          <a:custGeom>
            <a:avLst/>
            <a:gdLst>
              <a:gd name="T0" fmla="*/ 943 w 1200"/>
              <a:gd name="T1" fmla="*/ 0 h 1372"/>
              <a:gd name="T2" fmla="*/ 1029 w 1200"/>
              <a:gd name="T3" fmla="*/ 86 h 1372"/>
              <a:gd name="T4" fmla="*/ 686 w 1200"/>
              <a:gd name="T5" fmla="*/ 429 h 1372"/>
              <a:gd name="T6" fmla="*/ 515 w 1200"/>
              <a:gd name="T7" fmla="*/ 257 h 1372"/>
              <a:gd name="T8" fmla="*/ 0 w 1200"/>
              <a:gd name="T9" fmla="*/ 772 h 1372"/>
              <a:gd name="T10" fmla="*/ 86 w 1200"/>
              <a:gd name="T11" fmla="*/ 857 h 1372"/>
              <a:gd name="T12" fmla="*/ 515 w 1200"/>
              <a:gd name="T13" fmla="*/ 429 h 1372"/>
              <a:gd name="T14" fmla="*/ 686 w 1200"/>
              <a:gd name="T15" fmla="*/ 600 h 1372"/>
              <a:gd name="T16" fmla="*/ 1115 w 1200"/>
              <a:gd name="T17" fmla="*/ 172 h 1372"/>
              <a:gd name="T18" fmla="*/ 1200 w 1200"/>
              <a:gd name="T19" fmla="*/ 257 h 1372"/>
              <a:gd name="T20" fmla="*/ 1200 w 1200"/>
              <a:gd name="T21" fmla="*/ 0 h 1372"/>
              <a:gd name="T22" fmla="*/ 943 w 1200"/>
              <a:gd name="T23" fmla="*/ 0 h 1372"/>
              <a:gd name="T24" fmla="*/ 1029 w 1200"/>
              <a:gd name="T25" fmla="*/ 429 h 1372"/>
              <a:gd name="T26" fmla="*/ 1200 w 1200"/>
              <a:gd name="T27" fmla="*/ 429 h 1372"/>
              <a:gd name="T28" fmla="*/ 1200 w 1200"/>
              <a:gd name="T29" fmla="*/ 1372 h 1372"/>
              <a:gd name="T30" fmla="*/ 1029 w 1200"/>
              <a:gd name="T31" fmla="*/ 1372 h 1372"/>
              <a:gd name="T32" fmla="*/ 1029 w 1200"/>
              <a:gd name="T33" fmla="*/ 429 h 1372"/>
              <a:gd name="T34" fmla="*/ 686 w 1200"/>
              <a:gd name="T35" fmla="*/ 686 h 1372"/>
              <a:gd name="T36" fmla="*/ 857 w 1200"/>
              <a:gd name="T37" fmla="*/ 686 h 1372"/>
              <a:gd name="T38" fmla="*/ 857 w 1200"/>
              <a:gd name="T39" fmla="*/ 1372 h 1372"/>
              <a:gd name="T40" fmla="*/ 686 w 1200"/>
              <a:gd name="T41" fmla="*/ 1372 h 1372"/>
              <a:gd name="T42" fmla="*/ 686 w 1200"/>
              <a:gd name="T43" fmla="*/ 686 h 1372"/>
              <a:gd name="T44" fmla="*/ 343 w 1200"/>
              <a:gd name="T45" fmla="*/ 772 h 1372"/>
              <a:gd name="T46" fmla="*/ 515 w 1200"/>
              <a:gd name="T47" fmla="*/ 772 h 1372"/>
              <a:gd name="T48" fmla="*/ 515 w 1200"/>
              <a:gd name="T49" fmla="*/ 1372 h 1372"/>
              <a:gd name="T50" fmla="*/ 343 w 1200"/>
              <a:gd name="T51" fmla="*/ 1372 h 1372"/>
              <a:gd name="T52" fmla="*/ 343 w 1200"/>
              <a:gd name="T53" fmla="*/ 772 h 1372"/>
              <a:gd name="T54" fmla="*/ 0 w 1200"/>
              <a:gd name="T55" fmla="*/ 943 h 1372"/>
              <a:gd name="T56" fmla="*/ 172 w 1200"/>
              <a:gd name="T57" fmla="*/ 943 h 1372"/>
              <a:gd name="T58" fmla="*/ 172 w 1200"/>
              <a:gd name="T59" fmla="*/ 1372 h 1372"/>
              <a:gd name="T60" fmla="*/ 0 w 1200"/>
              <a:gd name="T61" fmla="*/ 1372 h 1372"/>
              <a:gd name="T62" fmla="*/ 0 w 1200"/>
              <a:gd name="T63" fmla="*/ 943 h 1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00" h="1372">
                <a:moveTo>
                  <a:pt x="943" y="0"/>
                </a:moveTo>
                <a:lnTo>
                  <a:pt x="1029" y="86"/>
                </a:lnTo>
                <a:lnTo>
                  <a:pt x="686" y="429"/>
                </a:lnTo>
                <a:lnTo>
                  <a:pt x="515" y="257"/>
                </a:lnTo>
                <a:lnTo>
                  <a:pt x="0" y="772"/>
                </a:lnTo>
                <a:lnTo>
                  <a:pt x="86" y="857"/>
                </a:lnTo>
                <a:lnTo>
                  <a:pt x="515" y="429"/>
                </a:lnTo>
                <a:lnTo>
                  <a:pt x="686" y="600"/>
                </a:lnTo>
                <a:lnTo>
                  <a:pt x="1115" y="172"/>
                </a:lnTo>
                <a:lnTo>
                  <a:pt x="1200" y="257"/>
                </a:lnTo>
                <a:lnTo>
                  <a:pt x="1200" y="0"/>
                </a:lnTo>
                <a:lnTo>
                  <a:pt x="943" y="0"/>
                </a:lnTo>
                <a:close/>
                <a:moveTo>
                  <a:pt x="1029" y="429"/>
                </a:moveTo>
                <a:lnTo>
                  <a:pt x="1200" y="429"/>
                </a:lnTo>
                <a:lnTo>
                  <a:pt x="1200" y="1372"/>
                </a:lnTo>
                <a:lnTo>
                  <a:pt x="1029" y="1372"/>
                </a:lnTo>
                <a:lnTo>
                  <a:pt x="1029" y="429"/>
                </a:lnTo>
                <a:close/>
                <a:moveTo>
                  <a:pt x="686" y="686"/>
                </a:moveTo>
                <a:lnTo>
                  <a:pt x="857" y="686"/>
                </a:lnTo>
                <a:lnTo>
                  <a:pt x="857" y="1372"/>
                </a:lnTo>
                <a:lnTo>
                  <a:pt x="686" y="1372"/>
                </a:lnTo>
                <a:lnTo>
                  <a:pt x="686" y="686"/>
                </a:lnTo>
                <a:close/>
                <a:moveTo>
                  <a:pt x="343" y="772"/>
                </a:moveTo>
                <a:lnTo>
                  <a:pt x="515" y="772"/>
                </a:lnTo>
                <a:lnTo>
                  <a:pt x="515" y="1372"/>
                </a:lnTo>
                <a:lnTo>
                  <a:pt x="343" y="1372"/>
                </a:lnTo>
                <a:lnTo>
                  <a:pt x="343" y="772"/>
                </a:lnTo>
                <a:close/>
                <a:moveTo>
                  <a:pt x="0" y="943"/>
                </a:moveTo>
                <a:lnTo>
                  <a:pt x="172" y="943"/>
                </a:lnTo>
                <a:lnTo>
                  <a:pt x="172" y="1372"/>
                </a:lnTo>
                <a:lnTo>
                  <a:pt x="0" y="1372"/>
                </a:lnTo>
                <a:lnTo>
                  <a:pt x="0" y="943"/>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7" name="Oval 87"/>
          <p:cNvSpPr/>
          <p:nvPr/>
        </p:nvSpPr>
        <p:spPr bwMode="auto">
          <a:xfrm>
            <a:off x="464552" y="4711828"/>
            <a:ext cx="764860" cy="765060"/>
          </a:xfrm>
          <a:prstGeom prst="ellipse">
            <a:avLst/>
          </a:prstGeom>
          <a:solidFill>
            <a:schemeClr val="accent2"/>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3">
              <a:hueOff val="0"/>
              <a:satOff val="0"/>
              <a:lumOff val="0"/>
              <a:alphaOff val="0"/>
            </a:schemeClr>
          </a:effectRef>
          <a:fontRef idx="minor">
            <a:schemeClr val="lt1"/>
          </a:fontRef>
        </p:style>
        <p:txBody>
          <a:bodyPr vert="horz" wrap="square" lIns="109710" tIns="54855" rIns="109710" bIns="54855" numCol="1" anchor="t" anchorCtr="0" compatLnSpc="1"/>
          <a:lstStyle/>
          <a:p>
            <a:endParaRPr lang="en-US" sz="900" dirty="0">
              <a:latin typeface="微软雅黑" panose="020B0503020204020204" pitchFamily="34" charset="-122"/>
            </a:endParaRPr>
          </a:p>
        </p:txBody>
      </p:sp>
      <p:sp>
        <p:nvSpPr>
          <p:cNvPr id="19" name="矩形 18"/>
          <p:cNvSpPr/>
          <p:nvPr/>
        </p:nvSpPr>
        <p:spPr>
          <a:xfrm>
            <a:off x="1283110" y="4759876"/>
            <a:ext cx="5677322" cy="1692771"/>
          </a:xfrm>
          <a:prstGeom prst="rect">
            <a:avLst/>
          </a:prstGeom>
        </p:spPr>
        <p:txBody>
          <a:bodyPr wrap="square">
            <a:spAutoFit/>
          </a:bodyPr>
          <a:lstStyle/>
          <a:p>
            <a:endParaRPr lang="en-US" altLang="zh-CN" sz="1400" dirty="0"/>
          </a:p>
          <a:p>
            <a:r>
              <a:rPr lang="zh-CN" altLang="zh-CN" dirty="0">
                <a:latin typeface="+mn-ea"/>
              </a:rPr>
              <a:t>行业标准是财务分析中广泛采用的标准</a:t>
            </a:r>
            <a:r>
              <a:rPr lang="en-US" altLang="zh-CN" dirty="0">
                <a:latin typeface="+mn-ea"/>
              </a:rPr>
              <a:t>,</a:t>
            </a:r>
            <a:r>
              <a:rPr lang="zh-CN" altLang="zh-CN" dirty="0">
                <a:latin typeface="+mn-ea"/>
              </a:rPr>
              <a:t>它是按行业制定的能反映行业财务状况和经营状况的基本水平。当然</a:t>
            </a:r>
            <a:r>
              <a:rPr lang="en-US" altLang="zh-CN" dirty="0">
                <a:latin typeface="+mn-ea"/>
              </a:rPr>
              <a:t>,</a:t>
            </a:r>
            <a:r>
              <a:rPr lang="zh-CN" altLang="zh-CN" dirty="0">
                <a:latin typeface="+mn-ea"/>
              </a:rPr>
              <a:t>也可选择同行业某一先进企业的业绩水平作为行业标准。企业在报表分析中运用行业标准</a:t>
            </a:r>
            <a:r>
              <a:rPr lang="en-US" altLang="zh-CN" dirty="0">
                <a:latin typeface="+mn-ea"/>
              </a:rPr>
              <a:t>,</a:t>
            </a:r>
            <a:r>
              <a:rPr lang="zh-CN" altLang="zh-CN" dirty="0">
                <a:latin typeface="+mn-ea"/>
              </a:rPr>
              <a:t>可说明企业在行业中所处的地位与水平。</a:t>
            </a:r>
            <a:endParaRPr lang="zh-CN" altLang="zh-CN" dirty="0">
              <a:latin typeface="+mn-ea"/>
            </a:endParaRPr>
          </a:p>
        </p:txBody>
      </p:sp>
      <p:sp>
        <p:nvSpPr>
          <p:cNvPr id="20" name="矩形 19"/>
          <p:cNvSpPr/>
          <p:nvPr/>
        </p:nvSpPr>
        <p:spPr>
          <a:xfrm>
            <a:off x="1299752" y="4551323"/>
            <a:ext cx="2232154" cy="369332"/>
          </a:xfrm>
          <a:prstGeom prst="rect">
            <a:avLst/>
          </a:prstGeom>
        </p:spPr>
        <p:txBody>
          <a:bodyPr wrap="square">
            <a:spAutoFit/>
          </a:bodyPr>
          <a:lstStyle/>
          <a:p>
            <a:r>
              <a:rPr lang="en-US" altLang="zh-CN" dirty="0">
                <a:solidFill>
                  <a:srgbClr val="003366"/>
                </a:solidFill>
                <a:latin typeface="微软雅黑" panose="020B0503020204020204" pitchFamily="34" charset="-122"/>
                <a:ea typeface="微软雅黑" panose="020B0503020204020204" pitchFamily="34" charset="-122"/>
              </a:rPr>
              <a:t>2.</a:t>
            </a:r>
            <a:r>
              <a:rPr lang="zh-CN" altLang="zh-CN" dirty="0">
                <a:solidFill>
                  <a:srgbClr val="003366"/>
                </a:solidFill>
                <a:latin typeface="微软雅黑" panose="020B0503020204020204" pitchFamily="34" charset="-122"/>
                <a:ea typeface="微软雅黑" panose="020B0503020204020204" pitchFamily="34" charset="-122"/>
              </a:rPr>
              <a:t>与行业标准比较</a:t>
            </a:r>
            <a:endParaRPr lang="zh-CN" altLang="zh-CN" dirty="0">
              <a:solidFill>
                <a:srgbClr val="003366"/>
              </a:solidFill>
              <a:latin typeface="微软雅黑" panose="020B0503020204020204" pitchFamily="34" charset="-122"/>
              <a:ea typeface="微软雅黑" panose="020B0503020204020204" pitchFamily="34" charset="-122"/>
            </a:endParaRPr>
          </a:p>
        </p:txBody>
      </p:sp>
      <p:grpSp>
        <p:nvGrpSpPr>
          <p:cNvPr id="21" name="组合 20"/>
          <p:cNvGrpSpPr>
            <a:grpSpLocks noChangeAspect="1"/>
          </p:cNvGrpSpPr>
          <p:nvPr/>
        </p:nvGrpSpPr>
        <p:grpSpPr>
          <a:xfrm>
            <a:off x="666982" y="4935443"/>
            <a:ext cx="360000" cy="317831"/>
            <a:chOff x="10044251" y="4522834"/>
            <a:chExt cx="745082" cy="657806"/>
          </a:xfrm>
          <a:solidFill>
            <a:schemeClr val="bg1"/>
          </a:solidFill>
          <a:effectLst/>
        </p:grpSpPr>
        <p:sp>
          <p:nvSpPr>
            <p:cNvPr id="22" name="Oval 423"/>
            <p:cNvSpPr>
              <a:spLocks noChangeArrowheads="1"/>
            </p:cNvSpPr>
            <p:nvPr/>
          </p:nvSpPr>
          <p:spPr bwMode="auto">
            <a:xfrm>
              <a:off x="10603243" y="4610108"/>
              <a:ext cx="173829" cy="2012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424"/>
            <p:cNvSpPr/>
            <p:nvPr/>
          </p:nvSpPr>
          <p:spPr bwMode="auto">
            <a:xfrm>
              <a:off x="10567179" y="4817837"/>
              <a:ext cx="222154" cy="298610"/>
            </a:xfrm>
            <a:custGeom>
              <a:avLst/>
              <a:gdLst>
                <a:gd name="T0" fmla="*/ 65 w 130"/>
                <a:gd name="T1" fmla="*/ 3 h 175"/>
                <a:gd name="T2" fmla="*/ 52 w 130"/>
                <a:gd name="T3" fmla="*/ 89 h 175"/>
                <a:gd name="T4" fmla="*/ 14 w 130"/>
                <a:gd name="T5" fmla="*/ 112 h 175"/>
                <a:gd name="T6" fmla="*/ 14 w 130"/>
                <a:gd name="T7" fmla="*/ 78 h 175"/>
                <a:gd name="T8" fmla="*/ 65 w 130"/>
                <a:gd name="T9" fmla="*/ 3 h 175"/>
                <a:gd name="T10" fmla="*/ 9 w 130"/>
                <a:gd name="T11" fmla="*/ 58 h 175"/>
                <a:gd name="T12" fmla="*/ 0 w 130"/>
                <a:gd name="T13" fmla="*/ 89 h 175"/>
                <a:gd name="T14" fmla="*/ 0 w 130"/>
                <a:gd name="T15" fmla="*/ 137 h 175"/>
                <a:gd name="T16" fmla="*/ 7 w 130"/>
                <a:gd name="T17" fmla="*/ 160 h 175"/>
                <a:gd name="T18" fmla="*/ 65 w 130"/>
                <a:gd name="T19" fmla="*/ 175 h 175"/>
                <a:gd name="T20" fmla="*/ 130 w 130"/>
                <a:gd name="T21" fmla="*/ 149 h 175"/>
                <a:gd name="T22" fmla="*/ 130 w 130"/>
                <a:gd name="T23" fmla="*/ 45 h 175"/>
                <a:gd name="T24" fmla="*/ 65 w 130"/>
                <a:gd name="T25" fmla="*/ 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 h="175">
                  <a:moveTo>
                    <a:pt x="65" y="3"/>
                  </a:moveTo>
                  <a:cubicBezTo>
                    <a:pt x="52" y="89"/>
                    <a:pt x="52" y="89"/>
                    <a:pt x="52" y="89"/>
                  </a:cubicBezTo>
                  <a:cubicBezTo>
                    <a:pt x="14" y="112"/>
                    <a:pt x="14" y="112"/>
                    <a:pt x="14" y="112"/>
                  </a:cubicBezTo>
                  <a:cubicBezTo>
                    <a:pt x="14" y="78"/>
                    <a:pt x="14" y="78"/>
                    <a:pt x="14" y="78"/>
                  </a:cubicBezTo>
                  <a:cubicBezTo>
                    <a:pt x="65" y="3"/>
                    <a:pt x="65" y="3"/>
                    <a:pt x="65" y="3"/>
                  </a:cubicBezTo>
                  <a:cubicBezTo>
                    <a:pt x="35" y="3"/>
                    <a:pt x="18" y="33"/>
                    <a:pt x="9" y="58"/>
                  </a:cubicBezTo>
                  <a:cubicBezTo>
                    <a:pt x="3" y="75"/>
                    <a:pt x="0" y="89"/>
                    <a:pt x="0" y="89"/>
                  </a:cubicBezTo>
                  <a:cubicBezTo>
                    <a:pt x="0" y="89"/>
                    <a:pt x="0" y="116"/>
                    <a:pt x="0" y="137"/>
                  </a:cubicBezTo>
                  <a:cubicBezTo>
                    <a:pt x="0" y="146"/>
                    <a:pt x="2" y="153"/>
                    <a:pt x="7" y="160"/>
                  </a:cubicBezTo>
                  <a:cubicBezTo>
                    <a:pt x="14" y="169"/>
                    <a:pt x="31" y="175"/>
                    <a:pt x="65" y="175"/>
                  </a:cubicBezTo>
                  <a:cubicBezTo>
                    <a:pt x="122" y="175"/>
                    <a:pt x="130" y="149"/>
                    <a:pt x="130" y="149"/>
                  </a:cubicBezTo>
                  <a:cubicBezTo>
                    <a:pt x="130" y="149"/>
                    <a:pt x="130" y="89"/>
                    <a:pt x="130" y="45"/>
                  </a:cubicBezTo>
                  <a:cubicBezTo>
                    <a:pt x="130" y="0"/>
                    <a:pt x="65" y="3"/>
                    <a:pt x="6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425"/>
            <p:cNvSpPr/>
            <p:nvPr/>
          </p:nvSpPr>
          <p:spPr bwMode="auto">
            <a:xfrm>
              <a:off x="10229620" y="5001763"/>
              <a:ext cx="362082" cy="178877"/>
            </a:xfrm>
            <a:custGeom>
              <a:avLst/>
              <a:gdLst>
                <a:gd name="T0" fmla="*/ 187 w 212"/>
                <a:gd name="T1" fmla="*/ 55 h 105"/>
                <a:gd name="T2" fmla="*/ 178 w 212"/>
                <a:gd name="T3" fmla="*/ 0 h 105"/>
                <a:gd name="T4" fmla="*/ 110 w 212"/>
                <a:gd name="T5" fmla="*/ 20 h 105"/>
                <a:gd name="T6" fmla="*/ 44 w 212"/>
                <a:gd name="T7" fmla="*/ 0 h 105"/>
                <a:gd name="T8" fmla="*/ 30 w 212"/>
                <a:gd name="T9" fmla="*/ 56 h 105"/>
                <a:gd name="T10" fmla="*/ 0 w 212"/>
                <a:gd name="T11" fmla="*/ 72 h 105"/>
                <a:gd name="T12" fmla="*/ 110 w 212"/>
                <a:gd name="T13" fmla="*/ 105 h 105"/>
                <a:gd name="T14" fmla="*/ 212 w 212"/>
                <a:gd name="T15" fmla="*/ 72 h 105"/>
                <a:gd name="T16" fmla="*/ 187 w 212"/>
                <a:gd name="T17" fmla="*/ 5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 h="105">
                  <a:moveTo>
                    <a:pt x="187" y="55"/>
                  </a:moveTo>
                  <a:cubicBezTo>
                    <a:pt x="173" y="33"/>
                    <a:pt x="178" y="0"/>
                    <a:pt x="178" y="0"/>
                  </a:cubicBezTo>
                  <a:cubicBezTo>
                    <a:pt x="178" y="0"/>
                    <a:pt x="156" y="20"/>
                    <a:pt x="110" y="20"/>
                  </a:cubicBezTo>
                  <a:cubicBezTo>
                    <a:pt x="64" y="20"/>
                    <a:pt x="44" y="0"/>
                    <a:pt x="44" y="0"/>
                  </a:cubicBezTo>
                  <a:cubicBezTo>
                    <a:pt x="44" y="0"/>
                    <a:pt x="49" y="34"/>
                    <a:pt x="30" y="56"/>
                  </a:cubicBezTo>
                  <a:cubicBezTo>
                    <a:pt x="23" y="64"/>
                    <a:pt x="14" y="70"/>
                    <a:pt x="0" y="72"/>
                  </a:cubicBezTo>
                  <a:cubicBezTo>
                    <a:pt x="0" y="72"/>
                    <a:pt x="32" y="105"/>
                    <a:pt x="110" y="105"/>
                  </a:cubicBezTo>
                  <a:cubicBezTo>
                    <a:pt x="187" y="105"/>
                    <a:pt x="212" y="72"/>
                    <a:pt x="212" y="72"/>
                  </a:cubicBezTo>
                  <a:cubicBezTo>
                    <a:pt x="200" y="70"/>
                    <a:pt x="193" y="63"/>
                    <a:pt x="187"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426"/>
            <p:cNvSpPr/>
            <p:nvPr/>
          </p:nvSpPr>
          <p:spPr bwMode="auto">
            <a:xfrm>
              <a:off x="10275782" y="4701711"/>
              <a:ext cx="283463" cy="256054"/>
            </a:xfrm>
            <a:custGeom>
              <a:avLst/>
              <a:gdLst>
                <a:gd name="T0" fmla="*/ 75 w 166"/>
                <a:gd name="T1" fmla="*/ 150 h 150"/>
                <a:gd name="T2" fmla="*/ 91 w 166"/>
                <a:gd name="T3" fmla="*/ 150 h 150"/>
                <a:gd name="T4" fmla="*/ 166 w 166"/>
                <a:gd name="T5" fmla="*/ 125 h 150"/>
                <a:gd name="T6" fmla="*/ 166 w 166"/>
                <a:gd name="T7" fmla="*/ 122 h 150"/>
                <a:gd name="T8" fmla="*/ 166 w 166"/>
                <a:gd name="T9" fmla="*/ 59 h 150"/>
                <a:gd name="T10" fmla="*/ 108 w 166"/>
                <a:gd name="T11" fmla="*/ 0 h 150"/>
                <a:gd name="T12" fmla="*/ 108 w 166"/>
                <a:gd name="T13" fmla="*/ 0 h 150"/>
                <a:gd name="T14" fmla="*/ 83 w 166"/>
                <a:gd name="T15" fmla="*/ 10 h 150"/>
                <a:gd name="T16" fmla="*/ 102 w 166"/>
                <a:gd name="T17" fmla="*/ 82 h 150"/>
                <a:gd name="T18" fmla="*/ 83 w 166"/>
                <a:gd name="T19" fmla="*/ 111 h 150"/>
                <a:gd name="T20" fmla="*/ 63 w 166"/>
                <a:gd name="T21" fmla="*/ 82 h 150"/>
                <a:gd name="T22" fmla="*/ 83 w 166"/>
                <a:gd name="T23" fmla="*/ 10 h 150"/>
                <a:gd name="T24" fmla="*/ 58 w 166"/>
                <a:gd name="T25" fmla="*/ 0 h 150"/>
                <a:gd name="T26" fmla="*/ 0 w 166"/>
                <a:gd name="T27" fmla="*/ 59 h 150"/>
                <a:gd name="T28" fmla="*/ 0 w 166"/>
                <a:gd name="T29" fmla="*/ 122 h 150"/>
                <a:gd name="T30" fmla="*/ 0 w 166"/>
                <a:gd name="T31" fmla="*/ 123 h 150"/>
                <a:gd name="T32" fmla="*/ 75 w 166"/>
                <a:gd name="T33"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0">
                  <a:moveTo>
                    <a:pt x="75" y="150"/>
                  </a:moveTo>
                  <a:cubicBezTo>
                    <a:pt x="91" y="150"/>
                    <a:pt x="91" y="150"/>
                    <a:pt x="91" y="150"/>
                  </a:cubicBezTo>
                  <a:cubicBezTo>
                    <a:pt x="150" y="150"/>
                    <a:pt x="163" y="132"/>
                    <a:pt x="166" y="125"/>
                  </a:cubicBezTo>
                  <a:cubicBezTo>
                    <a:pt x="166" y="123"/>
                    <a:pt x="166" y="122"/>
                    <a:pt x="166" y="122"/>
                  </a:cubicBezTo>
                  <a:cubicBezTo>
                    <a:pt x="166" y="122"/>
                    <a:pt x="166" y="113"/>
                    <a:pt x="166" y="59"/>
                  </a:cubicBezTo>
                  <a:cubicBezTo>
                    <a:pt x="166" y="22"/>
                    <a:pt x="130" y="6"/>
                    <a:pt x="108" y="0"/>
                  </a:cubicBezTo>
                  <a:cubicBezTo>
                    <a:pt x="108" y="0"/>
                    <a:pt x="108" y="0"/>
                    <a:pt x="108" y="0"/>
                  </a:cubicBezTo>
                  <a:cubicBezTo>
                    <a:pt x="83" y="10"/>
                    <a:pt x="83" y="10"/>
                    <a:pt x="83" y="10"/>
                  </a:cubicBezTo>
                  <a:cubicBezTo>
                    <a:pt x="102" y="82"/>
                    <a:pt x="102" y="82"/>
                    <a:pt x="102" y="82"/>
                  </a:cubicBezTo>
                  <a:cubicBezTo>
                    <a:pt x="83" y="111"/>
                    <a:pt x="83" y="111"/>
                    <a:pt x="83" y="111"/>
                  </a:cubicBezTo>
                  <a:cubicBezTo>
                    <a:pt x="63" y="82"/>
                    <a:pt x="63" y="82"/>
                    <a:pt x="63" y="82"/>
                  </a:cubicBezTo>
                  <a:cubicBezTo>
                    <a:pt x="83" y="10"/>
                    <a:pt x="83" y="10"/>
                    <a:pt x="83" y="10"/>
                  </a:cubicBezTo>
                  <a:cubicBezTo>
                    <a:pt x="58" y="0"/>
                    <a:pt x="58" y="0"/>
                    <a:pt x="58" y="0"/>
                  </a:cubicBezTo>
                  <a:cubicBezTo>
                    <a:pt x="36" y="6"/>
                    <a:pt x="0" y="22"/>
                    <a:pt x="0" y="59"/>
                  </a:cubicBezTo>
                  <a:cubicBezTo>
                    <a:pt x="0" y="113"/>
                    <a:pt x="0" y="122"/>
                    <a:pt x="0" y="122"/>
                  </a:cubicBezTo>
                  <a:cubicBezTo>
                    <a:pt x="0" y="122"/>
                    <a:pt x="0" y="123"/>
                    <a:pt x="0" y="123"/>
                  </a:cubicBezTo>
                  <a:cubicBezTo>
                    <a:pt x="1" y="127"/>
                    <a:pt x="9" y="150"/>
                    <a:pt x="75" y="1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Oval 427"/>
            <p:cNvSpPr>
              <a:spLocks noChangeArrowheads="1"/>
            </p:cNvSpPr>
            <p:nvPr/>
          </p:nvSpPr>
          <p:spPr bwMode="auto">
            <a:xfrm>
              <a:off x="10345746" y="4522834"/>
              <a:ext cx="143535" cy="1673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428"/>
            <p:cNvSpPr/>
            <p:nvPr/>
          </p:nvSpPr>
          <p:spPr bwMode="auto">
            <a:xfrm>
              <a:off x="10044251" y="4816394"/>
              <a:ext cx="219990" cy="297889"/>
            </a:xfrm>
            <a:custGeom>
              <a:avLst/>
              <a:gdLst>
                <a:gd name="T0" fmla="*/ 129 w 129"/>
                <a:gd name="T1" fmla="*/ 138 h 175"/>
                <a:gd name="T2" fmla="*/ 129 w 129"/>
                <a:gd name="T3" fmla="*/ 89 h 175"/>
                <a:gd name="T4" fmla="*/ 121 w 129"/>
                <a:gd name="T5" fmla="*/ 58 h 175"/>
                <a:gd name="T6" fmla="*/ 65 w 129"/>
                <a:gd name="T7" fmla="*/ 3 h 175"/>
                <a:gd name="T8" fmla="*/ 116 w 129"/>
                <a:gd name="T9" fmla="*/ 78 h 175"/>
                <a:gd name="T10" fmla="*/ 116 w 129"/>
                <a:gd name="T11" fmla="*/ 113 h 175"/>
                <a:gd name="T12" fmla="*/ 78 w 129"/>
                <a:gd name="T13" fmla="*/ 89 h 175"/>
                <a:gd name="T14" fmla="*/ 65 w 129"/>
                <a:gd name="T15" fmla="*/ 3 h 175"/>
                <a:gd name="T16" fmla="*/ 0 w 129"/>
                <a:gd name="T17" fmla="*/ 45 h 175"/>
                <a:gd name="T18" fmla="*/ 0 w 129"/>
                <a:gd name="T19" fmla="*/ 149 h 175"/>
                <a:gd name="T20" fmla="*/ 65 w 129"/>
                <a:gd name="T21" fmla="*/ 175 h 175"/>
                <a:gd name="T22" fmla="*/ 122 w 129"/>
                <a:gd name="T23" fmla="*/ 161 h 175"/>
                <a:gd name="T24" fmla="*/ 129 w 129"/>
                <a:gd name="T25" fmla="*/ 13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75">
                  <a:moveTo>
                    <a:pt x="129" y="138"/>
                  </a:moveTo>
                  <a:cubicBezTo>
                    <a:pt x="129" y="117"/>
                    <a:pt x="129" y="89"/>
                    <a:pt x="129" y="89"/>
                  </a:cubicBezTo>
                  <a:cubicBezTo>
                    <a:pt x="129" y="89"/>
                    <a:pt x="127" y="75"/>
                    <a:pt x="121" y="58"/>
                  </a:cubicBezTo>
                  <a:cubicBezTo>
                    <a:pt x="112" y="33"/>
                    <a:pt x="95" y="3"/>
                    <a:pt x="65" y="3"/>
                  </a:cubicBezTo>
                  <a:cubicBezTo>
                    <a:pt x="116" y="78"/>
                    <a:pt x="116" y="78"/>
                    <a:pt x="116" y="78"/>
                  </a:cubicBezTo>
                  <a:cubicBezTo>
                    <a:pt x="116" y="113"/>
                    <a:pt x="116" y="113"/>
                    <a:pt x="116" y="113"/>
                  </a:cubicBezTo>
                  <a:cubicBezTo>
                    <a:pt x="78" y="89"/>
                    <a:pt x="78" y="89"/>
                    <a:pt x="78" y="89"/>
                  </a:cubicBezTo>
                  <a:cubicBezTo>
                    <a:pt x="65" y="3"/>
                    <a:pt x="65" y="3"/>
                    <a:pt x="65" y="3"/>
                  </a:cubicBezTo>
                  <a:cubicBezTo>
                    <a:pt x="65" y="3"/>
                    <a:pt x="0" y="0"/>
                    <a:pt x="0" y="45"/>
                  </a:cubicBezTo>
                  <a:cubicBezTo>
                    <a:pt x="0" y="90"/>
                    <a:pt x="0" y="149"/>
                    <a:pt x="0" y="149"/>
                  </a:cubicBezTo>
                  <a:cubicBezTo>
                    <a:pt x="0" y="149"/>
                    <a:pt x="8" y="175"/>
                    <a:pt x="65" y="175"/>
                  </a:cubicBezTo>
                  <a:cubicBezTo>
                    <a:pt x="97" y="175"/>
                    <a:pt x="114" y="170"/>
                    <a:pt x="122" y="161"/>
                  </a:cubicBezTo>
                  <a:cubicBezTo>
                    <a:pt x="128" y="155"/>
                    <a:pt x="129" y="147"/>
                    <a:pt x="129" y="1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Oval 429"/>
            <p:cNvSpPr>
              <a:spLocks noChangeArrowheads="1"/>
            </p:cNvSpPr>
            <p:nvPr/>
          </p:nvSpPr>
          <p:spPr bwMode="auto">
            <a:xfrm>
              <a:off x="10055791" y="4607944"/>
              <a:ext cx="173829" cy="20340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spd="slow">
    <p:comb/>
  </p:transition>
  <p:timing>
    <p:tnLst>
      <p:par>
        <p:cTn id="1" dur="indefinite" restart="never" nodeType="tmRoot"/>
      </p:par>
    </p:tnLst>
    <p:bldLst>
      <p:bldP spid="3" grpId="0"/>
      <p:bldP spid="4" grpId="0"/>
      <p:bldP spid="18" grpId="0"/>
      <p:bldP spid="9" grpId="0" animBg="1"/>
      <p:bldP spid="10" grpId="0"/>
      <p:bldP spid="11" grpId="0"/>
      <p:bldP spid="12" grpId="0" animBg="1"/>
      <p:bldP spid="13" grpId="0" animBg="1"/>
      <p:bldP spid="14" grpId="0"/>
      <p:bldP spid="15" grpId="0"/>
      <p:bldP spid="16" grpId="0" animBg="1"/>
      <p:bldP spid="17" grpId="0" animBg="1"/>
      <p:bldP spid="19"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3436079" y="252636"/>
            <a:ext cx="5319841" cy="521970"/>
          </a:xfrm>
          <a:prstGeom prst="rect">
            <a:avLst/>
          </a:prstGeom>
          <a:noFill/>
        </p:spPr>
        <p:txBody>
          <a:bodyPr wrap="square" rtlCol="0">
            <a:spAutoFit/>
          </a:bodyPr>
          <a:lstStyle/>
          <a:p>
            <a:r>
              <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第二讲</a:t>
            </a:r>
            <a:r>
              <a:rPr lang="en-US"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 </a:t>
            </a:r>
            <a:r>
              <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财务报表分析的方法认知</a:t>
            </a:r>
            <a:endPar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4" name="矩形 3"/>
          <p:cNvSpPr/>
          <p:nvPr/>
        </p:nvSpPr>
        <p:spPr>
          <a:xfrm>
            <a:off x="424976" y="1233294"/>
            <a:ext cx="3838911" cy="830997"/>
          </a:xfrm>
          <a:prstGeom prst="rect">
            <a:avLst/>
          </a:prstGeom>
        </p:spPr>
        <p:txBody>
          <a:bodyPr wrap="square">
            <a:spAutoFit/>
          </a:bodyPr>
          <a:lstStyle/>
          <a:p>
            <a:r>
              <a:rPr lang="zh-CN" altLang="zh-CN" sz="2400" b="1" dirty="0">
                <a:solidFill>
                  <a:schemeClr val="accent1"/>
                </a:solidFill>
                <a:latin typeface="微软雅黑" panose="020B0503020204020204" pitchFamily="34" charset="-122"/>
                <a:ea typeface="微软雅黑" panose="020B0503020204020204" pitchFamily="34" charset="-122"/>
              </a:rPr>
              <a:t>一、比较分析法</a:t>
            </a:r>
            <a:endParaRPr lang="zh-CN" altLang="zh-CN" sz="2400" b="1" dirty="0">
              <a:solidFill>
                <a:schemeClr val="accent1"/>
              </a:solidFill>
              <a:latin typeface="微软雅黑" panose="020B0503020204020204" pitchFamily="34" charset="-122"/>
              <a:ea typeface="微软雅黑" panose="020B0503020204020204" pitchFamily="34" charset="-122"/>
            </a:endParaRPr>
          </a:p>
          <a:p>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sp>
        <p:nvSpPr>
          <p:cNvPr id="18" name="矩形 17"/>
          <p:cNvSpPr/>
          <p:nvPr/>
        </p:nvSpPr>
        <p:spPr>
          <a:xfrm>
            <a:off x="424976" y="1729093"/>
            <a:ext cx="5319841" cy="2308324"/>
          </a:xfrm>
          <a:prstGeom prst="rect">
            <a:avLst/>
          </a:prstGeom>
        </p:spPr>
        <p:txBody>
          <a:bodyPr wrap="square">
            <a:spAutoFit/>
          </a:bodyPr>
          <a:lstStyle/>
          <a:p>
            <a:r>
              <a:rPr lang="en-US" altLang="zh-CN" dirty="0">
                <a:solidFill>
                  <a:srgbClr val="003366"/>
                </a:solidFill>
                <a:latin typeface="微软雅黑" panose="020B0503020204020204" pitchFamily="34" charset="-122"/>
                <a:ea typeface="微软雅黑" panose="020B0503020204020204" pitchFamily="34" charset="-122"/>
              </a:rPr>
              <a:t>(</a:t>
            </a:r>
            <a:r>
              <a:rPr lang="zh-CN" altLang="zh-CN" dirty="0">
                <a:solidFill>
                  <a:srgbClr val="003366"/>
                </a:solidFill>
                <a:latin typeface="微软雅黑" panose="020B0503020204020204" pitchFamily="34" charset="-122"/>
                <a:ea typeface="微软雅黑" panose="020B0503020204020204" pitchFamily="34" charset="-122"/>
              </a:rPr>
              <a:t>二</a:t>
            </a:r>
            <a:r>
              <a:rPr lang="en-US" altLang="zh-CN" dirty="0">
                <a:solidFill>
                  <a:srgbClr val="003366"/>
                </a:solidFill>
                <a:latin typeface="微软雅黑" panose="020B0503020204020204" pitchFamily="34" charset="-122"/>
                <a:ea typeface="微软雅黑" panose="020B0503020204020204" pitchFamily="34" charset="-122"/>
              </a:rPr>
              <a:t>)</a:t>
            </a:r>
            <a:r>
              <a:rPr lang="zh-CN" altLang="zh-CN" dirty="0">
                <a:solidFill>
                  <a:srgbClr val="003366"/>
                </a:solidFill>
                <a:latin typeface="微软雅黑" panose="020B0503020204020204" pitchFamily="34" charset="-122"/>
                <a:ea typeface="微软雅黑" panose="020B0503020204020204" pitchFamily="34" charset="-122"/>
              </a:rPr>
              <a:t>按比较内容</a:t>
            </a:r>
            <a:r>
              <a:rPr lang="en-US" altLang="zh-CN" dirty="0">
                <a:solidFill>
                  <a:srgbClr val="003366"/>
                </a:solidFill>
                <a:latin typeface="微软雅黑" panose="020B0503020204020204" pitchFamily="34" charset="-122"/>
                <a:ea typeface="微软雅黑" panose="020B0503020204020204" pitchFamily="34" charset="-122"/>
              </a:rPr>
              <a:t>(</a:t>
            </a:r>
            <a:r>
              <a:rPr lang="zh-CN" altLang="zh-CN" dirty="0">
                <a:solidFill>
                  <a:srgbClr val="003366"/>
                </a:solidFill>
                <a:latin typeface="微软雅黑" panose="020B0503020204020204" pitchFamily="34" charset="-122"/>
                <a:ea typeface="微软雅黑" panose="020B0503020204020204" pitchFamily="34" charset="-122"/>
              </a:rPr>
              <a:t>比什么</a:t>
            </a:r>
            <a:r>
              <a:rPr lang="en-US" altLang="zh-CN" dirty="0">
                <a:solidFill>
                  <a:srgbClr val="003366"/>
                </a:solidFill>
                <a:latin typeface="微软雅黑" panose="020B0503020204020204" pitchFamily="34" charset="-122"/>
                <a:ea typeface="微软雅黑" panose="020B0503020204020204" pitchFamily="34" charset="-122"/>
              </a:rPr>
              <a:t>)</a:t>
            </a:r>
            <a:r>
              <a:rPr lang="zh-CN" altLang="zh-CN" dirty="0">
                <a:solidFill>
                  <a:srgbClr val="003366"/>
                </a:solidFill>
                <a:latin typeface="微软雅黑" panose="020B0503020204020204" pitchFamily="34" charset="-122"/>
                <a:ea typeface="微软雅黑" panose="020B0503020204020204" pitchFamily="34" charset="-122"/>
              </a:rPr>
              <a:t>分类</a:t>
            </a:r>
            <a:endParaRPr lang="en-US" altLang="zh-CN" dirty="0">
              <a:solidFill>
                <a:srgbClr val="003366"/>
              </a:solidFill>
              <a:latin typeface="微软雅黑" panose="020B0503020204020204" pitchFamily="34" charset="-122"/>
              <a:ea typeface="微软雅黑" panose="020B0503020204020204" pitchFamily="34" charset="-122"/>
            </a:endParaRPr>
          </a:p>
          <a:p>
            <a:endParaRPr lang="zh-CN" altLang="zh-CN" dirty="0"/>
          </a:p>
          <a:p>
            <a:r>
              <a:rPr lang="en-US" altLang="zh-CN" dirty="0">
                <a:solidFill>
                  <a:srgbClr val="003366"/>
                </a:solidFill>
                <a:latin typeface="微软雅黑" panose="020B0503020204020204" pitchFamily="34" charset="-122"/>
                <a:ea typeface="微软雅黑" panose="020B0503020204020204" pitchFamily="34" charset="-122"/>
              </a:rPr>
              <a:t>1.</a:t>
            </a:r>
            <a:r>
              <a:rPr lang="zh-CN" altLang="zh-CN" dirty="0">
                <a:solidFill>
                  <a:srgbClr val="003366"/>
                </a:solidFill>
                <a:latin typeface="微软雅黑" panose="020B0503020204020204" pitchFamily="34" charset="-122"/>
                <a:ea typeface="微软雅黑" panose="020B0503020204020204" pitchFamily="34" charset="-122"/>
              </a:rPr>
              <a:t>比较会计要素的总量指标</a:t>
            </a:r>
            <a:endParaRPr lang="zh-CN" altLang="zh-CN" dirty="0">
              <a:solidFill>
                <a:srgbClr val="003366"/>
              </a:solidFill>
              <a:latin typeface="微软雅黑" panose="020B0503020204020204" pitchFamily="34" charset="-122"/>
              <a:ea typeface="微软雅黑" panose="020B0503020204020204" pitchFamily="34" charset="-122"/>
            </a:endParaRPr>
          </a:p>
          <a:p>
            <a:r>
              <a:rPr lang="zh-CN" altLang="zh-CN" dirty="0"/>
              <a:t>总量是指财务报表某个项目的金额总量</a:t>
            </a:r>
            <a:r>
              <a:rPr lang="en-US" altLang="zh-CN" dirty="0"/>
              <a:t>,</a:t>
            </a:r>
            <a:r>
              <a:rPr lang="zh-CN" altLang="zh-CN" dirty="0"/>
              <a:t>如总资产、总负债、净资产、总收入、净利润等。总量比较主要用于时间序列分析</a:t>
            </a:r>
            <a:r>
              <a:rPr lang="en-US" altLang="zh-CN" dirty="0"/>
              <a:t>,</a:t>
            </a:r>
            <a:r>
              <a:rPr lang="zh-CN" altLang="zh-CN" dirty="0"/>
              <a:t>如研究利润的逐年变化趋势</a:t>
            </a:r>
            <a:r>
              <a:rPr lang="en-US" altLang="zh-CN" dirty="0"/>
              <a:t>,</a:t>
            </a:r>
            <a:r>
              <a:rPr lang="zh-CN" altLang="zh-CN" dirty="0"/>
              <a:t>看其增长潜力。</a:t>
            </a:r>
            <a:endParaRPr lang="en-US" altLang="zh-CN" dirty="0"/>
          </a:p>
          <a:p>
            <a:endParaRPr lang="zh-CN" altLang="zh-CN" dirty="0"/>
          </a:p>
        </p:txBody>
      </p:sp>
      <mc:AlternateContent xmlns:mc="http://schemas.openxmlformats.org/markup-compatibility/2006">
        <mc:Choice xmlns:a14="http://schemas.microsoft.com/office/drawing/2010/main" Requires="a14">
          <p:sp>
            <p:nvSpPr>
              <p:cNvPr id="5" name="矩形 4"/>
              <p:cNvSpPr/>
              <p:nvPr/>
            </p:nvSpPr>
            <p:spPr>
              <a:xfrm>
                <a:off x="6303262" y="4263954"/>
                <a:ext cx="3433953" cy="409856"/>
              </a:xfrm>
              <a:prstGeom prst="rect">
                <a:avLst/>
              </a:prstGeom>
            </p:spPr>
            <p:txBody>
              <a:bodyPr wrap="none">
                <a:spAutoFit/>
              </a:bodyPr>
              <a:lstStyle/>
              <a:p>
                <a:pPr indent="266700">
                  <a:lnSpc>
                    <a:spcPts val="1575"/>
                  </a:lnSpc>
                  <a:spcAft>
                    <a:spcPts val="0"/>
                  </a:spcAft>
                </a:pPr>
                <a:r>
                  <a:rPr lang="zh-CN" altLang="zh-CN" dirty="0">
                    <a:solidFill>
                      <a:srgbClr val="000000"/>
                    </a:solidFill>
                    <a:latin typeface="NEU-BZ-S92"/>
                    <a:cs typeface="Times New Roman" panose="02020603050405020304" pitchFamily="18" charset="0"/>
                  </a:rPr>
                  <a:t>　　结构百分比</a:t>
                </a:r>
                <a:r>
                  <a:rPr lang="en-US" altLang="zh-CN" dirty="0">
                    <a:solidFill>
                      <a:srgbClr val="000000"/>
                    </a:solidFill>
                    <a:latin typeface="NEU-BZ-S92"/>
                    <a:cs typeface="Times New Roman" panose="02020603050405020304" pitchFamily="18" charset="0"/>
                  </a:rPr>
                  <a:t>=</a:t>
                </a:r>
                <a14:m>
                  <m:oMath xmlns:m="http://schemas.openxmlformats.org/officeDocument/2006/math">
                    <m:f>
                      <m:fPr>
                        <m:ctrlPr>
                          <a:rPr lang="zh-CN" altLang="zh-CN"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fPr>
                      <m:num>
                        <m:r>
                          <m:rPr>
                            <m:nor/>
                          </m:rPr>
                          <a:rPr lang="zh-CN" altLang="zh-CN" sz="2400">
                            <a:solidFill>
                              <a:srgbClr val="000000"/>
                            </a:solidFill>
                            <a:latin typeface="NEU-BZ-S92"/>
                            <a:cs typeface="Times New Roman" panose="02020603050405020304" pitchFamily="18" charset="0"/>
                          </a:rPr>
                          <m:t>部分</m:t>
                        </m:r>
                      </m:num>
                      <m:den>
                        <m:r>
                          <m:rPr>
                            <m:nor/>
                          </m:rPr>
                          <a:rPr lang="zh-CN" altLang="zh-CN" sz="2400">
                            <a:solidFill>
                              <a:srgbClr val="000000"/>
                            </a:solidFill>
                            <a:latin typeface="NEU-BZ-S92"/>
                            <a:cs typeface="Times New Roman" panose="02020603050405020304" pitchFamily="18" charset="0"/>
                          </a:rPr>
                          <m:t>总体</m:t>
                        </m:r>
                      </m:den>
                    </m:f>
                  </m:oMath>
                </a14:m>
                <a:r>
                  <a:rPr lang="en-US" altLang="zh-CN" dirty="0">
                    <a:solidFill>
                      <a:srgbClr val="000000"/>
                    </a:solidFill>
                    <a:latin typeface="宋体" panose="02010600030101010101" pitchFamily="2" charset="-122"/>
                    <a:ea typeface="方正书宋_GBK"/>
                    <a:cs typeface="Times New Roman" panose="02020603050405020304" pitchFamily="18" charset="0"/>
                  </a:rPr>
                  <a:t>×100%</a:t>
                </a:r>
                <a:endParaRPr lang="zh-CN" altLang="zh-CN" dirty="0">
                  <a:solidFill>
                    <a:srgbClr val="000000"/>
                  </a:solidFill>
                  <a:latin typeface="NEU-BZ-S92"/>
                  <a:ea typeface="方正书宋_GBK"/>
                  <a:cs typeface="Times New Roman" panose="02020603050405020304" pitchFamily="18" charset="0"/>
                </a:endParaRPr>
              </a:p>
            </p:txBody>
          </p:sp>
        </mc:Choice>
        <mc:Fallback>
          <p:sp>
            <p:nvSpPr>
              <p:cNvPr id="5" name="矩形 4"/>
              <p:cNvSpPr>
                <a:spLocks noRot="1" noChangeAspect="1" noMove="1" noResize="1" noEditPoints="1" noAdjustHandles="1" noChangeArrowheads="1" noChangeShapeType="1" noTextEdit="1"/>
              </p:cNvSpPr>
              <p:nvPr/>
            </p:nvSpPr>
            <p:spPr>
              <a:xfrm>
                <a:off x="6303262" y="4263954"/>
                <a:ext cx="3433953" cy="409856"/>
              </a:xfrm>
              <a:prstGeom prst="rect">
                <a:avLst/>
              </a:prstGeom>
              <a:blipFill rotWithShape="1">
                <a:blip r:embed="rId2"/>
                <a:stretch>
                  <a:fillRect l="-7" t="-49561" r="4" b="51"/>
                </a:stretch>
              </a:blipFill>
            </p:spPr>
            <p:txBody>
              <a:bodyPr/>
              <a:lstStyle/>
              <a:p>
                <a:r>
                  <a:rPr lang="zh-CN" altLang="en-US">
                    <a:noFill/>
                  </a:rPr>
                  <a:t> </a:t>
                </a:r>
              </a:p>
            </p:txBody>
          </p:sp>
        </mc:Fallback>
      </mc:AlternateContent>
      <p:sp>
        <p:nvSpPr>
          <p:cNvPr id="6" name="矩形 5"/>
          <p:cNvSpPr/>
          <p:nvPr/>
        </p:nvSpPr>
        <p:spPr>
          <a:xfrm>
            <a:off x="6303261" y="4725839"/>
            <a:ext cx="5319841" cy="646331"/>
          </a:xfrm>
          <a:prstGeom prst="rect">
            <a:avLst/>
          </a:prstGeom>
        </p:spPr>
        <p:txBody>
          <a:bodyPr wrap="square">
            <a:spAutoFit/>
          </a:bodyPr>
          <a:lstStyle/>
          <a:p>
            <a:pPr algn="just">
              <a:spcAft>
                <a:spcPts val="0"/>
              </a:spcAft>
            </a:pPr>
            <a:r>
              <a:rPr lang="zh-CN" altLang="zh-CN" dirty="0"/>
              <a:t>通常</a:t>
            </a:r>
            <a:r>
              <a:rPr lang="en-US" altLang="zh-CN" dirty="0"/>
              <a:t>,</a:t>
            </a:r>
            <a:r>
              <a:rPr lang="zh-CN" altLang="zh-CN" dirty="0"/>
              <a:t>利润表的“总体”是“营业收入”</a:t>
            </a:r>
            <a:r>
              <a:rPr lang="en-US" altLang="zh-CN" dirty="0"/>
              <a:t>,</a:t>
            </a:r>
            <a:r>
              <a:rPr lang="zh-CN" altLang="zh-CN" dirty="0"/>
              <a:t>资产负债表的“总体”是“总资产”。</a:t>
            </a:r>
            <a:endParaRPr lang="zh-CN" altLang="zh-CN" dirty="0"/>
          </a:p>
        </p:txBody>
      </p:sp>
      <p:sp>
        <p:nvSpPr>
          <p:cNvPr id="8" name="矩形 7"/>
          <p:cNvSpPr/>
          <p:nvPr/>
        </p:nvSpPr>
        <p:spPr>
          <a:xfrm>
            <a:off x="6096000" y="2228111"/>
            <a:ext cx="5527102" cy="1476375"/>
          </a:xfrm>
          <a:prstGeom prst="rect">
            <a:avLst/>
          </a:prstGeom>
        </p:spPr>
        <p:txBody>
          <a:bodyPr wrap="square">
            <a:spAutoFit/>
          </a:bodyPr>
          <a:lstStyle/>
          <a:p>
            <a:pPr algn="just"/>
            <a:r>
              <a:rPr lang="en-US" altLang="zh-CN" dirty="0">
                <a:solidFill>
                  <a:srgbClr val="003366"/>
                </a:solidFill>
                <a:latin typeface="微软雅黑" panose="020B0503020204020204" pitchFamily="34" charset="-122"/>
                <a:ea typeface="微软雅黑" panose="020B0503020204020204" pitchFamily="34" charset="-122"/>
              </a:rPr>
              <a:t>2.</a:t>
            </a:r>
            <a:r>
              <a:rPr lang="zh-CN" altLang="zh-CN" dirty="0">
                <a:solidFill>
                  <a:srgbClr val="003366"/>
                </a:solidFill>
                <a:latin typeface="微软雅黑" panose="020B0503020204020204" pitchFamily="34" charset="-122"/>
                <a:ea typeface="微软雅黑" panose="020B0503020204020204" pitchFamily="34" charset="-122"/>
              </a:rPr>
              <a:t>比较结构百分比指标</a:t>
            </a:r>
            <a:r>
              <a:rPr lang="zh-CN" altLang="zh-CN" dirty="0">
                <a:solidFill>
                  <a:srgbClr val="003366"/>
                </a:solidFill>
                <a:latin typeface="微软雅黑" panose="020B0503020204020204" pitchFamily="34" charset="-122"/>
                <a:ea typeface="微软雅黑" panose="020B0503020204020204" pitchFamily="34" charset="-122"/>
                <a:hlinkClick r:id="rId3" action="ppaction://hlinkfile"/>
              </a:rPr>
              <a:t>（例题</a:t>
            </a:r>
            <a:r>
              <a:rPr lang="en-US" altLang="zh-CN" dirty="0">
                <a:solidFill>
                  <a:srgbClr val="003366"/>
                </a:solidFill>
                <a:latin typeface="微软雅黑" panose="020B0503020204020204" pitchFamily="34" charset="-122"/>
                <a:ea typeface="微软雅黑" panose="020B0503020204020204" pitchFamily="34" charset="-122"/>
                <a:sym typeface="+mn-ea"/>
                <a:hlinkClick r:id="rId3" action="ppaction://hlinkfile"/>
              </a:rPr>
              <a:t>1.1</a:t>
            </a:r>
            <a:r>
              <a:rPr lang="zh-CN" altLang="en-US" dirty="0">
                <a:solidFill>
                  <a:srgbClr val="003366"/>
                </a:solidFill>
                <a:latin typeface="微软雅黑" panose="020B0503020204020204" pitchFamily="34" charset="-122"/>
                <a:ea typeface="微软雅黑" panose="020B0503020204020204" pitchFamily="34" charset="-122"/>
                <a:sym typeface="+mn-ea"/>
                <a:hlinkClick r:id="rId3" action="ppaction://hlinkfile"/>
              </a:rPr>
              <a:t>）</a:t>
            </a:r>
            <a:endParaRPr lang="zh-CN" altLang="zh-CN" dirty="0">
              <a:solidFill>
                <a:srgbClr val="003366"/>
              </a:solidFill>
              <a:latin typeface="微软雅黑" panose="020B0503020204020204" pitchFamily="34" charset="-122"/>
              <a:ea typeface="微软雅黑" panose="020B0503020204020204" pitchFamily="34" charset="-122"/>
            </a:endParaRPr>
          </a:p>
          <a:p>
            <a:pPr algn="just"/>
            <a:r>
              <a:rPr lang="zh-CN" altLang="zh-CN" dirty="0"/>
              <a:t>结构百分比分析</a:t>
            </a:r>
            <a:r>
              <a:rPr lang="en-US" altLang="zh-CN" dirty="0"/>
              <a:t>,</a:t>
            </a:r>
            <a:r>
              <a:rPr lang="zh-CN" altLang="zh-CN" dirty="0"/>
              <a:t>是把常规的财务报表换算成结构百分比报表</a:t>
            </a:r>
            <a:r>
              <a:rPr lang="en-US" altLang="zh-CN" dirty="0"/>
              <a:t>,</a:t>
            </a:r>
            <a:r>
              <a:rPr lang="zh-CN" altLang="zh-CN" dirty="0"/>
              <a:t>然后逐项比较不同年份的报表</a:t>
            </a:r>
            <a:r>
              <a:rPr lang="en-US" altLang="zh-CN" dirty="0"/>
              <a:t>,</a:t>
            </a:r>
            <a:r>
              <a:rPr lang="zh-CN" altLang="zh-CN" dirty="0"/>
              <a:t>查明某一特定项目在不同年度间百分比的差额。</a:t>
            </a:r>
            <a:endParaRPr lang="zh-CN" altLang="zh-CN" dirty="0"/>
          </a:p>
          <a:p>
            <a:pPr algn="just"/>
            <a:r>
              <a:rPr lang="zh-CN" altLang="zh-CN" dirty="0"/>
              <a:t>同一报表中不同项目的结构分析的计算公式为</a:t>
            </a:r>
            <a:r>
              <a:rPr lang="en-US" altLang="zh-CN" dirty="0"/>
              <a:t>:</a:t>
            </a:r>
            <a:endParaRPr lang="zh-CN" altLang="zh-CN" dirty="0"/>
          </a:p>
        </p:txBody>
      </p:sp>
      <p:pic>
        <p:nvPicPr>
          <p:cNvPr id="9" name="Picture 2"/>
          <p:cNvPicPr>
            <a:picLocks noChangeAspect="1" noChangeArrowheads="1"/>
          </p:cNvPicPr>
          <p:nvPr/>
        </p:nvPicPr>
        <p:blipFill>
          <a:blip r:embed="rId4" cstate="print"/>
          <a:srcRect/>
          <a:stretch>
            <a:fillRect/>
          </a:stretch>
        </p:blipFill>
        <p:spPr bwMode="auto">
          <a:xfrm rot="19848949">
            <a:off x="1255824" y="3536640"/>
            <a:ext cx="3658143" cy="3663771"/>
          </a:xfrm>
          <a:prstGeom prst="rect">
            <a:avLst/>
          </a:prstGeom>
          <a:noFill/>
        </p:spPr>
      </p:pic>
    </p:spTree>
  </p:cSld>
  <p:clrMapOvr>
    <a:masterClrMapping/>
  </p:clrMapOvr>
  <p:transition spd="slow">
    <p:comb/>
  </p:transition>
  <p:timing>
    <p:tnLst>
      <p:par>
        <p:cTn id="1" dur="indefinite" restart="never" nodeType="tmRoot"/>
      </p:par>
    </p:tnLst>
    <p:bldLst>
      <p:bldP spid="3" grpId="0"/>
      <p:bldP spid="4" grpId="0"/>
      <p:bldP spid="18" grpId="0"/>
      <p:bldP spid="5"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3436079" y="252636"/>
            <a:ext cx="5319841" cy="521970"/>
          </a:xfrm>
          <a:prstGeom prst="rect">
            <a:avLst/>
          </a:prstGeom>
          <a:noFill/>
        </p:spPr>
        <p:txBody>
          <a:bodyPr wrap="square" rtlCol="0">
            <a:spAutoFit/>
          </a:bodyPr>
          <a:lstStyle/>
          <a:p>
            <a:r>
              <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第二讲</a:t>
            </a:r>
            <a:r>
              <a:rPr lang="en-US"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 </a:t>
            </a:r>
            <a:r>
              <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财务报表分析的方法认知</a:t>
            </a:r>
            <a:endPar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4" name="矩形 3"/>
          <p:cNvSpPr/>
          <p:nvPr/>
        </p:nvSpPr>
        <p:spPr>
          <a:xfrm>
            <a:off x="424976" y="1233294"/>
            <a:ext cx="3838911" cy="830997"/>
          </a:xfrm>
          <a:prstGeom prst="rect">
            <a:avLst/>
          </a:prstGeom>
        </p:spPr>
        <p:txBody>
          <a:bodyPr wrap="square">
            <a:spAutoFit/>
          </a:bodyPr>
          <a:lstStyle/>
          <a:p>
            <a:r>
              <a:rPr lang="zh-CN" altLang="zh-CN" sz="2400" b="1" dirty="0">
                <a:solidFill>
                  <a:schemeClr val="accent1"/>
                </a:solidFill>
                <a:latin typeface="微软雅黑" panose="020B0503020204020204" pitchFamily="34" charset="-122"/>
                <a:ea typeface="微软雅黑" panose="020B0503020204020204" pitchFamily="34" charset="-122"/>
              </a:rPr>
              <a:t>一、比较分析法</a:t>
            </a:r>
            <a:endParaRPr lang="zh-CN" altLang="zh-CN" sz="2400" b="1" dirty="0">
              <a:solidFill>
                <a:schemeClr val="accent1"/>
              </a:solidFill>
              <a:latin typeface="微软雅黑" panose="020B0503020204020204" pitchFamily="34" charset="-122"/>
              <a:ea typeface="微软雅黑" panose="020B0503020204020204" pitchFamily="34" charset="-122"/>
            </a:endParaRPr>
          </a:p>
          <a:p>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sp>
        <p:nvSpPr>
          <p:cNvPr id="18" name="矩形 17"/>
          <p:cNvSpPr/>
          <p:nvPr/>
        </p:nvSpPr>
        <p:spPr>
          <a:xfrm>
            <a:off x="424976" y="1729093"/>
            <a:ext cx="5319841" cy="923330"/>
          </a:xfrm>
          <a:prstGeom prst="rect">
            <a:avLst/>
          </a:prstGeom>
        </p:spPr>
        <p:txBody>
          <a:bodyPr wrap="square">
            <a:spAutoFit/>
          </a:bodyPr>
          <a:lstStyle/>
          <a:p>
            <a:r>
              <a:rPr lang="en-US" altLang="zh-CN" dirty="0">
                <a:solidFill>
                  <a:srgbClr val="003366"/>
                </a:solidFill>
                <a:latin typeface="微软雅黑" panose="020B0503020204020204" pitchFamily="34" charset="-122"/>
                <a:ea typeface="微软雅黑" panose="020B0503020204020204" pitchFamily="34" charset="-122"/>
              </a:rPr>
              <a:t>(</a:t>
            </a:r>
            <a:r>
              <a:rPr lang="zh-CN" altLang="zh-CN" dirty="0">
                <a:solidFill>
                  <a:srgbClr val="003366"/>
                </a:solidFill>
                <a:latin typeface="微软雅黑" panose="020B0503020204020204" pitchFamily="34" charset="-122"/>
                <a:ea typeface="微软雅黑" panose="020B0503020204020204" pitchFamily="34" charset="-122"/>
              </a:rPr>
              <a:t>二</a:t>
            </a:r>
            <a:r>
              <a:rPr lang="en-US" altLang="zh-CN" dirty="0">
                <a:solidFill>
                  <a:srgbClr val="003366"/>
                </a:solidFill>
                <a:latin typeface="微软雅黑" panose="020B0503020204020204" pitchFamily="34" charset="-122"/>
                <a:ea typeface="微软雅黑" panose="020B0503020204020204" pitchFamily="34" charset="-122"/>
              </a:rPr>
              <a:t>)</a:t>
            </a:r>
            <a:r>
              <a:rPr lang="zh-CN" altLang="zh-CN" dirty="0">
                <a:solidFill>
                  <a:srgbClr val="003366"/>
                </a:solidFill>
                <a:latin typeface="微软雅黑" panose="020B0503020204020204" pitchFamily="34" charset="-122"/>
                <a:ea typeface="微软雅黑" panose="020B0503020204020204" pitchFamily="34" charset="-122"/>
              </a:rPr>
              <a:t>按比较内容</a:t>
            </a:r>
            <a:r>
              <a:rPr lang="en-US" altLang="zh-CN" dirty="0">
                <a:solidFill>
                  <a:srgbClr val="003366"/>
                </a:solidFill>
                <a:latin typeface="微软雅黑" panose="020B0503020204020204" pitchFamily="34" charset="-122"/>
                <a:ea typeface="微软雅黑" panose="020B0503020204020204" pitchFamily="34" charset="-122"/>
              </a:rPr>
              <a:t>(</a:t>
            </a:r>
            <a:r>
              <a:rPr lang="zh-CN" altLang="zh-CN" dirty="0">
                <a:solidFill>
                  <a:srgbClr val="003366"/>
                </a:solidFill>
                <a:latin typeface="微软雅黑" panose="020B0503020204020204" pitchFamily="34" charset="-122"/>
                <a:ea typeface="微软雅黑" panose="020B0503020204020204" pitchFamily="34" charset="-122"/>
              </a:rPr>
              <a:t>比什么</a:t>
            </a:r>
            <a:r>
              <a:rPr lang="en-US" altLang="zh-CN" dirty="0">
                <a:solidFill>
                  <a:srgbClr val="003366"/>
                </a:solidFill>
                <a:latin typeface="微软雅黑" panose="020B0503020204020204" pitchFamily="34" charset="-122"/>
                <a:ea typeface="微软雅黑" panose="020B0503020204020204" pitchFamily="34" charset="-122"/>
              </a:rPr>
              <a:t>)</a:t>
            </a:r>
            <a:r>
              <a:rPr lang="zh-CN" altLang="zh-CN" dirty="0">
                <a:solidFill>
                  <a:srgbClr val="003366"/>
                </a:solidFill>
                <a:latin typeface="微软雅黑" panose="020B0503020204020204" pitchFamily="34" charset="-122"/>
                <a:ea typeface="微软雅黑" panose="020B0503020204020204" pitchFamily="34" charset="-122"/>
              </a:rPr>
              <a:t>分类</a:t>
            </a:r>
            <a:endParaRPr lang="en-US" altLang="zh-CN" dirty="0">
              <a:solidFill>
                <a:srgbClr val="003366"/>
              </a:solidFill>
              <a:latin typeface="微软雅黑" panose="020B0503020204020204" pitchFamily="34" charset="-122"/>
              <a:ea typeface="微软雅黑" panose="020B0503020204020204" pitchFamily="34" charset="-122"/>
            </a:endParaRPr>
          </a:p>
          <a:p>
            <a:endParaRPr lang="zh-CN" altLang="zh-CN" dirty="0"/>
          </a:p>
          <a:p>
            <a:endParaRPr lang="zh-CN" altLang="zh-CN" dirty="0"/>
          </a:p>
        </p:txBody>
      </p:sp>
      <p:sp>
        <p:nvSpPr>
          <p:cNvPr id="7" name="矩形 6"/>
          <p:cNvSpPr/>
          <p:nvPr/>
        </p:nvSpPr>
        <p:spPr>
          <a:xfrm>
            <a:off x="424976" y="2359901"/>
            <a:ext cx="5010778" cy="3139321"/>
          </a:xfrm>
          <a:prstGeom prst="rect">
            <a:avLst/>
          </a:prstGeom>
        </p:spPr>
        <p:txBody>
          <a:bodyPr wrap="square">
            <a:spAutoFit/>
          </a:bodyPr>
          <a:lstStyle/>
          <a:p>
            <a:pPr>
              <a:spcAft>
                <a:spcPts val="0"/>
              </a:spcAft>
            </a:pPr>
            <a:r>
              <a:rPr lang="en-US" altLang="zh-CN" dirty="0">
                <a:solidFill>
                  <a:srgbClr val="003366"/>
                </a:solidFill>
                <a:latin typeface="微软雅黑" panose="020B0503020204020204" pitchFamily="34" charset="-122"/>
                <a:ea typeface="微软雅黑" panose="020B0503020204020204" pitchFamily="34" charset="-122"/>
              </a:rPr>
              <a:t>3.</a:t>
            </a:r>
            <a:r>
              <a:rPr lang="zh-CN" altLang="zh-CN" dirty="0">
                <a:solidFill>
                  <a:srgbClr val="003366"/>
                </a:solidFill>
                <a:latin typeface="微软雅黑" panose="020B0503020204020204" pitchFamily="34" charset="-122"/>
                <a:ea typeface="微软雅黑" panose="020B0503020204020204" pitchFamily="34" charset="-122"/>
              </a:rPr>
              <a:t>比较财务比率指标</a:t>
            </a:r>
            <a:endParaRPr lang="en-US" altLang="zh-CN" dirty="0">
              <a:solidFill>
                <a:srgbClr val="003366"/>
              </a:solidFill>
              <a:latin typeface="微软雅黑" panose="020B0503020204020204" pitchFamily="34" charset="-122"/>
              <a:ea typeface="微软雅黑" panose="020B0503020204020204" pitchFamily="34" charset="-122"/>
            </a:endParaRPr>
          </a:p>
          <a:p>
            <a:pPr algn="just">
              <a:spcAft>
                <a:spcPts val="0"/>
              </a:spcAft>
            </a:pPr>
            <a:endParaRPr lang="zh-CN" altLang="zh-CN" dirty="0"/>
          </a:p>
          <a:p>
            <a:pPr algn="just">
              <a:spcAft>
                <a:spcPts val="0"/>
              </a:spcAft>
            </a:pPr>
            <a:r>
              <a:rPr lang="zh-CN" altLang="zh-CN" dirty="0"/>
              <a:t>财务比率是用倍数或比例表示的分数式</a:t>
            </a:r>
            <a:r>
              <a:rPr lang="en-US" altLang="zh-CN" dirty="0"/>
              <a:t>,</a:t>
            </a:r>
            <a:r>
              <a:rPr lang="zh-CN" altLang="zh-CN" dirty="0"/>
              <a:t>它反映各会计要素的相互关系和内在联系</a:t>
            </a:r>
            <a:r>
              <a:rPr lang="en-US" altLang="zh-CN" dirty="0"/>
              <a:t>,</a:t>
            </a:r>
            <a:r>
              <a:rPr lang="zh-CN" altLang="zh-CN" dirty="0"/>
              <a:t>代表了企业某一方面的特征、属性或能力。主营业务收入与资产总额的比率称为总资产周转率</a:t>
            </a:r>
            <a:r>
              <a:rPr lang="en-US" altLang="zh-CN" dirty="0"/>
              <a:t>,</a:t>
            </a:r>
            <a:r>
              <a:rPr lang="zh-CN" altLang="zh-CN" dirty="0"/>
              <a:t>它说明企业的总资产在一定时期内</a:t>
            </a:r>
            <a:r>
              <a:rPr lang="en-US" altLang="zh-CN" dirty="0"/>
              <a:t>(</a:t>
            </a:r>
            <a:r>
              <a:rPr lang="zh-CN" altLang="zh-CN" dirty="0"/>
              <a:t>通常为一年</a:t>
            </a:r>
            <a:r>
              <a:rPr lang="en-US" altLang="zh-CN" dirty="0"/>
              <a:t>)</a:t>
            </a:r>
            <a:r>
              <a:rPr lang="zh-CN" altLang="zh-CN" dirty="0"/>
              <a:t>周转的次数</a:t>
            </a:r>
            <a:r>
              <a:rPr lang="en-US" altLang="zh-CN" dirty="0"/>
              <a:t>,</a:t>
            </a:r>
            <a:r>
              <a:rPr lang="zh-CN" altLang="zh-CN" dirty="0"/>
              <a:t>该指标数值越大</a:t>
            </a:r>
            <a:r>
              <a:rPr lang="en-US" altLang="zh-CN" dirty="0"/>
              <a:t>,</a:t>
            </a:r>
            <a:r>
              <a:rPr lang="zh-CN" altLang="zh-CN" dirty="0"/>
              <a:t>说明企业资产运用效率越高。</a:t>
            </a:r>
            <a:endParaRPr lang="zh-CN" altLang="zh-CN" dirty="0"/>
          </a:p>
          <a:p>
            <a:pPr algn="just"/>
            <a:r>
              <a:rPr lang="zh-CN" altLang="zh-CN" dirty="0"/>
              <a:t>比较分析法的主要作用在于揭示客观存在的差距以及形成这种差距的原因</a:t>
            </a:r>
            <a:r>
              <a:rPr lang="en-US" altLang="zh-CN" dirty="0"/>
              <a:t>,</a:t>
            </a:r>
            <a:r>
              <a:rPr lang="zh-CN" altLang="zh-CN" dirty="0"/>
              <a:t>帮助人们发现问题</a:t>
            </a:r>
            <a:r>
              <a:rPr lang="en-US" altLang="zh-CN" dirty="0"/>
              <a:t>,</a:t>
            </a:r>
            <a:r>
              <a:rPr lang="zh-CN" altLang="zh-CN" dirty="0"/>
              <a:t>挖掘潜力</a:t>
            </a:r>
            <a:r>
              <a:rPr lang="en-US" altLang="zh-CN" dirty="0"/>
              <a:t>,</a:t>
            </a:r>
            <a:r>
              <a:rPr lang="zh-CN" altLang="zh-CN" dirty="0"/>
              <a:t>改进工作。</a:t>
            </a:r>
            <a:endParaRPr lang="zh-CN" altLang="en-US" dirty="0"/>
          </a:p>
        </p:txBody>
      </p:sp>
      <p:sp>
        <p:nvSpPr>
          <p:cNvPr id="15" name="平行四边形 14"/>
          <p:cNvSpPr/>
          <p:nvPr/>
        </p:nvSpPr>
        <p:spPr>
          <a:xfrm>
            <a:off x="6456362" y="0"/>
            <a:ext cx="6142037" cy="6858000"/>
          </a:xfrm>
          <a:prstGeom prst="parallelogram">
            <a:avLst>
              <a:gd name="adj" fmla="val 61552"/>
            </a:avLst>
          </a:prstGeom>
          <a:gradFill>
            <a:gsLst>
              <a:gs pos="15000">
                <a:srgbClr val="0863B5"/>
              </a:gs>
              <a:gs pos="100000">
                <a:srgbClr val="004A7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Group 4"/>
          <p:cNvGrpSpPr/>
          <p:nvPr/>
        </p:nvGrpSpPr>
        <p:grpSpPr>
          <a:xfrm>
            <a:off x="7298232" y="1551184"/>
            <a:ext cx="3103003" cy="4406786"/>
            <a:chOff x="8099434" y="2121218"/>
            <a:chExt cx="1322388" cy="1878013"/>
          </a:xfrm>
          <a:effectLst>
            <a:outerShdw blurRad="419100" dist="215900" dir="5400000" rotWithShape="0">
              <a:prstClr val="black">
                <a:alpha val="20000"/>
              </a:prstClr>
            </a:outerShdw>
          </a:effectLst>
        </p:grpSpPr>
        <p:sp>
          <p:nvSpPr>
            <p:cNvPr id="17" name="Freeform 33"/>
            <p:cNvSpPr/>
            <p:nvPr/>
          </p:nvSpPr>
          <p:spPr bwMode="auto">
            <a:xfrm>
              <a:off x="8099434" y="2121218"/>
              <a:ext cx="1322388" cy="1878013"/>
            </a:xfrm>
            <a:custGeom>
              <a:avLst/>
              <a:gdLst>
                <a:gd name="T0" fmla="*/ 834 w 834"/>
                <a:gd name="T1" fmla="*/ 1133 h 1183"/>
                <a:gd name="T2" fmla="*/ 785 w 834"/>
                <a:gd name="T3" fmla="*/ 1183 h 1183"/>
                <a:gd name="T4" fmla="*/ 50 w 834"/>
                <a:gd name="T5" fmla="*/ 1183 h 1183"/>
                <a:gd name="T6" fmla="*/ 0 w 834"/>
                <a:gd name="T7" fmla="*/ 1133 h 1183"/>
                <a:gd name="T8" fmla="*/ 0 w 834"/>
                <a:gd name="T9" fmla="*/ 49 h 1183"/>
                <a:gd name="T10" fmla="*/ 50 w 834"/>
                <a:gd name="T11" fmla="*/ 0 h 1183"/>
                <a:gd name="T12" fmla="*/ 785 w 834"/>
                <a:gd name="T13" fmla="*/ 0 h 1183"/>
                <a:gd name="T14" fmla="*/ 834 w 834"/>
                <a:gd name="T15" fmla="*/ 49 h 1183"/>
                <a:gd name="T16" fmla="*/ 834 w 834"/>
                <a:gd name="T17" fmla="*/ 1133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4" h="1183">
                  <a:moveTo>
                    <a:pt x="834" y="1133"/>
                  </a:moveTo>
                  <a:cubicBezTo>
                    <a:pt x="834" y="1160"/>
                    <a:pt x="812" y="1183"/>
                    <a:pt x="785" y="1183"/>
                  </a:cubicBezTo>
                  <a:cubicBezTo>
                    <a:pt x="50" y="1183"/>
                    <a:pt x="50" y="1183"/>
                    <a:pt x="50" y="1183"/>
                  </a:cubicBezTo>
                  <a:cubicBezTo>
                    <a:pt x="22" y="1183"/>
                    <a:pt x="0" y="1160"/>
                    <a:pt x="0" y="1133"/>
                  </a:cubicBezTo>
                  <a:cubicBezTo>
                    <a:pt x="0" y="49"/>
                    <a:pt x="0" y="49"/>
                    <a:pt x="0" y="49"/>
                  </a:cubicBezTo>
                  <a:cubicBezTo>
                    <a:pt x="0" y="22"/>
                    <a:pt x="22" y="0"/>
                    <a:pt x="50" y="0"/>
                  </a:cubicBezTo>
                  <a:cubicBezTo>
                    <a:pt x="785" y="0"/>
                    <a:pt x="785" y="0"/>
                    <a:pt x="785" y="0"/>
                  </a:cubicBezTo>
                  <a:cubicBezTo>
                    <a:pt x="812" y="0"/>
                    <a:pt x="834" y="22"/>
                    <a:pt x="834" y="49"/>
                  </a:cubicBezTo>
                  <a:cubicBezTo>
                    <a:pt x="834" y="1133"/>
                    <a:pt x="834" y="1133"/>
                    <a:pt x="834" y="1133"/>
                  </a:cubicBezTo>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19" name="Freeform 34"/>
            <p:cNvSpPr/>
            <p:nvPr/>
          </p:nvSpPr>
          <p:spPr bwMode="auto">
            <a:xfrm>
              <a:off x="8107372" y="2127568"/>
              <a:ext cx="1308100" cy="1863725"/>
            </a:xfrm>
            <a:custGeom>
              <a:avLst/>
              <a:gdLst>
                <a:gd name="T0" fmla="*/ 45 w 825"/>
                <a:gd name="T1" fmla="*/ 1174 h 1174"/>
                <a:gd name="T2" fmla="*/ 0 w 825"/>
                <a:gd name="T3" fmla="*/ 1129 h 1174"/>
                <a:gd name="T4" fmla="*/ 0 w 825"/>
                <a:gd name="T5" fmla="*/ 45 h 1174"/>
                <a:gd name="T6" fmla="*/ 45 w 825"/>
                <a:gd name="T7" fmla="*/ 0 h 1174"/>
                <a:gd name="T8" fmla="*/ 780 w 825"/>
                <a:gd name="T9" fmla="*/ 0 h 1174"/>
                <a:gd name="T10" fmla="*/ 825 w 825"/>
                <a:gd name="T11" fmla="*/ 45 h 1174"/>
                <a:gd name="T12" fmla="*/ 825 w 825"/>
                <a:gd name="T13" fmla="*/ 1129 h 1174"/>
                <a:gd name="T14" fmla="*/ 780 w 825"/>
                <a:gd name="T15" fmla="*/ 1174 h 1174"/>
                <a:gd name="T16" fmla="*/ 45 w 825"/>
                <a:gd name="T17" fmla="*/ 1174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5" h="1174">
                  <a:moveTo>
                    <a:pt x="45" y="1174"/>
                  </a:moveTo>
                  <a:cubicBezTo>
                    <a:pt x="20" y="1174"/>
                    <a:pt x="0" y="1154"/>
                    <a:pt x="0" y="1129"/>
                  </a:cubicBezTo>
                  <a:cubicBezTo>
                    <a:pt x="0" y="45"/>
                    <a:pt x="0" y="45"/>
                    <a:pt x="0" y="45"/>
                  </a:cubicBezTo>
                  <a:cubicBezTo>
                    <a:pt x="0" y="21"/>
                    <a:pt x="20" y="0"/>
                    <a:pt x="45" y="0"/>
                  </a:cubicBezTo>
                  <a:cubicBezTo>
                    <a:pt x="780" y="0"/>
                    <a:pt x="780" y="0"/>
                    <a:pt x="780" y="0"/>
                  </a:cubicBezTo>
                  <a:cubicBezTo>
                    <a:pt x="805" y="0"/>
                    <a:pt x="825" y="21"/>
                    <a:pt x="825" y="45"/>
                  </a:cubicBezTo>
                  <a:cubicBezTo>
                    <a:pt x="825" y="1129"/>
                    <a:pt x="825" y="1129"/>
                    <a:pt x="825" y="1129"/>
                  </a:cubicBezTo>
                  <a:cubicBezTo>
                    <a:pt x="825" y="1154"/>
                    <a:pt x="805" y="1174"/>
                    <a:pt x="780" y="1174"/>
                  </a:cubicBezTo>
                  <a:cubicBezTo>
                    <a:pt x="45" y="1174"/>
                    <a:pt x="45" y="1174"/>
                    <a:pt x="45" y="1174"/>
                  </a:cubicBezTo>
                </a:path>
              </a:pathLst>
            </a:custGeom>
            <a:solidFill>
              <a:srgbClr val="1818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20" name="Oval 35"/>
            <p:cNvSpPr>
              <a:spLocks noChangeArrowheads="1"/>
            </p:cNvSpPr>
            <p:nvPr/>
          </p:nvSpPr>
          <p:spPr bwMode="auto">
            <a:xfrm>
              <a:off x="8748722" y="2197418"/>
              <a:ext cx="23813" cy="23813"/>
            </a:xfrm>
            <a:prstGeom prst="ellipse">
              <a:avLst/>
            </a:prstGeom>
            <a:solidFill>
              <a:srgbClr val="2C2C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21" name="Oval 36"/>
            <p:cNvSpPr>
              <a:spLocks noChangeArrowheads="1"/>
            </p:cNvSpPr>
            <p:nvPr/>
          </p:nvSpPr>
          <p:spPr bwMode="auto">
            <a:xfrm>
              <a:off x="8748722" y="2195831"/>
              <a:ext cx="23813" cy="23813"/>
            </a:xfrm>
            <a:prstGeom prst="ellipse">
              <a:avLst/>
            </a:prstGeom>
            <a:solidFill>
              <a:srgbClr val="0A0A0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22" name="Oval 37"/>
            <p:cNvSpPr>
              <a:spLocks noChangeArrowheads="1"/>
            </p:cNvSpPr>
            <p:nvPr/>
          </p:nvSpPr>
          <p:spPr bwMode="auto">
            <a:xfrm>
              <a:off x="8753484" y="2200593"/>
              <a:ext cx="14288" cy="14288"/>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23" name="Oval 38"/>
            <p:cNvSpPr>
              <a:spLocks noChangeArrowheads="1"/>
            </p:cNvSpPr>
            <p:nvPr/>
          </p:nvSpPr>
          <p:spPr bwMode="auto">
            <a:xfrm>
              <a:off x="8756659" y="2203768"/>
              <a:ext cx="7938" cy="7938"/>
            </a:xfrm>
            <a:prstGeom prst="ellipse">
              <a:avLst/>
            </a:prstGeom>
            <a:solidFill>
              <a:srgbClr val="2C99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24" name="Freeform 39"/>
            <p:cNvSpPr/>
            <p:nvPr/>
          </p:nvSpPr>
          <p:spPr bwMode="auto">
            <a:xfrm>
              <a:off x="8759834" y="2206943"/>
              <a:ext cx="1588" cy="1588"/>
            </a:xfrm>
            <a:custGeom>
              <a:avLst/>
              <a:gdLst>
                <a:gd name="T0" fmla="*/ 1 w 1"/>
                <a:gd name="T1" fmla="*/ 0 h 1"/>
                <a:gd name="T2" fmla="*/ 1 w 1"/>
                <a:gd name="T3" fmla="*/ 1 h 1"/>
                <a:gd name="T4" fmla="*/ 0 w 1"/>
                <a:gd name="T5" fmla="*/ 0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lnTo>
                    <a:pt x="1" y="1"/>
                  </a:lnTo>
                  <a:lnTo>
                    <a:pt x="0" y="0"/>
                  </a:lnTo>
                  <a:lnTo>
                    <a:pt x="1"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25" name="Rectangle 40"/>
            <p:cNvSpPr>
              <a:spLocks noChangeArrowheads="1"/>
            </p:cNvSpPr>
            <p:nvPr/>
          </p:nvSpPr>
          <p:spPr bwMode="auto">
            <a:xfrm>
              <a:off x="8723322" y="2203768"/>
              <a:ext cx="11113" cy="11113"/>
            </a:xfrm>
            <a:prstGeom prst="rect">
              <a:avLst/>
            </a:prstGeom>
            <a:solidFill>
              <a:srgbClr val="4646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26" name="Rectangle 41"/>
            <p:cNvSpPr>
              <a:spLocks noChangeArrowheads="1"/>
            </p:cNvSpPr>
            <p:nvPr/>
          </p:nvSpPr>
          <p:spPr bwMode="auto">
            <a:xfrm>
              <a:off x="8178809" y="2278381"/>
              <a:ext cx="1165225" cy="1554163"/>
            </a:xfrm>
            <a:prstGeom prst="rect">
              <a:avLst/>
            </a:prstGeom>
            <a:solidFill>
              <a:srgbClr val="0C0D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27" name="Rectangle 42"/>
            <p:cNvSpPr>
              <a:spLocks noChangeArrowheads="1"/>
            </p:cNvSpPr>
            <p:nvPr/>
          </p:nvSpPr>
          <p:spPr bwMode="auto">
            <a:xfrm>
              <a:off x="8185159" y="2284731"/>
              <a:ext cx="1152525" cy="1541463"/>
            </a:xfrm>
            <a:prstGeom prst="rect">
              <a:avLst/>
            </a:prstGeom>
            <a:blipFill dpi="0" rotWithShape="1">
              <a:blip r:embed="rId2" cstate="email"/>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28" name="Oval 43"/>
            <p:cNvSpPr>
              <a:spLocks noChangeArrowheads="1"/>
            </p:cNvSpPr>
            <p:nvPr/>
          </p:nvSpPr>
          <p:spPr bwMode="auto">
            <a:xfrm>
              <a:off x="8712209" y="3865881"/>
              <a:ext cx="98425" cy="100013"/>
            </a:xfrm>
            <a:prstGeom prst="ellipse">
              <a:avLst/>
            </a:pr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29" name="Freeform 44"/>
            <p:cNvSpPr/>
            <p:nvPr/>
          </p:nvSpPr>
          <p:spPr bwMode="auto">
            <a:xfrm>
              <a:off x="8736022" y="3889693"/>
              <a:ext cx="50800" cy="50800"/>
            </a:xfrm>
            <a:custGeom>
              <a:avLst/>
              <a:gdLst>
                <a:gd name="T0" fmla="*/ 30 w 32"/>
                <a:gd name="T1" fmla="*/ 21 h 32"/>
                <a:gd name="T2" fmla="*/ 28 w 32"/>
                <a:gd name="T3" fmla="*/ 21 h 32"/>
                <a:gd name="T4" fmla="*/ 21 w 32"/>
                <a:gd name="T5" fmla="*/ 28 h 32"/>
                <a:gd name="T6" fmla="*/ 11 w 32"/>
                <a:gd name="T7" fmla="*/ 28 h 32"/>
                <a:gd name="T8" fmla="*/ 4 w 32"/>
                <a:gd name="T9" fmla="*/ 21 h 32"/>
                <a:gd name="T10" fmla="*/ 4 w 32"/>
                <a:gd name="T11" fmla="*/ 11 h 32"/>
                <a:gd name="T12" fmla="*/ 11 w 32"/>
                <a:gd name="T13" fmla="*/ 4 h 32"/>
                <a:gd name="T14" fmla="*/ 21 w 32"/>
                <a:gd name="T15" fmla="*/ 4 h 32"/>
                <a:gd name="T16" fmla="*/ 28 w 32"/>
                <a:gd name="T17" fmla="*/ 11 h 32"/>
                <a:gd name="T18" fmla="*/ 28 w 32"/>
                <a:gd name="T19" fmla="*/ 21 h 32"/>
                <a:gd name="T20" fmla="*/ 30 w 32"/>
                <a:gd name="T21" fmla="*/ 21 h 32"/>
                <a:gd name="T22" fmla="*/ 32 w 32"/>
                <a:gd name="T23" fmla="*/ 21 h 32"/>
                <a:gd name="T24" fmla="*/ 32 w 32"/>
                <a:gd name="T25" fmla="*/ 11 h 32"/>
                <a:gd name="T26" fmla="*/ 21 w 32"/>
                <a:gd name="T27" fmla="*/ 0 h 32"/>
                <a:gd name="T28" fmla="*/ 11 w 32"/>
                <a:gd name="T29" fmla="*/ 0 h 32"/>
                <a:gd name="T30" fmla="*/ 0 w 32"/>
                <a:gd name="T31" fmla="*/ 11 h 32"/>
                <a:gd name="T32" fmla="*/ 0 w 32"/>
                <a:gd name="T33" fmla="*/ 21 h 32"/>
                <a:gd name="T34" fmla="*/ 11 w 32"/>
                <a:gd name="T35" fmla="*/ 32 h 32"/>
                <a:gd name="T36" fmla="*/ 21 w 32"/>
                <a:gd name="T37" fmla="*/ 32 h 32"/>
                <a:gd name="T38" fmla="*/ 32 w 32"/>
                <a:gd name="T39" fmla="*/ 21 h 32"/>
                <a:gd name="T40" fmla="*/ 30 w 32"/>
                <a:gd name="T41" fmla="*/ 2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2">
                  <a:moveTo>
                    <a:pt x="30" y="21"/>
                  </a:moveTo>
                  <a:cubicBezTo>
                    <a:pt x="28" y="21"/>
                    <a:pt x="28" y="21"/>
                    <a:pt x="28" y="21"/>
                  </a:cubicBezTo>
                  <a:cubicBezTo>
                    <a:pt x="28" y="25"/>
                    <a:pt x="25" y="28"/>
                    <a:pt x="21" y="28"/>
                  </a:cubicBezTo>
                  <a:cubicBezTo>
                    <a:pt x="11" y="28"/>
                    <a:pt x="11" y="28"/>
                    <a:pt x="11" y="28"/>
                  </a:cubicBezTo>
                  <a:cubicBezTo>
                    <a:pt x="7" y="28"/>
                    <a:pt x="4" y="25"/>
                    <a:pt x="4" y="21"/>
                  </a:cubicBezTo>
                  <a:cubicBezTo>
                    <a:pt x="4" y="11"/>
                    <a:pt x="4" y="11"/>
                    <a:pt x="4" y="11"/>
                  </a:cubicBezTo>
                  <a:cubicBezTo>
                    <a:pt x="4" y="7"/>
                    <a:pt x="7" y="4"/>
                    <a:pt x="11" y="4"/>
                  </a:cubicBezTo>
                  <a:cubicBezTo>
                    <a:pt x="21" y="4"/>
                    <a:pt x="21" y="4"/>
                    <a:pt x="21" y="4"/>
                  </a:cubicBezTo>
                  <a:cubicBezTo>
                    <a:pt x="25" y="4"/>
                    <a:pt x="28" y="7"/>
                    <a:pt x="28" y="11"/>
                  </a:cubicBezTo>
                  <a:cubicBezTo>
                    <a:pt x="28" y="21"/>
                    <a:pt x="28" y="21"/>
                    <a:pt x="28" y="21"/>
                  </a:cubicBezTo>
                  <a:cubicBezTo>
                    <a:pt x="30" y="21"/>
                    <a:pt x="30" y="21"/>
                    <a:pt x="30" y="21"/>
                  </a:cubicBezTo>
                  <a:cubicBezTo>
                    <a:pt x="32" y="21"/>
                    <a:pt x="32" y="21"/>
                    <a:pt x="32" y="21"/>
                  </a:cubicBezTo>
                  <a:cubicBezTo>
                    <a:pt x="32" y="11"/>
                    <a:pt x="32" y="11"/>
                    <a:pt x="32" y="11"/>
                  </a:cubicBezTo>
                  <a:cubicBezTo>
                    <a:pt x="32" y="5"/>
                    <a:pt x="28" y="0"/>
                    <a:pt x="21" y="0"/>
                  </a:cubicBezTo>
                  <a:cubicBezTo>
                    <a:pt x="11" y="0"/>
                    <a:pt x="11" y="0"/>
                    <a:pt x="11" y="0"/>
                  </a:cubicBezTo>
                  <a:cubicBezTo>
                    <a:pt x="5" y="0"/>
                    <a:pt x="0" y="5"/>
                    <a:pt x="0" y="11"/>
                  </a:cubicBezTo>
                  <a:cubicBezTo>
                    <a:pt x="0" y="21"/>
                    <a:pt x="0" y="21"/>
                    <a:pt x="0" y="21"/>
                  </a:cubicBezTo>
                  <a:cubicBezTo>
                    <a:pt x="0" y="28"/>
                    <a:pt x="5" y="32"/>
                    <a:pt x="11" y="32"/>
                  </a:cubicBezTo>
                  <a:cubicBezTo>
                    <a:pt x="21" y="32"/>
                    <a:pt x="21" y="32"/>
                    <a:pt x="21" y="32"/>
                  </a:cubicBezTo>
                  <a:cubicBezTo>
                    <a:pt x="28" y="32"/>
                    <a:pt x="32" y="28"/>
                    <a:pt x="32" y="21"/>
                  </a:cubicBezTo>
                  <a:lnTo>
                    <a:pt x="30" y="21"/>
                  </a:lnTo>
                  <a:close/>
                </a:path>
              </a:pathLst>
            </a:custGeom>
            <a:solidFill>
              <a:srgbClr val="1818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grpSp>
      <p:grpSp>
        <p:nvGrpSpPr>
          <p:cNvPr id="30" name="Group 41"/>
          <p:cNvGrpSpPr/>
          <p:nvPr/>
        </p:nvGrpSpPr>
        <p:grpSpPr>
          <a:xfrm>
            <a:off x="10074267" y="3207855"/>
            <a:ext cx="1563696" cy="3245333"/>
            <a:chOff x="7242184" y="2673668"/>
            <a:chExt cx="652463" cy="1354138"/>
          </a:xfrm>
          <a:effectLst>
            <a:outerShdw blurRad="419100" dist="215900" dir="5400000" rotWithShape="0">
              <a:prstClr val="black">
                <a:alpha val="20000"/>
              </a:prstClr>
            </a:outerShdw>
          </a:effectLst>
        </p:grpSpPr>
        <p:sp>
          <p:nvSpPr>
            <p:cNvPr id="31" name="Freeform 59"/>
            <p:cNvSpPr/>
            <p:nvPr/>
          </p:nvSpPr>
          <p:spPr bwMode="auto">
            <a:xfrm>
              <a:off x="7242184" y="2673668"/>
              <a:ext cx="652463" cy="1354138"/>
            </a:xfrm>
            <a:custGeom>
              <a:avLst/>
              <a:gdLst>
                <a:gd name="T0" fmla="*/ 411 w 411"/>
                <a:gd name="T1" fmla="*/ 811 h 853"/>
                <a:gd name="T2" fmla="*/ 370 w 411"/>
                <a:gd name="T3" fmla="*/ 853 h 853"/>
                <a:gd name="T4" fmla="*/ 42 w 411"/>
                <a:gd name="T5" fmla="*/ 853 h 853"/>
                <a:gd name="T6" fmla="*/ 0 w 411"/>
                <a:gd name="T7" fmla="*/ 811 h 853"/>
                <a:gd name="T8" fmla="*/ 0 w 411"/>
                <a:gd name="T9" fmla="*/ 42 h 853"/>
                <a:gd name="T10" fmla="*/ 42 w 411"/>
                <a:gd name="T11" fmla="*/ 0 h 853"/>
                <a:gd name="T12" fmla="*/ 370 w 411"/>
                <a:gd name="T13" fmla="*/ 0 h 853"/>
                <a:gd name="T14" fmla="*/ 411 w 411"/>
                <a:gd name="T15" fmla="*/ 42 h 853"/>
                <a:gd name="T16" fmla="*/ 411 w 411"/>
                <a:gd name="T17" fmla="*/ 811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1" h="853">
                  <a:moveTo>
                    <a:pt x="411" y="811"/>
                  </a:moveTo>
                  <a:cubicBezTo>
                    <a:pt x="411" y="834"/>
                    <a:pt x="392" y="853"/>
                    <a:pt x="370" y="853"/>
                  </a:cubicBezTo>
                  <a:cubicBezTo>
                    <a:pt x="42" y="853"/>
                    <a:pt x="42" y="853"/>
                    <a:pt x="42" y="853"/>
                  </a:cubicBezTo>
                  <a:cubicBezTo>
                    <a:pt x="19" y="853"/>
                    <a:pt x="0" y="834"/>
                    <a:pt x="0" y="811"/>
                  </a:cubicBezTo>
                  <a:cubicBezTo>
                    <a:pt x="0" y="42"/>
                    <a:pt x="0" y="42"/>
                    <a:pt x="0" y="42"/>
                  </a:cubicBezTo>
                  <a:cubicBezTo>
                    <a:pt x="0" y="19"/>
                    <a:pt x="19" y="0"/>
                    <a:pt x="42" y="0"/>
                  </a:cubicBezTo>
                  <a:cubicBezTo>
                    <a:pt x="370" y="0"/>
                    <a:pt x="370" y="0"/>
                    <a:pt x="370" y="0"/>
                  </a:cubicBezTo>
                  <a:cubicBezTo>
                    <a:pt x="392" y="0"/>
                    <a:pt x="411" y="19"/>
                    <a:pt x="411" y="42"/>
                  </a:cubicBezTo>
                  <a:lnTo>
                    <a:pt x="411" y="811"/>
                  </a:ln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32" name="Freeform 60"/>
            <p:cNvSpPr/>
            <p:nvPr/>
          </p:nvSpPr>
          <p:spPr bwMode="auto">
            <a:xfrm>
              <a:off x="7250122" y="2681606"/>
              <a:ext cx="636588" cy="1338263"/>
            </a:xfrm>
            <a:custGeom>
              <a:avLst/>
              <a:gdLst>
                <a:gd name="T0" fmla="*/ 37 w 401"/>
                <a:gd name="T1" fmla="*/ 843 h 843"/>
                <a:gd name="T2" fmla="*/ 0 w 401"/>
                <a:gd name="T3" fmla="*/ 806 h 843"/>
                <a:gd name="T4" fmla="*/ 0 w 401"/>
                <a:gd name="T5" fmla="*/ 37 h 843"/>
                <a:gd name="T6" fmla="*/ 37 w 401"/>
                <a:gd name="T7" fmla="*/ 0 h 843"/>
                <a:gd name="T8" fmla="*/ 365 w 401"/>
                <a:gd name="T9" fmla="*/ 0 h 843"/>
                <a:gd name="T10" fmla="*/ 401 w 401"/>
                <a:gd name="T11" fmla="*/ 37 h 843"/>
                <a:gd name="T12" fmla="*/ 401 w 401"/>
                <a:gd name="T13" fmla="*/ 806 h 843"/>
                <a:gd name="T14" fmla="*/ 365 w 401"/>
                <a:gd name="T15" fmla="*/ 843 h 843"/>
                <a:gd name="T16" fmla="*/ 37 w 401"/>
                <a:gd name="T17" fmla="*/ 843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1" h="843">
                  <a:moveTo>
                    <a:pt x="37" y="843"/>
                  </a:moveTo>
                  <a:cubicBezTo>
                    <a:pt x="16" y="843"/>
                    <a:pt x="0" y="827"/>
                    <a:pt x="0" y="806"/>
                  </a:cubicBezTo>
                  <a:cubicBezTo>
                    <a:pt x="0" y="37"/>
                    <a:pt x="0" y="37"/>
                    <a:pt x="0" y="37"/>
                  </a:cubicBezTo>
                  <a:cubicBezTo>
                    <a:pt x="0" y="16"/>
                    <a:pt x="16" y="0"/>
                    <a:pt x="37" y="0"/>
                  </a:cubicBezTo>
                  <a:cubicBezTo>
                    <a:pt x="365" y="0"/>
                    <a:pt x="365" y="0"/>
                    <a:pt x="365" y="0"/>
                  </a:cubicBezTo>
                  <a:cubicBezTo>
                    <a:pt x="385" y="0"/>
                    <a:pt x="401" y="16"/>
                    <a:pt x="401" y="37"/>
                  </a:cubicBezTo>
                  <a:cubicBezTo>
                    <a:pt x="401" y="806"/>
                    <a:pt x="401" y="806"/>
                    <a:pt x="401" y="806"/>
                  </a:cubicBezTo>
                  <a:cubicBezTo>
                    <a:pt x="401" y="827"/>
                    <a:pt x="385" y="843"/>
                    <a:pt x="365" y="843"/>
                  </a:cubicBezTo>
                  <a:lnTo>
                    <a:pt x="37" y="843"/>
                  </a:lnTo>
                  <a:close/>
                </a:path>
              </a:pathLst>
            </a:custGeom>
            <a:solidFill>
              <a:srgbClr val="1818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33" name="Oval 61"/>
            <p:cNvSpPr>
              <a:spLocks noChangeArrowheads="1"/>
            </p:cNvSpPr>
            <p:nvPr/>
          </p:nvSpPr>
          <p:spPr bwMode="auto">
            <a:xfrm>
              <a:off x="7559684" y="2738756"/>
              <a:ext cx="19050" cy="19050"/>
            </a:xfrm>
            <a:prstGeom prst="ellipse">
              <a:avLst/>
            </a:prstGeom>
            <a:solidFill>
              <a:srgbClr val="2C2C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34" name="Oval 62"/>
            <p:cNvSpPr>
              <a:spLocks noChangeArrowheads="1"/>
            </p:cNvSpPr>
            <p:nvPr/>
          </p:nvSpPr>
          <p:spPr bwMode="auto">
            <a:xfrm>
              <a:off x="7566034" y="2745106"/>
              <a:ext cx="4763" cy="4763"/>
            </a:xfrm>
            <a:prstGeom prst="ellipse">
              <a:avLst/>
            </a:prstGeom>
            <a:solidFill>
              <a:srgbClr val="2C2C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35" name="Oval 63"/>
            <p:cNvSpPr>
              <a:spLocks noChangeArrowheads="1"/>
            </p:cNvSpPr>
            <p:nvPr/>
          </p:nvSpPr>
          <p:spPr bwMode="auto">
            <a:xfrm>
              <a:off x="7559684" y="2737168"/>
              <a:ext cx="19050" cy="19050"/>
            </a:xfrm>
            <a:prstGeom prst="ellipse">
              <a:avLst/>
            </a:prstGeom>
            <a:solidFill>
              <a:srgbClr val="0A0A0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36" name="Oval 64"/>
            <p:cNvSpPr>
              <a:spLocks noChangeArrowheads="1"/>
            </p:cNvSpPr>
            <p:nvPr/>
          </p:nvSpPr>
          <p:spPr bwMode="auto">
            <a:xfrm>
              <a:off x="7566034" y="2743518"/>
              <a:ext cx="4763" cy="4763"/>
            </a:xfrm>
            <a:prstGeom prst="ellipse">
              <a:avLst/>
            </a:prstGeom>
            <a:solidFill>
              <a:srgbClr val="0A0A0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37" name="Oval 65"/>
            <p:cNvSpPr>
              <a:spLocks noChangeArrowheads="1"/>
            </p:cNvSpPr>
            <p:nvPr/>
          </p:nvSpPr>
          <p:spPr bwMode="auto">
            <a:xfrm>
              <a:off x="7562859" y="2740343"/>
              <a:ext cx="12700" cy="12700"/>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38" name="Oval 66"/>
            <p:cNvSpPr>
              <a:spLocks noChangeArrowheads="1"/>
            </p:cNvSpPr>
            <p:nvPr/>
          </p:nvSpPr>
          <p:spPr bwMode="auto">
            <a:xfrm>
              <a:off x="7562859" y="2740343"/>
              <a:ext cx="12700" cy="12700"/>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39" name="Oval 67"/>
            <p:cNvSpPr>
              <a:spLocks noChangeArrowheads="1"/>
            </p:cNvSpPr>
            <p:nvPr/>
          </p:nvSpPr>
          <p:spPr bwMode="auto">
            <a:xfrm>
              <a:off x="7566034" y="2743518"/>
              <a:ext cx="6350" cy="6350"/>
            </a:xfrm>
            <a:prstGeom prst="ellipse">
              <a:avLst/>
            </a:prstGeom>
            <a:solidFill>
              <a:srgbClr val="2C99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40" name="Oval 68"/>
            <p:cNvSpPr>
              <a:spLocks noChangeArrowheads="1"/>
            </p:cNvSpPr>
            <p:nvPr/>
          </p:nvSpPr>
          <p:spPr bwMode="auto">
            <a:xfrm>
              <a:off x="7566034" y="2743518"/>
              <a:ext cx="6350" cy="6350"/>
            </a:xfrm>
            <a:prstGeom prst="ellipse">
              <a:avLst/>
            </a:prstGeom>
            <a:solidFill>
              <a:srgbClr val="2C99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41" name="Freeform 69"/>
            <p:cNvSpPr/>
            <p:nvPr/>
          </p:nvSpPr>
          <p:spPr bwMode="auto">
            <a:xfrm>
              <a:off x="7567622" y="2745106"/>
              <a:ext cx="1588" cy="1588"/>
            </a:xfrm>
            <a:custGeom>
              <a:avLst/>
              <a:gdLst>
                <a:gd name="T0" fmla="*/ 1 w 1"/>
                <a:gd name="T1" fmla="*/ 1 h 1"/>
                <a:gd name="T2" fmla="*/ 1 w 1"/>
                <a:gd name="T3" fmla="*/ 1 h 1"/>
                <a:gd name="T4" fmla="*/ 0 w 1"/>
                <a:gd name="T5" fmla="*/ 1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0" y="1"/>
                  </a:lnTo>
                  <a:lnTo>
                    <a:pt x="1" y="0"/>
                  </a:ln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42" name="Freeform 70"/>
            <p:cNvSpPr/>
            <p:nvPr/>
          </p:nvSpPr>
          <p:spPr bwMode="auto">
            <a:xfrm>
              <a:off x="7567622" y="2745106"/>
              <a:ext cx="1588" cy="1588"/>
            </a:xfrm>
            <a:custGeom>
              <a:avLst/>
              <a:gdLst>
                <a:gd name="T0" fmla="*/ 1 w 1"/>
                <a:gd name="T1" fmla="*/ 1 h 1"/>
                <a:gd name="T2" fmla="*/ 1 w 1"/>
                <a:gd name="T3" fmla="*/ 1 h 1"/>
                <a:gd name="T4" fmla="*/ 0 w 1"/>
                <a:gd name="T5" fmla="*/ 1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0" y="1"/>
                  </a:lnTo>
                  <a:lnTo>
                    <a:pt x="1" y="0"/>
                  </a:ln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43" name="Oval 71"/>
            <p:cNvSpPr>
              <a:spLocks noChangeArrowheads="1"/>
            </p:cNvSpPr>
            <p:nvPr/>
          </p:nvSpPr>
          <p:spPr bwMode="auto">
            <a:xfrm>
              <a:off x="7516822" y="3884931"/>
              <a:ext cx="103188" cy="103188"/>
            </a:xfrm>
            <a:prstGeom prst="ellipse">
              <a:avLst/>
            </a:pr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44" name="Freeform 72"/>
            <p:cNvSpPr/>
            <p:nvPr/>
          </p:nvSpPr>
          <p:spPr bwMode="auto">
            <a:xfrm>
              <a:off x="7542222" y="3910331"/>
              <a:ext cx="52388" cy="52388"/>
            </a:xfrm>
            <a:custGeom>
              <a:avLst/>
              <a:gdLst>
                <a:gd name="T0" fmla="*/ 31 w 33"/>
                <a:gd name="T1" fmla="*/ 22 h 33"/>
                <a:gd name="T2" fmla="*/ 29 w 33"/>
                <a:gd name="T3" fmla="*/ 22 h 33"/>
                <a:gd name="T4" fmla="*/ 22 w 33"/>
                <a:gd name="T5" fmla="*/ 29 h 33"/>
                <a:gd name="T6" fmla="*/ 11 w 33"/>
                <a:gd name="T7" fmla="*/ 29 h 33"/>
                <a:gd name="T8" fmla="*/ 4 w 33"/>
                <a:gd name="T9" fmla="*/ 22 h 33"/>
                <a:gd name="T10" fmla="*/ 4 w 33"/>
                <a:gd name="T11" fmla="*/ 11 h 33"/>
                <a:gd name="T12" fmla="*/ 11 w 33"/>
                <a:gd name="T13" fmla="*/ 4 h 33"/>
                <a:gd name="T14" fmla="*/ 22 w 33"/>
                <a:gd name="T15" fmla="*/ 4 h 33"/>
                <a:gd name="T16" fmla="*/ 29 w 33"/>
                <a:gd name="T17" fmla="*/ 11 h 33"/>
                <a:gd name="T18" fmla="*/ 29 w 33"/>
                <a:gd name="T19" fmla="*/ 22 h 33"/>
                <a:gd name="T20" fmla="*/ 31 w 33"/>
                <a:gd name="T21" fmla="*/ 22 h 33"/>
                <a:gd name="T22" fmla="*/ 33 w 33"/>
                <a:gd name="T23" fmla="*/ 22 h 33"/>
                <a:gd name="T24" fmla="*/ 33 w 33"/>
                <a:gd name="T25" fmla="*/ 11 h 33"/>
                <a:gd name="T26" fmla="*/ 22 w 33"/>
                <a:gd name="T27" fmla="*/ 0 h 33"/>
                <a:gd name="T28" fmla="*/ 11 w 33"/>
                <a:gd name="T29" fmla="*/ 0 h 33"/>
                <a:gd name="T30" fmla="*/ 0 w 33"/>
                <a:gd name="T31" fmla="*/ 11 h 33"/>
                <a:gd name="T32" fmla="*/ 0 w 33"/>
                <a:gd name="T33" fmla="*/ 22 h 33"/>
                <a:gd name="T34" fmla="*/ 11 w 33"/>
                <a:gd name="T35" fmla="*/ 33 h 33"/>
                <a:gd name="T36" fmla="*/ 22 w 33"/>
                <a:gd name="T37" fmla="*/ 33 h 33"/>
                <a:gd name="T38" fmla="*/ 33 w 33"/>
                <a:gd name="T39" fmla="*/ 22 h 33"/>
                <a:gd name="T40" fmla="*/ 31 w 33"/>
                <a:gd name="T41" fmla="*/ 2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33">
                  <a:moveTo>
                    <a:pt x="31" y="22"/>
                  </a:moveTo>
                  <a:cubicBezTo>
                    <a:pt x="29" y="22"/>
                    <a:pt x="29" y="22"/>
                    <a:pt x="29" y="22"/>
                  </a:cubicBezTo>
                  <a:cubicBezTo>
                    <a:pt x="29" y="26"/>
                    <a:pt x="26" y="29"/>
                    <a:pt x="22" y="29"/>
                  </a:cubicBezTo>
                  <a:cubicBezTo>
                    <a:pt x="11" y="29"/>
                    <a:pt x="11" y="29"/>
                    <a:pt x="11" y="29"/>
                  </a:cubicBezTo>
                  <a:cubicBezTo>
                    <a:pt x="7" y="29"/>
                    <a:pt x="4" y="26"/>
                    <a:pt x="4" y="22"/>
                  </a:cubicBezTo>
                  <a:cubicBezTo>
                    <a:pt x="4" y="11"/>
                    <a:pt x="4" y="11"/>
                    <a:pt x="4" y="11"/>
                  </a:cubicBezTo>
                  <a:cubicBezTo>
                    <a:pt x="4" y="7"/>
                    <a:pt x="7" y="4"/>
                    <a:pt x="11" y="4"/>
                  </a:cubicBezTo>
                  <a:cubicBezTo>
                    <a:pt x="22" y="4"/>
                    <a:pt x="22" y="4"/>
                    <a:pt x="22" y="4"/>
                  </a:cubicBezTo>
                  <a:cubicBezTo>
                    <a:pt x="26" y="4"/>
                    <a:pt x="29" y="7"/>
                    <a:pt x="29" y="11"/>
                  </a:cubicBezTo>
                  <a:cubicBezTo>
                    <a:pt x="29" y="22"/>
                    <a:pt x="29" y="22"/>
                    <a:pt x="29" y="22"/>
                  </a:cubicBezTo>
                  <a:cubicBezTo>
                    <a:pt x="31" y="22"/>
                    <a:pt x="31" y="22"/>
                    <a:pt x="31" y="22"/>
                  </a:cubicBezTo>
                  <a:cubicBezTo>
                    <a:pt x="33" y="22"/>
                    <a:pt x="33" y="22"/>
                    <a:pt x="33" y="22"/>
                  </a:cubicBezTo>
                  <a:cubicBezTo>
                    <a:pt x="33" y="11"/>
                    <a:pt x="33" y="11"/>
                    <a:pt x="33" y="11"/>
                  </a:cubicBezTo>
                  <a:cubicBezTo>
                    <a:pt x="33" y="5"/>
                    <a:pt x="28" y="0"/>
                    <a:pt x="22" y="0"/>
                  </a:cubicBezTo>
                  <a:cubicBezTo>
                    <a:pt x="11" y="0"/>
                    <a:pt x="11" y="0"/>
                    <a:pt x="11" y="0"/>
                  </a:cubicBezTo>
                  <a:cubicBezTo>
                    <a:pt x="5" y="0"/>
                    <a:pt x="0" y="5"/>
                    <a:pt x="0" y="11"/>
                  </a:cubicBezTo>
                  <a:cubicBezTo>
                    <a:pt x="0" y="22"/>
                    <a:pt x="0" y="22"/>
                    <a:pt x="0" y="22"/>
                  </a:cubicBezTo>
                  <a:cubicBezTo>
                    <a:pt x="0" y="28"/>
                    <a:pt x="5" y="33"/>
                    <a:pt x="11" y="33"/>
                  </a:cubicBezTo>
                  <a:cubicBezTo>
                    <a:pt x="22" y="33"/>
                    <a:pt x="22" y="33"/>
                    <a:pt x="22" y="33"/>
                  </a:cubicBezTo>
                  <a:cubicBezTo>
                    <a:pt x="28" y="33"/>
                    <a:pt x="33" y="28"/>
                    <a:pt x="33" y="22"/>
                  </a:cubicBezTo>
                  <a:lnTo>
                    <a:pt x="31" y="22"/>
                  </a:lnTo>
                  <a:close/>
                </a:path>
              </a:pathLst>
            </a:custGeom>
            <a:solidFill>
              <a:srgbClr val="1818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45" name="Rectangle 73"/>
            <p:cNvSpPr>
              <a:spLocks noChangeArrowheads="1"/>
            </p:cNvSpPr>
            <p:nvPr/>
          </p:nvSpPr>
          <p:spPr bwMode="auto">
            <a:xfrm>
              <a:off x="7289809" y="2873693"/>
              <a:ext cx="558800" cy="979488"/>
            </a:xfrm>
            <a:prstGeom prst="rect">
              <a:avLst/>
            </a:prstGeom>
            <a:solidFill>
              <a:srgbClr val="0C0D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46" name="Rectangle 74"/>
            <p:cNvSpPr>
              <a:spLocks noChangeArrowheads="1"/>
            </p:cNvSpPr>
            <p:nvPr/>
          </p:nvSpPr>
          <p:spPr bwMode="auto">
            <a:xfrm>
              <a:off x="7294572" y="2880043"/>
              <a:ext cx="547688" cy="966788"/>
            </a:xfrm>
            <a:prstGeom prst="rect">
              <a:avLst/>
            </a:prstGeom>
            <a:blipFill>
              <a:blip r:embed="rId3" cstate="email"/>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47" name="Freeform 75"/>
            <p:cNvSpPr/>
            <p:nvPr/>
          </p:nvSpPr>
          <p:spPr bwMode="auto">
            <a:xfrm>
              <a:off x="7519997" y="2784793"/>
              <a:ext cx="115888" cy="26988"/>
            </a:xfrm>
            <a:custGeom>
              <a:avLst/>
              <a:gdLst>
                <a:gd name="T0" fmla="*/ 8 w 73"/>
                <a:gd name="T1" fmla="*/ 17 h 17"/>
                <a:gd name="T2" fmla="*/ 0 w 73"/>
                <a:gd name="T3" fmla="*/ 9 h 17"/>
                <a:gd name="T4" fmla="*/ 8 w 73"/>
                <a:gd name="T5" fmla="*/ 0 h 17"/>
                <a:gd name="T6" fmla="*/ 65 w 73"/>
                <a:gd name="T7" fmla="*/ 0 h 17"/>
                <a:gd name="T8" fmla="*/ 73 w 73"/>
                <a:gd name="T9" fmla="*/ 9 h 17"/>
                <a:gd name="T10" fmla="*/ 65 w 73"/>
                <a:gd name="T11" fmla="*/ 17 h 17"/>
                <a:gd name="T12" fmla="*/ 8 w 73"/>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73" h="17">
                  <a:moveTo>
                    <a:pt x="8" y="17"/>
                  </a:moveTo>
                  <a:cubicBezTo>
                    <a:pt x="3" y="17"/>
                    <a:pt x="0" y="13"/>
                    <a:pt x="0" y="9"/>
                  </a:cubicBezTo>
                  <a:cubicBezTo>
                    <a:pt x="0" y="4"/>
                    <a:pt x="3" y="0"/>
                    <a:pt x="8" y="0"/>
                  </a:cubicBezTo>
                  <a:cubicBezTo>
                    <a:pt x="65" y="0"/>
                    <a:pt x="65" y="0"/>
                    <a:pt x="65" y="0"/>
                  </a:cubicBezTo>
                  <a:cubicBezTo>
                    <a:pt x="70" y="0"/>
                    <a:pt x="73" y="4"/>
                    <a:pt x="73" y="9"/>
                  </a:cubicBezTo>
                  <a:cubicBezTo>
                    <a:pt x="73" y="13"/>
                    <a:pt x="70" y="17"/>
                    <a:pt x="65" y="17"/>
                  </a:cubicBezTo>
                  <a:lnTo>
                    <a:pt x="8" y="17"/>
                  </a:lnTo>
                  <a:close/>
                </a:path>
              </a:pathLst>
            </a:custGeom>
            <a:solidFill>
              <a:srgbClr val="0C0D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48" name="Freeform 76"/>
            <p:cNvSpPr/>
            <p:nvPr/>
          </p:nvSpPr>
          <p:spPr bwMode="auto">
            <a:xfrm>
              <a:off x="7526347" y="2792731"/>
              <a:ext cx="103188" cy="11113"/>
            </a:xfrm>
            <a:custGeom>
              <a:avLst/>
              <a:gdLst>
                <a:gd name="T0" fmla="*/ 65 w 65"/>
                <a:gd name="T1" fmla="*/ 4 h 7"/>
                <a:gd name="T2" fmla="*/ 61 w 65"/>
                <a:gd name="T3" fmla="*/ 7 h 7"/>
                <a:gd name="T4" fmla="*/ 4 w 65"/>
                <a:gd name="T5" fmla="*/ 7 h 7"/>
                <a:gd name="T6" fmla="*/ 0 w 65"/>
                <a:gd name="T7" fmla="*/ 4 h 7"/>
                <a:gd name="T8" fmla="*/ 4 w 65"/>
                <a:gd name="T9" fmla="*/ 0 h 7"/>
                <a:gd name="T10" fmla="*/ 61 w 65"/>
                <a:gd name="T11" fmla="*/ 0 h 7"/>
                <a:gd name="T12" fmla="*/ 65 w 65"/>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65" h="7">
                  <a:moveTo>
                    <a:pt x="65" y="4"/>
                  </a:moveTo>
                  <a:cubicBezTo>
                    <a:pt x="65" y="6"/>
                    <a:pt x="63" y="7"/>
                    <a:pt x="61" y="7"/>
                  </a:cubicBezTo>
                  <a:cubicBezTo>
                    <a:pt x="4" y="7"/>
                    <a:pt x="4" y="7"/>
                    <a:pt x="4" y="7"/>
                  </a:cubicBezTo>
                  <a:cubicBezTo>
                    <a:pt x="2" y="7"/>
                    <a:pt x="0" y="6"/>
                    <a:pt x="0" y="4"/>
                  </a:cubicBezTo>
                  <a:cubicBezTo>
                    <a:pt x="0" y="2"/>
                    <a:pt x="2" y="0"/>
                    <a:pt x="4" y="0"/>
                  </a:cubicBezTo>
                  <a:cubicBezTo>
                    <a:pt x="61" y="0"/>
                    <a:pt x="61" y="0"/>
                    <a:pt x="61" y="0"/>
                  </a:cubicBezTo>
                  <a:cubicBezTo>
                    <a:pt x="63" y="0"/>
                    <a:pt x="65" y="2"/>
                    <a:pt x="65" y="4"/>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49" name="Oval 77"/>
            <p:cNvSpPr>
              <a:spLocks noChangeArrowheads="1"/>
            </p:cNvSpPr>
            <p:nvPr/>
          </p:nvSpPr>
          <p:spPr bwMode="auto">
            <a:xfrm>
              <a:off x="7481897" y="2789556"/>
              <a:ext cx="17463" cy="17463"/>
            </a:xfrm>
            <a:prstGeom prst="ellipse">
              <a:avLst/>
            </a:pr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grpSp>
    </p:spTree>
  </p:cSld>
  <p:clrMapOvr>
    <a:masterClrMapping/>
  </p:clrMapOvr>
  <p:transition spd="slow">
    <p:comb/>
  </p:transition>
  <p:timing>
    <p:tnLst>
      <p:par>
        <p:cTn id="1" dur="indefinite" restart="never" nodeType="tmRoot"/>
      </p:par>
    </p:tnLst>
    <p:bldLst>
      <p:bldP spid="4" grpId="0"/>
      <p:bldP spid="18" grpId="0"/>
      <p:bldP spid="7" grpId="0"/>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3436079" y="252636"/>
            <a:ext cx="5319841" cy="521970"/>
          </a:xfrm>
          <a:prstGeom prst="rect">
            <a:avLst/>
          </a:prstGeom>
          <a:noFill/>
        </p:spPr>
        <p:txBody>
          <a:bodyPr wrap="square" rtlCol="0">
            <a:spAutoFit/>
          </a:bodyPr>
          <a:lstStyle/>
          <a:p>
            <a:r>
              <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第二讲</a:t>
            </a:r>
            <a:r>
              <a:rPr lang="en-US"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 </a:t>
            </a:r>
            <a:r>
              <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财务报表分析的方法认知</a:t>
            </a:r>
            <a:endPar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4" name="矩形 3"/>
          <p:cNvSpPr/>
          <p:nvPr/>
        </p:nvSpPr>
        <p:spPr>
          <a:xfrm>
            <a:off x="424976" y="1233294"/>
            <a:ext cx="3838911" cy="830997"/>
          </a:xfrm>
          <a:prstGeom prst="rect">
            <a:avLst/>
          </a:prstGeom>
        </p:spPr>
        <p:txBody>
          <a:bodyPr wrap="square">
            <a:spAutoFit/>
          </a:bodyPr>
          <a:lstStyle/>
          <a:p>
            <a:pPr algn="just"/>
            <a:r>
              <a:rPr lang="zh-CN" altLang="zh-CN" sz="2400" b="1" dirty="0">
                <a:solidFill>
                  <a:schemeClr val="accent1"/>
                </a:solidFill>
                <a:latin typeface="微软雅黑" panose="020B0503020204020204" pitchFamily="34" charset="-122"/>
                <a:ea typeface="微软雅黑" panose="020B0503020204020204" pitchFamily="34" charset="-122"/>
              </a:rPr>
              <a:t>二、因素分析法</a:t>
            </a:r>
            <a:endParaRPr lang="en-US" altLang="zh-CN" sz="2400" b="1" dirty="0">
              <a:solidFill>
                <a:schemeClr val="accent1"/>
              </a:solidFill>
              <a:latin typeface="微软雅黑" panose="020B0503020204020204" pitchFamily="34" charset="-122"/>
              <a:ea typeface="微软雅黑" panose="020B0503020204020204" pitchFamily="34" charset="-122"/>
            </a:endParaRPr>
          </a:p>
          <a:p>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sp>
        <p:nvSpPr>
          <p:cNvPr id="18" name="矩形 17"/>
          <p:cNvSpPr/>
          <p:nvPr/>
        </p:nvSpPr>
        <p:spPr>
          <a:xfrm>
            <a:off x="495315" y="3219822"/>
            <a:ext cx="5319841" cy="2862322"/>
          </a:xfrm>
          <a:prstGeom prst="rect">
            <a:avLst/>
          </a:prstGeom>
        </p:spPr>
        <p:txBody>
          <a:bodyPr wrap="square">
            <a:spAutoFit/>
          </a:bodyPr>
          <a:lstStyle/>
          <a:p>
            <a:pPr algn="just"/>
            <a:endParaRPr lang="en-US" altLang="zh-CN" dirty="0"/>
          </a:p>
          <a:p>
            <a:pPr algn="just"/>
            <a:endParaRPr lang="zh-CN" altLang="zh-CN" dirty="0">
              <a:solidFill>
                <a:schemeClr val="accent1"/>
              </a:solidFill>
              <a:latin typeface="微软雅黑" panose="020B0503020204020204" pitchFamily="34" charset="-122"/>
              <a:ea typeface="微软雅黑" panose="020B0503020204020204" pitchFamily="34" charset="-122"/>
            </a:endParaRPr>
          </a:p>
          <a:p>
            <a:pPr algn="just"/>
            <a:r>
              <a:rPr lang="zh-CN" altLang="zh-CN" dirty="0"/>
              <a:t>比率因素分解法是把一个财务比率分解为若干个影响因素进行分析的方法。例如</a:t>
            </a:r>
            <a:r>
              <a:rPr lang="en-US" altLang="zh-CN" dirty="0"/>
              <a:t>,</a:t>
            </a:r>
            <a:r>
              <a:rPr lang="zh-CN" altLang="zh-CN" dirty="0"/>
              <a:t>资产净利率可以分解为总资产周转率和销售净利率两个比率的乘积。</a:t>
            </a:r>
            <a:endParaRPr lang="en-US" altLang="zh-CN" dirty="0"/>
          </a:p>
          <a:p>
            <a:pPr algn="just"/>
            <a:endParaRPr lang="en-US" altLang="zh-CN" dirty="0"/>
          </a:p>
          <a:p>
            <a:pPr algn="just"/>
            <a:r>
              <a:rPr lang="zh-CN" altLang="zh-CN" dirty="0"/>
              <a:t>财务比率是财务报表分析的特有概念</a:t>
            </a:r>
            <a:r>
              <a:rPr lang="en-US" altLang="zh-CN" dirty="0"/>
              <a:t>,</a:t>
            </a:r>
            <a:r>
              <a:rPr lang="zh-CN" altLang="zh-CN" dirty="0"/>
              <a:t>财务比率分解是财务报表分析所特有的方法。企业的偿债能力、获利能力等是用财务比率评价的</a:t>
            </a:r>
            <a:r>
              <a:rPr lang="en-US" altLang="zh-CN" dirty="0"/>
              <a:t>,</a:t>
            </a:r>
            <a:r>
              <a:rPr lang="zh-CN" altLang="zh-CN" dirty="0"/>
              <a:t>对这些能力的分析必须通过财务比率的分解来完成。</a:t>
            </a:r>
            <a:endParaRPr lang="zh-CN" altLang="zh-CN" dirty="0"/>
          </a:p>
        </p:txBody>
      </p:sp>
      <p:sp>
        <p:nvSpPr>
          <p:cNvPr id="6" name="矩形 5"/>
          <p:cNvSpPr/>
          <p:nvPr/>
        </p:nvSpPr>
        <p:spPr>
          <a:xfrm>
            <a:off x="6376846" y="3429000"/>
            <a:ext cx="5037064" cy="2030095"/>
          </a:xfrm>
          <a:prstGeom prst="rect">
            <a:avLst/>
          </a:prstGeom>
        </p:spPr>
        <p:txBody>
          <a:bodyPr wrap="square">
            <a:spAutoFit/>
          </a:bodyPr>
          <a:lstStyle/>
          <a:p>
            <a:pPr algn="just">
              <a:spcAft>
                <a:spcPts val="0"/>
              </a:spcAft>
            </a:pPr>
            <a:endParaRPr lang="zh-CN" altLang="zh-CN" dirty="0">
              <a:solidFill>
                <a:schemeClr val="accent1"/>
              </a:solidFill>
              <a:latin typeface="微软雅黑" panose="020B0503020204020204" pitchFamily="34" charset="-122"/>
              <a:ea typeface="微软雅黑" panose="020B0503020204020204" pitchFamily="34" charset="-122"/>
            </a:endParaRPr>
          </a:p>
          <a:p>
            <a:pPr algn="just">
              <a:spcAft>
                <a:spcPts val="0"/>
              </a:spcAft>
            </a:pPr>
            <a:r>
              <a:rPr lang="zh-CN" altLang="zh-CN" dirty="0"/>
              <a:t>为了解释比较分析中形成差异的原因</a:t>
            </a:r>
            <a:r>
              <a:rPr lang="en-US" altLang="zh-CN" dirty="0"/>
              <a:t>,</a:t>
            </a:r>
            <a:r>
              <a:rPr lang="zh-CN" altLang="zh-CN" dirty="0"/>
              <a:t>需要使用差异因素分解法。例如</a:t>
            </a:r>
            <a:r>
              <a:rPr lang="en-US" altLang="zh-CN" dirty="0"/>
              <a:t>,</a:t>
            </a:r>
            <a:r>
              <a:rPr lang="zh-CN" altLang="zh-CN" dirty="0"/>
              <a:t>产品所耗材料费用差异可以分解为产量差异、单耗差异和单价差异。</a:t>
            </a:r>
            <a:endParaRPr lang="en-US" altLang="zh-CN" dirty="0"/>
          </a:p>
          <a:p>
            <a:pPr algn="just">
              <a:spcAft>
                <a:spcPts val="0"/>
              </a:spcAft>
            </a:pPr>
            <a:endParaRPr lang="zh-CN" altLang="zh-CN" dirty="0"/>
          </a:p>
          <a:p>
            <a:pPr algn="just">
              <a:spcAft>
                <a:spcPts val="0"/>
              </a:spcAft>
            </a:pPr>
            <a:r>
              <a:rPr lang="zh-CN" altLang="zh-CN" dirty="0"/>
              <a:t>差异因素分解法可分为连环替代法（</a:t>
            </a:r>
            <a:r>
              <a:rPr lang="zh-CN" altLang="zh-CN" dirty="0">
                <a:hlinkClick r:id="rId2" action="ppaction://hlinkfile"/>
              </a:rPr>
              <a:t>例题</a:t>
            </a:r>
            <a:r>
              <a:rPr lang="zh-CN" altLang="zh-CN" dirty="0"/>
              <a:t>）、差额分析法（</a:t>
            </a:r>
            <a:r>
              <a:rPr lang="zh-CN" altLang="zh-CN" dirty="0">
                <a:hlinkClick r:id="rId3" action="ppaction://hlinkfile"/>
              </a:rPr>
              <a:t>例题</a:t>
            </a:r>
            <a:r>
              <a:rPr lang="zh-CN" altLang="zh-CN" dirty="0"/>
              <a:t>）和定基替代法（</a:t>
            </a:r>
            <a:r>
              <a:rPr lang="zh-CN" altLang="zh-CN" dirty="0">
                <a:hlinkClick r:id="rId4" action="ppaction://hlinkfile"/>
              </a:rPr>
              <a:t>例题</a:t>
            </a:r>
            <a:r>
              <a:rPr lang="zh-CN" altLang="zh-CN" dirty="0"/>
              <a:t>）</a:t>
            </a:r>
            <a:r>
              <a:rPr lang="zh-CN" altLang="zh-CN" dirty="0"/>
              <a:t>。</a:t>
            </a:r>
            <a:endParaRPr lang="zh-CN" altLang="zh-CN" dirty="0"/>
          </a:p>
        </p:txBody>
      </p:sp>
      <p:sp>
        <p:nvSpPr>
          <p:cNvPr id="8" name="Freeform 5"/>
          <p:cNvSpPr/>
          <p:nvPr/>
        </p:nvSpPr>
        <p:spPr bwMode="auto">
          <a:xfrm>
            <a:off x="2184845" y="2227168"/>
            <a:ext cx="2180118" cy="1440477"/>
          </a:xfrm>
          <a:custGeom>
            <a:avLst/>
            <a:gdLst>
              <a:gd name="T0" fmla="*/ 282 w 3216"/>
              <a:gd name="T1" fmla="*/ 0 h 2855"/>
              <a:gd name="T2" fmla="*/ 2934 w 3216"/>
              <a:gd name="T3" fmla="*/ 0 h 2855"/>
              <a:gd name="T4" fmla="*/ 3216 w 3216"/>
              <a:gd name="T5" fmla="*/ 282 h 2855"/>
              <a:gd name="T6" fmla="*/ 3216 w 3216"/>
              <a:gd name="T7" fmla="*/ 2006 h 2855"/>
              <a:gd name="T8" fmla="*/ 3043 w 3216"/>
              <a:gd name="T9" fmla="*/ 2266 h 2855"/>
              <a:gd name="T10" fmla="*/ 1717 w 3216"/>
              <a:gd name="T11" fmla="*/ 2825 h 2855"/>
              <a:gd name="T12" fmla="*/ 1498 w 3216"/>
              <a:gd name="T13" fmla="*/ 2825 h 2855"/>
              <a:gd name="T14" fmla="*/ 173 w 3216"/>
              <a:gd name="T15" fmla="*/ 2266 h 2855"/>
              <a:gd name="T16" fmla="*/ 0 w 3216"/>
              <a:gd name="T17" fmla="*/ 2006 h 2855"/>
              <a:gd name="T18" fmla="*/ 0 w 3216"/>
              <a:gd name="T19" fmla="*/ 282 h 2855"/>
              <a:gd name="T20" fmla="*/ 282 w 3216"/>
              <a:gd name="T21" fmla="*/ 0 h 2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16" h="2855">
                <a:moveTo>
                  <a:pt x="282" y="0"/>
                </a:moveTo>
                <a:lnTo>
                  <a:pt x="2934" y="0"/>
                </a:lnTo>
                <a:cubicBezTo>
                  <a:pt x="3089" y="0"/>
                  <a:pt x="3216" y="127"/>
                  <a:pt x="3216" y="282"/>
                </a:cubicBezTo>
                <a:lnTo>
                  <a:pt x="3216" y="2006"/>
                </a:lnTo>
                <a:cubicBezTo>
                  <a:pt x="3216" y="2122"/>
                  <a:pt x="3150" y="2221"/>
                  <a:pt x="3043" y="2266"/>
                </a:cubicBezTo>
                <a:lnTo>
                  <a:pt x="1717" y="2825"/>
                </a:lnTo>
                <a:cubicBezTo>
                  <a:pt x="1645" y="2855"/>
                  <a:pt x="1571" y="2855"/>
                  <a:pt x="1498" y="2825"/>
                </a:cubicBezTo>
                <a:lnTo>
                  <a:pt x="173" y="2266"/>
                </a:lnTo>
                <a:cubicBezTo>
                  <a:pt x="66" y="2221"/>
                  <a:pt x="0" y="2122"/>
                  <a:pt x="0" y="2006"/>
                </a:cubicBezTo>
                <a:lnTo>
                  <a:pt x="0" y="282"/>
                </a:lnTo>
                <a:cubicBezTo>
                  <a:pt x="0" y="127"/>
                  <a:pt x="127" y="0"/>
                  <a:pt x="282" y="0"/>
                </a:cubicBezTo>
                <a:close/>
              </a:path>
            </a:pathLst>
          </a:custGeom>
          <a:solidFill>
            <a:schemeClr val="accent1"/>
          </a:solidFill>
          <a:ln w="19050">
            <a:gradFill flip="none" rotWithShape="1">
              <a:gsLst>
                <a:gs pos="0">
                  <a:schemeClr val="bg1">
                    <a:lumMod val="75000"/>
                  </a:schemeClr>
                </a:gs>
                <a:gs pos="100000">
                  <a:schemeClr val="bg1"/>
                </a:gs>
              </a:gsLst>
              <a:lin ang="2700000" scaled="1"/>
              <a:tileRect/>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 name="Freeform 6"/>
          <p:cNvSpPr/>
          <p:nvPr/>
        </p:nvSpPr>
        <p:spPr bwMode="auto">
          <a:xfrm>
            <a:off x="2557981" y="1979876"/>
            <a:ext cx="1435943" cy="626784"/>
          </a:xfrm>
          <a:custGeom>
            <a:avLst/>
            <a:gdLst>
              <a:gd name="T0" fmla="*/ 106 w 2118"/>
              <a:gd name="T1" fmla="*/ 0 h 920"/>
              <a:gd name="T2" fmla="*/ 2012 w 2118"/>
              <a:gd name="T3" fmla="*/ 0 h 920"/>
              <a:gd name="T4" fmla="*/ 2118 w 2118"/>
              <a:gd name="T5" fmla="*/ 106 h 920"/>
              <a:gd name="T6" fmla="*/ 2118 w 2118"/>
              <a:gd name="T7" fmla="*/ 410 h 920"/>
              <a:gd name="T8" fmla="*/ 2053 w 2118"/>
              <a:gd name="T9" fmla="*/ 507 h 920"/>
              <a:gd name="T10" fmla="*/ 1100 w 2118"/>
              <a:gd name="T11" fmla="*/ 909 h 920"/>
              <a:gd name="T12" fmla="*/ 1018 w 2118"/>
              <a:gd name="T13" fmla="*/ 909 h 920"/>
              <a:gd name="T14" fmla="*/ 65 w 2118"/>
              <a:gd name="T15" fmla="*/ 507 h 920"/>
              <a:gd name="T16" fmla="*/ 0 w 2118"/>
              <a:gd name="T17" fmla="*/ 410 h 920"/>
              <a:gd name="T18" fmla="*/ 0 w 2118"/>
              <a:gd name="T19" fmla="*/ 106 h 920"/>
              <a:gd name="T20" fmla="*/ 106 w 2118"/>
              <a:gd name="T21" fmla="*/ 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8" h="920">
                <a:moveTo>
                  <a:pt x="106" y="0"/>
                </a:moveTo>
                <a:lnTo>
                  <a:pt x="2012" y="0"/>
                </a:lnTo>
                <a:cubicBezTo>
                  <a:pt x="2070" y="0"/>
                  <a:pt x="2118" y="48"/>
                  <a:pt x="2118" y="106"/>
                </a:cubicBezTo>
                <a:lnTo>
                  <a:pt x="2118" y="410"/>
                </a:lnTo>
                <a:cubicBezTo>
                  <a:pt x="2118" y="453"/>
                  <a:pt x="2093" y="490"/>
                  <a:pt x="2053" y="507"/>
                </a:cubicBezTo>
                <a:lnTo>
                  <a:pt x="1100" y="909"/>
                </a:lnTo>
                <a:cubicBezTo>
                  <a:pt x="1073" y="920"/>
                  <a:pt x="1045" y="920"/>
                  <a:pt x="1018" y="909"/>
                </a:cubicBezTo>
                <a:lnTo>
                  <a:pt x="65" y="507"/>
                </a:lnTo>
                <a:cubicBezTo>
                  <a:pt x="25" y="490"/>
                  <a:pt x="0" y="453"/>
                  <a:pt x="0" y="410"/>
                </a:cubicBezTo>
                <a:lnTo>
                  <a:pt x="0" y="106"/>
                </a:lnTo>
                <a:cubicBezTo>
                  <a:pt x="0" y="48"/>
                  <a:pt x="48" y="0"/>
                  <a:pt x="106" y="0"/>
                </a:cubicBezTo>
                <a:close/>
              </a:path>
            </a:pathLst>
          </a:custGeom>
          <a:solidFill>
            <a:schemeClr val="accent1"/>
          </a:solidFill>
          <a:ln w="31750">
            <a:gradFill flip="none" rotWithShape="1">
              <a:gsLst>
                <a:gs pos="0">
                  <a:schemeClr val="bg1"/>
                </a:gs>
                <a:gs pos="100000">
                  <a:schemeClr val="bg1">
                    <a:lumMod val="75000"/>
                  </a:schemeClr>
                </a:gs>
              </a:gsLst>
              <a:lin ang="5400000" scaled="0"/>
              <a:tileRect/>
            </a:gradFill>
          </a:ln>
          <a:effectLst>
            <a:outerShdw blurRad="228600" dist="762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0" name="Freeform 5"/>
          <p:cNvSpPr/>
          <p:nvPr/>
        </p:nvSpPr>
        <p:spPr bwMode="auto">
          <a:xfrm>
            <a:off x="7554979" y="2222907"/>
            <a:ext cx="2180118" cy="1440478"/>
          </a:xfrm>
          <a:custGeom>
            <a:avLst/>
            <a:gdLst>
              <a:gd name="T0" fmla="*/ 282 w 3216"/>
              <a:gd name="T1" fmla="*/ 0 h 2855"/>
              <a:gd name="T2" fmla="*/ 2934 w 3216"/>
              <a:gd name="T3" fmla="*/ 0 h 2855"/>
              <a:gd name="T4" fmla="*/ 3216 w 3216"/>
              <a:gd name="T5" fmla="*/ 282 h 2855"/>
              <a:gd name="T6" fmla="*/ 3216 w 3216"/>
              <a:gd name="T7" fmla="*/ 2006 h 2855"/>
              <a:gd name="T8" fmla="*/ 3043 w 3216"/>
              <a:gd name="T9" fmla="*/ 2266 h 2855"/>
              <a:gd name="T10" fmla="*/ 1717 w 3216"/>
              <a:gd name="T11" fmla="*/ 2825 h 2855"/>
              <a:gd name="T12" fmla="*/ 1498 w 3216"/>
              <a:gd name="T13" fmla="*/ 2825 h 2855"/>
              <a:gd name="T14" fmla="*/ 173 w 3216"/>
              <a:gd name="T15" fmla="*/ 2266 h 2855"/>
              <a:gd name="T16" fmla="*/ 0 w 3216"/>
              <a:gd name="T17" fmla="*/ 2006 h 2855"/>
              <a:gd name="T18" fmla="*/ 0 w 3216"/>
              <a:gd name="T19" fmla="*/ 282 h 2855"/>
              <a:gd name="T20" fmla="*/ 282 w 3216"/>
              <a:gd name="T21" fmla="*/ 0 h 2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16" h="2855">
                <a:moveTo>
                  <a:pt x="282" y="0"/>
                </a:moveTo>
                <a:lnTo>
                  <a:pt x="2934" y="0"/>
                </a:lnTo>
                <a:cubicBezTo>
                  <a:pt x="3089" y="0"/>
                  <a:pt x="3216" y="127"/>
                  <a:pt x="3216" y="282"/>
                </a:cubicBezTo>
                <a:lnTo>
                  <a:pt x="3216" y="2006"/>
                </a:lnTo>
                <a:cubicBezTo>
                  <a:pt x="3216" y="2122"/>
                  <a:pt x="3150" y="2221"/>
                  <a:pt x="3043" y="2266"/>
                </a:cubicBezTo>
                <a:lnTo>
                  <a:pt x="1717" y="2825"/>
                </a:lnTo>
                <a:cubicBezTo>
                  <a:pt x="1645" y="2855"/>
                  <a:pt x="1571" y="2855"/>
                  <a:pt x="1498" y="2825"/>
                </a:cubicBezTo>
                <a:lnTo>
                  <a:pt x="173" y="2266"/>
                </a:lnTo>
                <a:cubicBezTo>
                  <a:pt x="66" y="2221"/>
                  <a:pt x="0" y="2122"/>
                  <a:pt x="0" y="2006"/>
                </a:cubicBezTo>
                <a:lnTo>
                  <a:pt x="0" y="282"/>
                </a:lnTo>
                <a:cubicBezTo>
                  <a:pt x="0" y="127"/>
                  <a:pt x="127" y="0"/>
                  <a:pt x="282" y="0"/>
                </a:cubicBezTo>
                <a:close/>
              </a:path>
            </a:pathLst>
          </a:custGeom>
          <a:solidFill>
            <a:schemeClr val="accent2"/>
          </a:solidFill>
          <a:ln w="19050">
            <a:gradFill flip="none" rotWithShape="1">
              <a:gsLst>
                <a:gs pos="0">
                  <a:schemeClr val="bg1">
                    <a:lumMod val="75000"/>
                  </a:schemeClr>
                </a:gs>
                <a:gs pos="100000">
                  <a:schemeClr val="bg1"/>
                </a:gs>
              </a:gsLst>
              <a:lin ang="2700000" scaled="1"/>
              <a:tileRect/>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Freeform 6"/>
          <p:cNvSpPr/>
          <p:nvPr/>
        </p:nvSpPr>
        <p:spPr bwMode="auto">
          <a:xfrm>
            <a:off x="7928115" y="1975614"/>
            <a:ext cx="1435943" cy="626784"/>
          </a:xfrm>
          <a:custGeom>
            <a:avLst/>
            <a:gdLst>
              <a:gd name="T0" fmla="*/ 106 w 2118"/>
              <a:gd name="T1" fmla="*/ 0 h 920"/>
              <a:gd name="T2" fmla="*/ 2012 w 2118"/>
              <a:gd name="T3" fmla="*/ 0 h 920"/>
              <a:gd name="T4" fmla="*/ 2118 w 2118"/>
              <a:gd name="T5" fmla="*/ 106 h 920"/>
              <a:gd name="T6" fmla="*/ 2118 w 2118"/>
              <a:gd name="T7" fmla="*/ 410 h 920"/>
              <a:gd name="T8" fmla="*/ 2053 w 2118"/>
              <a:gd name="T9" fmla="*/ 507 h 920"/>
              <a:gd name="T10" fmla="*/ 1100 w 2118"/>
              <a:gd name="T11" fmla="*/ 909 h 920"/>
              <a:gd name="T12" fmla="*/ 1018 w 2118"/>
              <a:gd name="T13" fmla="*/ 909 h 920"/>
              <a:gd name="T14" fmla="*/ 65 w 2118"/>
              <a:gd name="T15" fmla="*/ 507 h 920"/>
              <a:gd name="T16" fmla="*/ 0 w 2118"/>
              <a:gd name="T17" fmla="*/ 410 h 920"/>
              <a:gd name="T18" fmla="*/ 0 w 2118"/>
              <a:gd name="T19" fmla="*/ 106 h 920"/>
              <a:gd name="T20" fmla="*/ 106 w 2118"/>
              <a:gd name="T21" fmla="*/ 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8" h="920">
                <a:moveTo>
                  <a:pt x="106" y="0"/>
                </a:moveTo>
                <a:lnTo>
                  <a:pt x="2012" y="0"/>
                </a:lnTo>
                <a:cubicBezTo>
                  <a:pt x="2070" y="0"/>
                  <a:pt x="2118" y="48"/>
                  <a:pt x="2118" y="106"/>
                </a:cubicBezTo>
                <a:lnTo>
                  <a:pt x="2118" y="410"/>
                </a:lnTo>
                <a:cubicBezTo>
                  <a:pt x="2118" y="453"/>
                  <a:pt x="2093" y="490"/>
                  <a:pt x="2053" y="507"/>
                </a:cubicBezTo>
                <a:lnTo>
                  <a:pt x="1100" y="909"/>
                </a:lnTo>
                <a:cubicBezTo>
                  <a:pt x="1073" y="920"/>
                  <a:pt x="1045" y="920"/>
                  <a:pt x="1018" y="909"/>
                </a:cubicBezTo>
                <a:lnTo>
                  <a:pt x="65" y="507"/>
                </a:lnTo>
                <a:cubicBezTo>
                  <a:pt x="25" y="490"/>
                  <a:pt x="0" y="453"/>
                  <a:pt x="0" y="410"/>
                </a:cubicBezTo>
                <a:lnTo>
                  <a:pt x="0" y="106"/>
                </a:lnTo>
                <a:cubicBezTo>
                  <a:pt x="0" y="48"/>
                  <a:pt x="48" y="0"/>
                  <a:pt x="106" y="0"/>
                </a:cubicBezTo>
                <a:close/>
              </a:path>
            </a:pathLst>
          </a:custGeom>
          <a:solidFill>
            <a:schemeClr val="accent2"/>
          </a:solidFill>
          <a:ln w="31750">
            <a:gradFill flip="none" rotWithShape="1">
              <a:gsLst>
                <a:gs pos="0">
                  <a:schemeClr val="bg1"/>
                </a:gs>
                <a:gs pos="100000">
                  <a:schemeClr val="bg1">
                    <a:lumMod val="75000"/>
                  </a:schemeClr>
                </a:gs>
              </a:gsLst>
              <a:lin ang="5400000" scaled="0"/>
              <a:tileRect/>
            </a:gradFill>
          </a:ln>
          <a:effectLst>
            <a:outerShdw blurRad="228600" dist="762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2152351" y="2559298"/>
            <a:ext cx="2212612" cy="707886"/>
          </a:xfrm>
          <a:prstGeom prst="rect">
            <a:avLst/>
          </a:prstGeom>
        </p:spPr>
        <p:txBody>
          <a:bodyPr wrap="square">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a:t>
            </a:r>
            <a:r>
              <a:rPr lang="zh-CN" altLang="zh-CN" sz="2000" b="1" dirty="0">
                <a:solidFill>
                  <a:schemeClr val="bg1"/>
                </a:solidFill>
                <a:latin typeface="微软雅黑" panose="020B0503020204020204" pitchFamily="34" charset="-122"/>
                <a:ea typeface="微软雅黑" panose="020B0503020204020204" pitchFamily="34" charset="-122"/>
              </a:rPr>
              <a:t>一</a:t>
            </a:r>
            <a:r>
              <a:rPr lang="en-US" altLang="zh-CN" sz="2000" b="1" dirty="0">
                <a:solidFill>
                  <a:schemeClr val="bg1"/>
                </a:solidFill>
                <a:latin typeface="微软雅黑" panose="020B0503020204020204" pitchFamily="34" charset="-122"/>
                <a:ea typeface="微软雅黑" panose="020B0503020204020204" pitchFamily="34" charset="-122"/>
              </a:rPr>
              <a:t>)</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r>
              <a:rPr lang="zh-CN" altLang="zh-CN" sz="2000" b="1" dirty="0">
                <a:solidFill>
                  <a:schemeClr val="bg1"/>
                </a:solidFill>
                <a:latin typeface="微软雅黑" panose="020B0503020204020204" pitchFamily="34" charset="-122"/>
                <a:ea typeface="微软雅黑" panose="020B0503020204020204" pitchFamily="34" charset="-122"/>
              </a:rPr>
              <a:t>比率因素分解法</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13" name="矩形 12"/>
          <p:cNvSpPr/>
          <p:nvPr/>
        </p:nvSpPr>
        <p:spPr>
          <a:xfrm>
            <a:off x="7538731" y="2602398"/>
            <a:ext cx="2212612" cy="707886"/>
          </a:xfrm>
          <a:prstGeom prst="rect">
            <a:avLst/>
          </a:prstGeom>
        </p:spPr>
        <p:txBody>
          <a:bodyPr wrap="square">
            <a:spAutoFit/>
          </a:bodyPr>
          <a:lstStyle/>
          <a:p>
            <a:pPr algn="ctr">
              <a:spcAft>
                <a:spcPts val="0"/>
              </a:spcAft>
            </a:pPr>
            <a:r>
              <a:rPr lang="en-US" altLang="zh-CN" sz="2000" b="1" dirty="0">
                <a:solidFill>
                  <a:schemeClr val="bg1"/>
                </a:solidFill>
                <a:latin typeface="微软雅黑" panose="020B0503020204020204" pitchFamily="34" charset="-122"/>
                <a:ea typeface="微软雅黑" panose="020B0503020204020204" pitchFamily="34" charset="-122"/>
              </a:rPr>
              <a:t>(</a:t>
            </a:r>
            <a:r>
              <a:rPr lang="zh-CN" altLang="zh-CN" sz="2000" b="1" dirty="0">
                <a:solidFill>
                  <a:schemeClr val="bg1"/>
                </a:solidFill>
                <a:latin typeface="微软雅黑" panose="020B0503020204020204" pitchFamily="34" charset="-122"/>
                <a:ea typeface="微软雅黑" panose="020B0503020204020204" pitchFamily="34" charset="-122"/>
              </a:rPr>
              <a:t>二</a:t>
            </a:r>
            <a:r>
              <a:rPr lang="en-US" altLang="zh-CN" sz="2000" b="1" dirty="0">
                <a:solidFill>
                  <a:schemeClr val="bg1"/>
                </a:solidFill>
                <a:latin typeface="微软雅黑" panose="020B0503020204020204" pitchFamily="34" charset="-122"/>
                <a:ea typeface="微软雅黑" panose="020B0503020204020204" pitchFamily="34" charset="-122"/>
              </a:rPr>
              <a:t>)</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spcAft>
                <a:spcPts val="0"/>
              </a:spcAft>
            </a:pPr>
            <a:r>
              <a:rPr lang="zh-CN" altLang="zh-CN" sz="2000" b="1" dirty="0">
                <a:solidFill>
                  <a:schemeClr val="bg1"/>
                </a:solidFill>
                <a:latin typeface="微软雅黑" panose="020B0503020204020204" pitchFamily="34" charset="-122"/>
                <a:ea typeface="微软雅黑" panose="020B0503020204020204" pitchFamily="34" charset="-122"/>
              </a:rPr>
              <a:t>差异因素分解法</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3055138" y="2075592"/>
            <a:ext cx="439531" cy="414712"/>
            <a:chOff x="2209761" y="2404368"/>
            <a:chExt cx="439531" cy="414712"/>
          </a:xfrm>
        </p:grpSpPr>
        <p:sp>
          <p:nvSpPr>
            <p:cNvPr id="15" name="Freeform 349"/>
            <p:cNvSpPr/>
            <p:nvPr/>
          </p:nvSpPr>
          <p:spPr bwMode="auto">
            <a:xfrm>
              <a:off x="2224027" y="2404368"/>
              <a:ext cx="425265" cy="268332"/>
            </a:xfrm>
            <a:custGeom>
              <a:avLst/>
              <a:gdLst>
                <a:gd name="T0" fmla="*/ 880 w 921"/>
                <a:gd name="T1" fmla="*/ 447 h 581"/>
                <a:gd name="T2" fmla="*/ 879 w 921"/>
                <a:gd name="T3" fmla="*/ 427 h 581"/>
                <a:gd name="T4" fmla="*/ 431 w 921"/>
                <a:gd name="T5" fmla="*/ 0 h 581"/>
                <a:gd name="T6" fmla="*/ 3 w 921"/>
                <a:gd name="T7" fmla="*/ 317 h 581"/>
                <a:gd name="T8" fmla="*/ 0 w 921"/>
                <a:gd name="T9" fmla="*/ 326 h 581"/>
                <a:gd name="T10" fmla="*/ 108 w 921"/>
                <a:gd name="T11" fmla="*/ 326 h 581"/>
                <a:gd name="T12" fmla="*/ 109 w 921"/>
                <a:gd name="T13" fmla="*/ 322 h 581"/>
                <a:gd name="T14" fmla="*/ 431 w 921"/>
                <a:gd name="T15" fmla="*/ 102 h 581"/>
                <a:gd name="T16" fmla="*/ 776 w 921"/>
                <a:gd name="T17" fmla="*/ 424 h 581"/>
                <a:gd name="T18" fmla="*/ 778 w 921"/>
                <a:gd name="T19" fmla="*/ 447 h 581"/>
                <a:gd name="T20" fmla="*/ 729 w 921"/>
                <a:gd name="T21" fmla="*/ 447 h 581"/>
                <a:gd name="T22" fmla="*/ 826 w 921"/>
                <a:gd name="T23" fmla="*/ 581 h 581"/>
                <a:gd name="T24" fmla="*/ 921 w 921"/>
                <a:gd name="T25" fmla="*/ 447 h 581"/>
                <a:gd name="T26" fmla="*/ 880 w 921"/>
                <a:gd name="T27" fmla="*/ 447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1" h="581">
                  <a:moveTo>
                    <a:pt x="880" y="447"/>
                  </a:moveTo>
                  <a:cubicBezTo>
                    <a:pt x="879" y="427"/>
                    <a:pt x="879" y="427"/>
                    <a:pt x="879" y="427"/>
                  </a:cubicBezTo>
                  <a:cubicBezTo>
                    <a:pt x="867" y="187"/>
                    <a:pt x="670" y="0"/>
                    <a:pt x="431" y="0"/>
                  </a:cubicBezTo>
                  <a:cubicBezTo>
                    <a:pt x="236" y="0"/>
                    <a:pt x="60" y="130"/>
                    <a:pt x="3" y="317"/>
                  </a:cubicBezTo>
                  <a:cubicBezTo>
                    <a:pt x="0" y="326"/>
                    <a:pt x="0" y="326"/>
                    <a:pt x="0" y="326"/>
                  </a:cubicBezTo>
                  <a:cubicBezTo>
                    <a:pt x="108" y="326"/>
                    <a:pt x="108" y="326"/>
                    <a:pt x="108" y="326"/>
                  </a:cubicBezTo>
                  <a:cubicBezTo>
                    <a:pt x="109" y="322"/>
                    <a:pt x="109" y="322"/>
                    <a:pt x="109" y="322"/>
                  </a:cubicBezTo>
                  <a:cubicBezTo>
                    <a:pt x="162" y="188"/>
                    <a:pt x="288" y="102"/>
                    <a:pt x="431" y="102"/>
                  </a:cubicBezTo>
                  <a:cubicBezTo>
                    <a:pt x="612" y="102"/>
                    <a:pt x="763" y="244"/>
                    <a:pt x="776" y="424"/>
                  </a:cubicBezTo>
                  <a:cubicBezTo>
                    <a:pt x="778" y="447"/>
                    <a:pt x="778" y="447"/>
                    <a:pt x="778" y="447"/>
                  </a:cubicBezTo>
                  <a:cubicBezTo>
                    <a:pt x="729" y="447"/>
                    <a:pt x="729" y="447"/>
                    <a:pt x="729" y="447"/>
                  </a:cubicBezTo>
                  <a:cubicBezTo>
                    <a:pt x="826" y="581"/>
                    <a:pt x="826" y="581"/>
                    <a:pt x="826" y="581"/>
                  </a:cubicBezTo>
                  <a:cubicBezTo>
                    <a:pt x="921" y="447"/>
                    <a:pt x="921" y="447"/>
                    <a:pt x="921" y="447"/>
                  </a:cubicBezTo>
                  <a:lnTo>
                    <a:pt x="880" y="44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6" name="Freeform 350"/>
            <p:cNvSpPr/>
            <p:nvPr/>
          </p:nvSpPr>
          <p:spPr bwMode="auto">
            <a:xfrm>
              <a:off x="2209761" y="2617782"/>
              <a:ext cx="386960" cy="201298"/>
            </a:xfrm>
            <a:custGeom>
              <a:avLst/>
              <a:gdLst>
                <a:gd name="T0" fmla="*/ 704 w 838"/>
                <a:gd name="T1" fmla="*/ 235 h 436"/>
                <a:gd name="T2" fmla="*/ 462 w 838"/>
                <a:gd name="T3" fmla="*/ 334 h 436"/>
                <a:gd name="T4" fmla="*/ 166 w 838"/>
                <a:gd name="T5" fmla="*/ 166 h 436"/>
                <a:gd name="T6" fmla="*/ 147 w 838"/>
                <a:gd name="T7" fmla="*/ 134 h 436"/>
                <a:gd name="T8" fmla="*/ 192 w 838"/>
                <a:gd name="T9" fmla="*/ 134 h 436"/>
                <a:gd name="T10" fmla="*/ 95 w 838"/>
                <a:gd name="T11" fmla="*/ 0 h 436"/>
                <a:gd name="T12" fmla="*/ 0 w 838"/>
                <a:gd name="T13" fmla="*/ 134 h 436"/>
                <a:gd name="T14" fmla="*/ 38 w 838"/>
                <a:gd name="T15" fmla="*/ 134 h 436"/>
                <a:gd name="T16" fmla="*/ 43 w 838"/>
                <a:gd name="T17" fmla="*/ 147 h 436"/>
                <a:gd name="T18" fmla="*/ 462 w 838"/>
                <a:gd name="T19" fmla="*/ 436 h 436"/>
                <a:gd name="T20" fmla="*/ 830 w 838"/>
                <a:gd name="T21" fmla="*/ 244 h 436"/>
                <a:gd name="T22" fmla="*/ 838 w 838"/>
                <a:gd name="T23" fmla="*/ 233 h 436"/>
                <a:gd name="T24" fmla="*/ 706 w 838"/>
                <a:gd name="T25" fmla="*/ 233 h 436"/>
                <a:gd name="T26" fmla="*/ 704 w 838"/>
                <a:gd name="T27" fmla="*/ 2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8" h="436">
                  <a:moveTo>
                    <a:pt x="704" y="235"/>
                  </a:moveTo>
                  <a:cubicBezTo>
                    <a:pt x="640" y="298"/>
                    <a:pt x="551" y="334"/>
                    <a:pt x="462" y="334"/>
                  </a:cubicBezTo>
                  <a:cubicBezTo>
                    <a:pt x="342" y="334"/>
                    <a:pt x="228" y="270"/>
                    <a:pt x="166" y="166"/>
                  </a:cubicBezTo>
                  <a:cubicBezTo>
                    <a:pt x="147" y="134"/>
                    <a:pt x="147" y="134"/>
                    <a:pt x="147" y="134"/>
                  </a:cubicBezTo>
                  <a:cubicBezTo>
                    <a:pt x="192" y="134"/>
                    <a:pt x="192" y="134"/>
                    <a:pt x="192" y="134"/>
                  </a:cubicBezTo>
                  <a:cubicBezTo>
                    <a:pt x="95" y="0"/>
                    <a:pt x="95" y="0"/>
                    <a:pt x="95" y="0"/>
                  </a:cubicBezTo>
                  <a:cubicBezTo>
                    <a:pt x="0" y="134"/>
                    <a:pt x="0" y="134"/>
                    <a:pt x="0" y="134"/>
                  </a:cubicBezTo>
                  <a:cubicBezTo>
                    <a:pt x="38" y="134"/>
                    <a:pt x="38" y="134"/>
                    <a:pt x="38" y="134"/>
                  </a:cubicBezTo>
                  <a:cubicBezTo>
                    <a:pt x="43" y="147"/>
                    <a:pt x="43" y="147"/>
                    <a:pt x="43" y="147"/>
                  </a:cubicBezTo>
                  <a:cubicBezTo>
                    <a:pt x="109" y="320"/>
                    <a:pt x="278" y="436"/>
                    <a:pt x="462" y="436"/>
                  </a:cubicBezTo>
                  <a:cubicBezTo>
                    <a:pt x="609" y="436"/>
                    <a:pt x="746" y="364"/>
                    <a:pt x="830" y="244"/>
                  </a:cubicBezTo>
                  <a:cubicBezTo>
                    <a:pt x="838" y="233"/>
                    <a:pt x="838" y="233"/>
                    <a:pt x="838" y="233"/>
                  </a:cubicBezTo>
                  <a:cubicBezTo>
                    <a:pt x="706" y="233"/>
                    <a:pt x="706" y="233"/>
                    <a:pt x="706" y="233"/>
                  </a:cubicBezTo>
                  <a:lnTo>
                    <a:pt x="704" y="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7" name="Freeform 351"/>
            <p:cNvSpPr>
              <a:spLocks noEditPoints="1"/>
            </p:cNvSpPr>
            <p:nvPr/>
          </p:nvSpPr>
          <p:spPr bwMode="auto">
            <a:xfrm>
              <a:off x="2290866" y="2486646"/>
              <a:ext cx="260514" cy="254065"/>
            </a:xfrm>
            <a:custGeom>
              <a:avLst/>
              <a:gdLst>
                <a:gd name="T0" fmla="*/ 0 w 564"/>
                <a:gd name="T1" fmla="*/ 227 h 550"/>
                <a:gd name="T2" fmla="*/ 0 w 564"/>
                <a:gd name="T3" fmla="*/ 327 h 550"/>
                <a:gd name="T4" fmla="*/ 46 w 564"/>
                <a:gd name="T5" fmla="*/ 327 h 550"/>
                <a:gd name="T6" fmla="*/ 80 w 564"/>
                <a:gd name="T7" fmla="*/ 407 h 550"/>
                <a:gd name="T8" fmla="*/ 48 w 564"/>
                <a:gd name="T9" fmla="*/ 439 h 550"/>
                <a:gd name="T10" fmla="*/ 119 w 564"/>
                <a:gd name="T11" fmla="*/ 510 h 550"/>
                <a:gd name="T12" fmla="*/ 151 w 564"/>
                <a:gd name="T13" fmla="*/ 478 h 550"/>
                <a:gd name="T14" fmla="*/ 230 w 564"/>
                <a:gd name="T15" fmla="*/ 511 h 550"/>
                <a:gd name="T16" fmla="*/ 230 w 564"/>
                <a:gd name="T17" fmla="*/ 550 h 550"/>
                <a:gd name="T18" fmla="*/ 330 w 564"/>
                <a:gd name="T19" fmla="*/ 550 h 550"/>
                <a:gd name="T20" fmla="*/ 330 w 564"/>
                <a:gd name="T21" fmla="*/ 512 h 550"/>
                <a:gd name="T22" fmla="*/ 414 w 564"/>
                <a:gd name="T23" fmla="*/ 478 h 550"/>
                <a:gd name="T24" fmla="*/ 444 w 564"/>
                <a:gd name="T25" fmla="*/ 509 h 550"/>
                <a:gd name="T26" fmla="*/ 515 w 564"/>
                <a:gd name="T27" fmla="*/ 438 h 550"/>
                <a:gd name="T28" fmla="*/ 485 w 564"/>
                <a:gd name="T29" fmla="*/ 408 h 550"/>
                <a:gd name="T30" fmla="*/ 520 w 564"/>
                <a:gd name="T31" fmla="*/ 327 h 550"/>
                <a:gd name="T32" fmla="*/ 564 w 564"/>
                <a:gd name="T33" fmla="*/ 327 h 550"/>
                <a:gd name="T34" fmla="*/ 564 w 564"/>
                <a:gd name="T35" fmla="*/ 227 h 550"/>
                <a:gd name="T36" fmla="*/ 521 w 564"/>
                <a:gd name="T37" fmla="*/ 227 h 550"/>
                <a:gd name="T38" fmla="*/ 486 w 564"/>
                <a:gd name="T39" fmla="*/ 143 h 550"/>
                <a:gd name="T40" fmla="*/ 518 w 564"/>
                <a:gd name="T41" fmla="*/ 111 h 550"/>
                <a:gd name="T42" fmla="*/ 447 w 564"/>
                <a:gd name="T43" fmla="*/ 40 h 550"/>
                <a:gd name="T44" fmla="*/ 415 w 564"/>
                <a:gd name="T45" fmla="*/ 72 h 550"/>
                <a:gd name="T46" fmla="*/ 330 w 564"/>
                <a:gd name="T47" fmla="*/ 38 h 550"/>
                <a:gd name="T48" fmla="*/ 330 w 564"/>
                <a:gd name="T49" fmla="*/ 0 h 550"/>
                <a:gd name="T50" fmla="*/ 230 w 564"/>
                <a:gd name="T51" fmla="*/ 0 h 550"/>
                <a:gd name="T52" fmla="*/ 230 w 564"/>
                <a:gd name="T53" fmla="*/ 39 h 550"/>
                <a:gd name="T54" fmla="*/ 150 w 564"/>
                <a:gd name="T55" fmla="*/ 73 h 550"/>
                <a:gd name="T56" fmla="*/ 116 w 564"/>
                <a:gd name="T57" fmla="*/ 39 h 550"/>
                <a:gd name="T58" fmla="*/ 45 w 564"/>
                <a:gd name="T59" fmla="*/ 110 h 550"/>
                <a:gd name="T60" fmla="*/ 79 w 564"/>
                <a:gd name="T61" fmla="*/ 144 h 550"/>
                <a:gd name="T62" fmla="*/ 45 w 564"/>
                <a:gd name="T63" fmla="*/ 227 h 550"/>
                <a:gd name="T64" fmla="*/ 0 w 564"/>
                <a:gd name="T65" fmla="*/ 227 h 550"/>
                <a:gd name="T66" fmla="*/ 283 w 564"/>
                <a:gd name="T67" fmla="*/ 104 h 550"/>
                <a:gd name="T68" fmla="*/ 456 w 564"/>
                <a:gd name="T69" fmla="*/ 275 h 550"/>
                <a:gd name="T70" fmla="*/ 283 w 564"/>
                <a:gd name="T71" fmla="*/ 446 h 550"/>
                <a:gd name="T72" fmla="*/ 110 w 564"/>
                <a:gd name="T73" fmla="*/ 275 h 550"/>
                <a:gd name="T74" fmla="*/ 283 w 564"/>
                <a:gd name="T75" fmla="*/ 10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4" h="550">
                  <a:moveTo>
                    <a:pt x="0" y="227"/>
                  </a:moveTo>
                  <a:cubicBezTo>
                    <a:pt x="0" y="327"/>
                    <a:pt x="0" y="327"/>
                    <a:pt x="0" y="327"/>
                  </a:cubicBezTo>
                  <a:cubicBezTo>
                    <a:pt x="46" y="327"/>
                    <a:pt x="46" y="327"/>
                    <a:pt x="46" y="327"/>
                  </a:cubicBezTo>
                  <a:cubicBezTo>
                    <a:pt x="52" y="356"/>
                    <a:pt x="64" y="383"/>
                    <a:pt x="80" y="407"/>
                  </a:cubicBezTo>
                  <a:cubicBezTo>
                    <a:pt x="48" y="439"/>
                    <a:pt x="48" y="439"/>
                    <a:pt x="48" y="439"/>
                  </a:cubicBezTo>
                  <a:cubicBezTo>
                    <a:pt x="119" y="510"/>
                    <a:pt x="119" y="510"/>
                    <a:pt x="119" y="510"/>
                  </a:cubicBezTo>
                  <a:cubicBezTo>
                    <a:pt x="151" y="478"/>
                    <a:pt x="151" y="478"/>
                    <a:pt x="151" y="478"/>
                  </a:cubicBezTo>
                  <a:cubicBezTo>
                    <a:pt x="175" y="493"/>
                    <a:pt x="202" y="504"/>
                    <a:pt x="230" y="511"/>
                  </a:cubicBezTo>
                  <a:cubicBezTo>
                    <a:pt x="230" y="550"/>
                    <a:pt x="230" y="550"/>
                    <a:pt x="230" y="550"/>
                  </a:cubicBezTo>
                  <a:cubicBezTo>
                    <a:pt x="330" y="550"/>
                    <a:pt x="330" y="550"/>
                    <a:pt x="330" y="550"/>
                  </a:cubicBezTo>
                  <a:cubicBezTo>
                    <a:pt x="330" y="512"/>
                    <a:pt x="330" y="512"/>
                    <a:pt x="330" y="512"/>
                  </a:cubicBezTo>
                  <a:cubicBezTo>
                    <a:pt x="360" y="506"/>
                    <a:pt x="389" y="494"/>
                    <a:pt x="414" y="478"/>
                  </a:cubicBezTo>
                  <a:cubicBezTo>
                    <a:pt x="444" y="509"/>
                    <a:pt x="444" y="509"/>
                    <a:pt x="444" y="509"/>
                  </a:cubicBezTo>
                  <a:cubicBezTo>
                    <a:pt x="515" y="438"/>
                    <a:pt x="515" y="438"/>
                    <a:pt x="515" y="438"/>
                  </a:cubicBezTo>
                  <a:cubicBezTo>
                    <a:pt x="485" y="408"/>
                    <a:pt x="485" y="408"/>
                    <a:pt x="485" y="408"/>
                  </a:cubicBezTo>
                  <a:cubicBezTo>
                    <a:pt x="502" y="384"/>
                    <a:pt x="514" y="356"/>
                    <a:pt x="520" y="327"/>
                  </a:cubicBezTo>
                  <a:cubicBezTo>
                    <a:pt x="564" y="327"/>
                    <a:pt x="564" y="327"/>
                    <a:pt x="564" y="327"/>
                  </a:cubicBezTo>
                  <a:cubicBezTo>
                    <a:pt x="564" y="227"/>
                    <a:pt x="564" y="227"/>
                    <a:pt x="564" y="227"/>
                  </a:cubicBezTo>
                  <a:cubicBezTo>
                    <a:pt x="521" y="227"/>
                    <a:pt x="521" y="227"/>
                    <a:pt x="521" y="227"/>
                  </a:cubicBezTo>
                  <a:cubicBezTo>
                    <a:pt x="515" y="196"/>
                    <a:pt x="503" y="168"/>
                    <a:pt x="486" y="143"/>
                  </a:cubicBezTo>
                  <a:cubicBezTo>
                    <a:pt x="518" y="111"/>
                    <a:pt x="518" y="111"/>
                    <a:pt x="518" y="111"/>
                  </a:cubicBezTo>
                  <a:cubicBezTo>
                    <a:pt x="447" y="40"/>
                    <a:pt x="447" y="40"/>
                    <a:pt x="447" y="40"/>
                  </a:cubicBezTo>
                  <a:cubicBezTo>
                    <a:pt x="415" y="72"/>
                    <a:pt x="415" y="72"/>
                    <a:pt x="415" y="72"/>
                  </a:cubicBezTo>
                  <a:cubicBezTo>
                    <a:pt x="389" y="56"/>
                    <a:pt x="361" y="44"/>
                    <a:pt x="330" y="38"/>
                  </a:cubicBezTo>
                  <a:cubicBezTo>
                    <a:pt x="330" y="0"/>
                    <a:pt x="330" y="0"/>
                    <a:pt x="330" y="0"/>
                  </a:cubicBezTo>
                  <a:cubicBezTo>
                    <a:pt x="230" y="0"/>
                    <a:pt x="230" y="0"/>
                    <a:pt x="230" y="0"/>
                  </a:cubicBezTo>
                  <a:cubicBezTo>
                    <a:pt x="230" y="39"/>
                    <a:pt x="230" y="39"/>
                    <a:pt x="230" y="39"/>
                  </a:cubicBezTo>
                  <a:cubicBezTo>
                    <a:pt x="201" y="46"/>
                    <a:pt x="174" y="57"/>
                    <a:pt x="150" y="73"/>
                  </a:cubicBezTo>
                  <a:cubicBezTo>
                    <a:pt x="116" y="39"/>
                    <a:pt x="116" y="39"/>
                    <a:pt x="116" y="39"/>
                  </a:cubicBezTo>
                  <a:cubicBezTo>
                    <a:pt x="45" y="110"/>
                    <a:pt x="45" y="110"/>
                    <a:pt x="45" y="110"/>
                  </a:cubicBezTo>
                  <a:cubicBezTo>
                    <a:pt x="79" y="144"/>
                    <a:pt x="79" y="144"/>
                    <a:pt x="79" y="144"/>
                  </a:cubicBezTo>
                  <a:cubicBezTo>
                    <a:pt x="63" y="169"/>
                    <a:pt x="51" y="197"/>
                    <a:pt x="45" y="227"/>
                  </a:cubicBezTo>
                  <a:lnTo>
                    <a:pt x="0" y="227"/>
                  </a:lnTo>
                  <a:close/>
                  <a:moveTo>
                    <a:pt x="283" y="104"/>
                  </a:moveTo>
                  <a:cubicBezTo>
                    <a:pt x="378" y="104"/>
                    <a:pt x="456" y="181"/>
                    <a:pt x="456" y="275"/>
                  </a:cubicBezTo>
                  <a:cubicBezTo>
                    <a:pt x="456" y="369"/>
                    <a:pt x="378" y="446"/>
                    <a:pt x="283" y="446"/>
                  </a:cubicBezTo>
                  <a:cubicBezTo>
                    <a:pt x="188" y="446"/>
                    <a:pt x="110" y="369"/>
                    <a:pt x="110" y="275"/>
                  </a:cubicBezTo>
                  <a:cubicBezTo>
                    <a:pt x="110" y="181"/>
                    <a:pt x="188" y="104"/>
                    <a:pt x="283" y="1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 name="Freeform 352"/>
            <p:cNvSpPr>
              <a:spLocks noEditPoints="1"/>
            </p:cNvSpPr>
            <p:nvPr/>
          </p:nvSpPr>
          <p:spPr bwMode="auto">
            <a:xfrm>
              <a:off x="2360636" y="2554071"/>
              <a:ext cx="120583" cy="119606"/>
            </a:xfrm>
            <a:custGeom>
              <a:avLst/>
              <a:gdLst>
                <a:gd name="T0" fmla="*/ 131 w 261"/>
                <a:gd name="T1" fmla="*/ 259 h 259"/>
                <a:gd name="T2" fmla="*/ 261 w 261"/>
                <a:gd name="T3" fmla="*/ 129 h 259"/>
                <a:gd name="T4" fmla="*/ 131 w 261"/>
                <a:gd name="T5" fmla="*/ 0 h 259"/>
                <a:gd name="T6" fmla="*/ 0 w 261"/>
                <a:gd name="T7" fmla="*/ 129 h 259"/>
                <a:gd name="T8" fmla="*/ 131 w 261"/>
                <a:gd name="T9" fmla="*/ 259 h 259"/>
                <a:gd name="T10" fmla="*/ 131 w 261"/>
                <a:gd name="T11" fmla="*/ 42 h 259"/>
                <a:gd name="T12" fmla="*/ 219 w 261"/>
                <a:gd name="T13" fmla="*/ 129 h 259"/>
                <a:gd name="T14" fmla="*/ 131 w 261"/>
                <a:gd name="T15" fmla="*/ 217 h 259"/>
                <a:gd name="T16" fmla="*/ 42 w 261"/>
                <a:gd name="T17" fmla="*/ 129 h 259"/>
                <a:gd name="T18" fmla="*/ 131 w 261"/>
                <a:gd name="T19" fmla="*/ 4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59">
                  <a:moveTo>
                    <a:pt x="131" y="259"/>
                  </a:moveTo>
                  <a:cubicBezTo>
                    <a:pt x="203" y="259"/>
                    <a:pt x="261" y="201"/>
                    <a:pt x="261" y="129"/>
                  </a:cubicBezTo>
                  <a:cubicBezTo>
                    <a:pt x="261" y="58"/>
                    <a:pt x="203" y="0"/>
                    <a:pt x="131" y="0"/>
                  </a:cubicBezTo>
                  <a:cubicBezTo>
                    <a:pt x="58" y="0"/>
                    <a:pt x="0" y="58"/>
                    <a:pt x="0" y="129"/>
                  </a:cubicBezTo>
                  <a:cubicBezTo>
                    <a:pt x="0" y="201"/>
                    <a:pt x="58" y="259"/>
                    <a:pt x="131" y="259"/>
                  </a:cubicBezTo>
                  <a:close/>
                  <a:moveTo>
                    <a:pt x="131" y="42"/>
                  </a:moveTo>
                  <a:cubicBezTo>
                    <a:pt x="179" y="42"/>
                    <a:pt x="219" y="81"/>
                    <a:pt x="219" y="129"/>
                  </a:cubicBezTo>
                  <a:cubicBezTo>
                    <a:pt x="219" y="177"/>
                    <a:pt x="179" y="217"/>
                    <a:pt x="131" y="217"/>
                  </a:cubicBezTo>
                  <a:cubicBezTo>
                    <a:pt x="82" y="217"/>
                    <a:pt x="42" y="177"/>
                    <a:pt x="42" y="129"/>
                  </a:cubicBezTo>
                  <a:cubicBezTo>
                    <a:pt x="42" y="81"/>
                    <a:pt x="82" y="42"/>
                    <a:pt x="131" y="4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 name="Oval 353"/>
            <p:cNvSpPr>
              <a:spLocks noChangeArrowheads="1"/>
            </p:cNvSpPr>
            <p:nvPr/>
          </p:nvSpPr>
          <p:spPr bwMode="auto">
            <a:xfrm>
              <a:off x="2399527" y="2592767"/>
              <a:ext cx="42800" cy="416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21" name="Freeform 35"/>
          <p:cNvSpPr>
            <a:spLocks noEditPoints="1"/>
          </p:cNvSpPr>
          <p:nvPr/>
        </p:nvSpPr>
        <p:spPr bwMode="auto">
          <a:xfrm>
            <a:off x="8485768" y="2047844"/>
            <a:ext cx="318539" cy="423139"/>
          </a:xfrm>
          <a:custGeom>
            <a:avLst/>
            <a:gdLst>
              <a:gd name="T0" fmla="*/ 73939 w 625"/>
              <a:gd name="T1" fmla="*/ 124194 h 852"/>
              <a:gd name="T2" fmla="*/ 62217 w 625"/>
              <a:gd name="T3" fmla="*/ 766762 h 852"/>
              <a:gd name="T4" fmla="*/ 563563 w 625"/>
              <a:gd name="T5" fmla="*/ 188091 h 852"/>
              <a:gd name="T6" fmla="*/ 520281 w 625"/>
              <a:gd name="T7" fmla="*/ 201590 h 852"/>
              <a:gd name="T8" fmla="*/ 64021 w 625"/>
              <a:gd name="T9" fmla="*/ 722664 h 852"/>
              <a:gd name="T10" fmla="*/ 243459 w 625"/>
              <a:gd name="T11" fmla="*/ 81896 h 852"/>
              <a:gd name="T12" fmla="*/ 320104 w 625"/>
              <a:gd name="T13" fmla="*/ 81896 h 852"/>
              <a:gd name="T14" fmla="*/ 280429 w 625"/>
              <a:gd name="T15" fmla="*/ 122394 h 852"/>
              <a:gd name="T16" fmla="*/ 196571 w 625"/>
              <a:gd name="T17" fmla="*/ 83696 h 852"/>
              <a:gd name="T18" fmla="*/ 103696 w 625"/>
              <a:gd name="T19" fmla="*/ 194390 h 852"/>
              <a:gd name="T20" fmla="*/ 459867 w 625"/>
              <a:gd name="T21" fmla="*/ 194390 h 852"/>
              <a:gd name="T22" fmla="*/ 366992 w 625"/>
              <a:gd name="T23" fmla="*/ 83696 h 852"/>
              <a:gd name="T24" fmla="*/ 196571 w 625"/>
              <a:gd name="T25" fmla="*/ 83696 h 852"/>
              <a:gd name="T26" fmla="*/ 199276 w 625"/>
              <a:gd name="T27" fmla="*/ 582271 h 852"/>
              <a:gd name="T28" fmla="*/ 136157 w 625"/>
              <a:gd name="T29" fmla="*/ 600270 h 852"/>
              <a:gd name="T30" fmla="*/ 122631 w 625"/>
              <a:gd name="T31" fmla="*/ 613770 h 852"/>
              <a:gd name="T32" fmla="*/ 199276 w 625"/>
              <a:gd name="T33" fmla="*/ 619169 h 852"/>
              <a:gd name="T34" fmla="*/ 119025 w 625"/>
              <a:gd name="T35" fmla="*/ 658767 h 852"/>
              <a:gd name="T36" fmla="*/ 218212 w 625"/>
              <a:gd name="T37" fmla="*/ 610170 h 852"/>
              <a:gd name="T38" fmla="*/ 218212 w 625"/>
              <a:gd name="T39" fmla="*/ 578671 h 852"/>
              <a:gd name="T40" fmla="*/ 99187 w 625"/>
              <a:gd name="T41" fmla="*/ 584971 h 852"/>
              <a:gd name="T42" fmla="*/ 192964 w 625"/>
              <a:gd name="T43" fmla="*/ 683966 h 852"/>
              <a:gd name="T44" fmla="*/ 192964 w 625"/>
              <a:gd name="T45" fmla="*/ 301485 h 852"/>
              <a:gd name="T46" fmla="*/ 136157 w 625"/>
              <a:gd name="T47" fmla="*/ 318584 h 852"/>
              <a:gd name="T48" fmla="*/ 155994 w 625"/>
              <a:gd name="T49" fmla="*/ 368982 h 852"/>
              <a:gd name="T50" fmla="*/ 119025 w 625"/>
              <a:gd name="T51" fmla="*/ 382481 h 852"/>
              <a:gd name="T52" fmla="*/ 192964 w 625"/>
              <a:gd name="T53" fmla="*/ 281686 h 852"/>
              <a:gd name="T54" fmla="*/ 99187 w 625"/>
              <a:gd name="T55" fmla="*/ 380681 h 852"/>
              <a:gd name="T56" fmla="*/ 217310 w 625"/>
              <a:gd name="T57" fmla="*/ 323084 h 852"/>
              <a:gd name="T58" fmla="*/ 216408 w 625"/>
              <a:gd name="T59" fmla="*/ 296985 h 852"/>
              <a:gd name="T60" fmla="*/ 199276 w 625"/>
              <a:gd name="T61" fmla="*/ 452678 h 852"/>
              <a:gd name="T62" fmla="*/ 122631 w 625"/>
              <a:gd name="T63" fmla="*/ 471577 h 852"/>
              <a:gd name="T64" fmla="*/ 199276 w 625"/>
              <a:gd name="T65" fmla="*/ 522874 h 852"/>
              <a:gd name="T66" fmla="*/ 218212 w 625"/>
              <a:gd name="T67" fmla="*/ 438278 h 852"/>
              <a:gd name="T68" fmla="*/ 99187 w 625"/>
              <a:gd name="T69" fmla="*/ 442778 h 852"/>
              <a:gd name="T70" fmla="*/ 199276 w 625"/>
              <a:gd name="T71" fmla="*/ 541773 h 852"/>
              <a:gd name="T72" fmla="*/ 260592 w 625"/>
              <a:gd name="T73" fmla="*/ 418479 h 852"/>
              <a:gd name="T74" fmla="*/ 294856 w 625"/>
              <a:gd name="T75" fmla="*/ 650668 h 852"/>
              <a:gd name="T76" fmla="*/ 452654 w 625"/>
              <a:gd name="T77" fmla="*/ 602070 h 852"/>
              <a:gd name="T78" fmla="*/ 288544 w 625"/>
              <a:gd name="T79" fmla="*/ 644368 h 852"/>
              <a:gd name="T80" fmla="*/ 452654 w 625"/>
              <a:gd name="T81" fmla="*/ 456277 h 852"/>
              <a:gd name="T82" fmla="*/ 288544 w 625"/>
              <a:gd name="T83" fmla="*/ 368982 h 852"/>
              <a:gd name="T84" fmla="*/ 288544 w 625"/>
              <a:gd name="T85" fmla="*/ 316784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cSld>
  <p:clrMapOvr>
    <a:masterClrMapping/>
  </p:clrMapOvr>
  <p:transition spd="slow">
    <p:comb/>
  </p:transition>
  <p:timing>
    <p:tnLst>
      <p:par>
        <p:cTn id="1" dur="indefinite" restart="never" nodeType="tmRoot"/>
      </p:par>
    </p:tnLst>
    <p:bldLst>
      <p:bldP spid="4" grpId="0"/>
      <p:bldP spid="18" grpId="0"/>
      <p:bldP spid="6" grpId="0"/>
      <p:bldP spid="8" grpId="0" animBg="1"/>
      <p:bldP spid="9" grpId="0" animBg="1"/>
      <p:bldP spid="10" grpId="0" animBg="1"/>
      <p:bldP spid="11" grpId="0" animBg="1"/>
      <p:bldP spid="12" grpId="0"/>
      <p:bldP spid="13" grpId="0"/>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椭圆 14"/>
          <p:cNvSpPr/>
          <p:nvPr/>
        </p:nvSpPr>
        <p:spPr>
          <a:xfrm>
            <a:off x="758063" y="4179028"/>
            <a:ext cx="838386" cy="838386"/>
          </a:xfrm>
          <a:prstGeom prst="ellipse">
            <a:avLst/>
          </a:prstGeom>
          <a:gradFill flip="none" rotWithShape="1">
            <a:gsLst>
              <a:gs pos="0">
                <a:schemeClr val="accent3"/>
              </a:gs>
              <a:gs pos="100000">
                <a:schemeClr val="accent3">
                  <a:lumMod val="50000"/>
                </a:schemeClr>
              </a:gs>
            </a:gsLst>
            <a:lin ang="13500000" scaled="1"/>
            <a:tileRect/>
          </a:gradFill>
          <a:ln w="25400">
            <a:gradFill flip="none" rotWithShape="1">
              <a:gsLst>
                <a:gs pos="0">
                  <a:schemeClr val="accent3"/>
                </a:gs>
                <a:gs pos="100000">
                  <a:schemeClr val="accent3">
                    <a:lumMod val="50000"/>
                  </a:schemeClr>
                </a:gs>
              </a:gsLst>
              <a:lin ang="2700000" scaled="1"/>
              <a:tileRect/>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sp>
        <p:nvSpPr>
          <p:cNvPr id="10" name="矩形 9"/>
          <p:cNvSpPr/>
          <p:nvPr/>
        </p:nvSpPr>
        <p:spPr>
          <a:xfrm>
            <a:off x="-180110" y="1903107"/>
            <a:ext cx="12552220" cy="2275921"/>
          </a:xfrm>
          <a:prstGeom prst="rect">
            <a:avLst/>
          </a:prstGeom>
          <a:solidFill>
            <a:schemeClr val="accent1">
              <a:lumMod val="75000"/>
            </a:schemeClr>
          </a:solidFill>
          <a:ln w="38100">
            <a:gradFill flip="none" rotWithShape="1">
              <a:gsLst>
                <a:gs pos="0">
                  <a:srgbClr val="CFCFCF"/>
                </a:gs>
                <a:gs pos="100000">
                  <a:schemeClr val="bg1"/>
                </a:gs>
              </a:gsLst>
              <a:lin ang="2700000" scaled="1"/>
              <a:tileRect/>
            </a:gradFill>
          </a:ln>
          <a:effectLst>
            <a:innerShdw blurRad="203200" dist="203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椭圆 17"/>
          <p:cNvSpPr/>
          <p:nvPr/>
        </p:nvSpPr>
        <p:spPr>
          <a:xfrm>
            <a:off x="3518016" y="3779234"/>
            <a:ext cx="677952" cy="677952"/>
          </a:xfrm>
          <a:prstGeom prst="ellipse">
            <a:avLst/>
          </a:prstGeom>
          <a:gradFill flip="none" rotWithShape="1">
            <a:gsLst>
              <a:gs pos="0">
                <a:schemeClr val="accent1"/>
              </a:gs>
              <a:gs pos="100000">
                <a:schemeClr val="accent1">
                  <a:lumMod val="50000"/>
                </a:schemeClr>
              </a:gs>
            </a:gsLst>
            <a:lin ang="13500000" scaled="1"/>
            <a:tileRect/>
          </a:gradFill>
          <a:ln w="25400">
            <a:gradFill flip="none" rotWithShape="1">
              <a:gsLst>
                <a:gs pos="0">
                  <a:schemeClr val="accent1"/>
                </a:gs>
                <a:gs pos="100000">
                  <a:schemeClr val="accent1">
                    <a:lumMod val="50000"/>
                  </a:schemeClr>
                </a:gs>
              </a:gsLst>
              <a:lin ang="2700000" scaled="1"/>
              <a:tileRect/>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sp>
        <p:nvSpPr>
          <p:cNvPr id="4" name="椭圆 3"/>
          <p:cNvSpPr/>
          <p:nvPr/>
        </p:nvSpPr>
        <p:spPr>
          <a:xfrm>
            <a:off x="536752" y="1270292"/>
            <a:ext cx="3541550" cy="3541550"/>
          </a:xfrm>
          <a:prstGeom prst="ellipse">
            <a:avLst/>
          </a:prstGeom>
          <a:gradFill flip="none" rotWithShape="1">
            <a:gsLst>
              <a:gs pos="0">
                <a:schemeClr val="bg1"/>
              </a:gs>
              <a:gs pos="100000">
                <a:schemeClr val="bg1">
                  <a:lumMod val="75000"/>
                </a:schemeClr>
              </a:gs>
            </a:gsLst>
            <a:lin ang="13500000" scaled="1"/>
            <a:tileRect/>
          </a:gradFill>
          <a:ln w="38100">
            <a:gradFill flip="none" rotWithShape="1">
              <a:gsLst>
                <a:gs pos="0">
                  <a:schemeClr val="bg1">
                    <a:lumMod val="100000"/>
                  </a:schemeClr>
                </a:gs>
                <a:gs pos="100000">
                  <a:schemeClr val="bg1">
                    <a:lumMod val="85000"/>
                  </a:schemeClr>
                </a:gs>
              </a:gsLst>
              <a:lin ang="2700000" scaled="1"/>
              <a:tileRect/>
            </a:gradFill>
          </a:ln>
          <a:effectLst>
            <a:outerShdw blurRad="254000" dist="203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6" name="矩形 15"/>
          <p:cNvSpPr/>
          <p:nvPr/>
        </p:nvSpPr>
        <p:spPr>
          <a:xfrm>
            <a:off x="5369905" y="2140945"/>
            <a:ext cx="5109091" cy="1569660"/>
          </a:xfrm>
          <a:prstGeom prst="rect">
            <a:avLst/>
          </a:prstGeom>
          <a:noFill/>
        </p:spPr>
        <p:txBody>
          <a:bodyPr wrap="none" rtlCol="0">
            <a:spAutoFit/>
          </a:bodyPr>
          <a:lstStyle/>
          <a:p>
            <a:r>
              <a:rPr lang="zh-CN" altLang="en-US" sz="9600" dirty="0">
                <a:solidFill>
                  <a:schemeClr val="bg1"/>
                </a:solidFill>
                <a:latin typeface="黑体" panose="02010609060101010101" pitchFamily="49" charset="-122"/>
                <a:ea typeface="黑体" panose="02010609060101010101" pitchFamily="49" charset="-122"/>
              </a:rPr>
              <a:t>谢谢观看</a:t>
            </a:r>
            <a:endParaRPr lang="zh-CN" altLang="en-US" sz="9600" dirty="0">
              <a:solidFill>
                <a:schemeClr val="bg1"/>
              </a:solidFill>
              <a:latin typeface="黑体" panose="02010609060101010101" pitchFamily="49" charset="-122"/>
              <a:ea typeface="黑体" panose="02010609060101010101" pitchFamily="49" charset="-122"/>
            </a:endParaRPr>
          </a:p>
        </p:txBody>
      </p:sp>
      <p:sp>
        <p:nvSpPr>
          <p:cNvPr id="19" name="椭圆 18"/>
          <p:cNvSpPr/>
          <p:nvPr/>
        </p:nvSpPr>
        <p:spPr>
          <a:xfrm>
            <a:off x="-730128" y="2214641"/>
            <a:ext cx="1120554" cy="1120554"/>
          </a:xfrm>
          <a:prstGeom prst="ellipse">
            <a:avLst/>
          </a:prstGeom>
          <a:gradFill flip="none" rotWithShape="1">
            <a:gsLst>
              <a:gs pos="0">
                <a:schemeClr val="bg1"/>
              </a:gs>
              <a:gs pos="100000">
                <a:schemeClr val="bg1">
                  <a:lumMod val="8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sp>
        <p:nvSpPr>
          <p:cNvPr id="20" name="椭圆 19"/>
          <p:cNvSpPr/>
          <p:nvPr/>
        </p:nvSpPr>
        <p:spPr>
          <a:xfrm>
            <a:off x="2496203" y="4898492"/>
            <a:ext cx="822601" cy="822601"/>
          </a:xfrm>
          <a:prstGeom prst="ellipse">
            <a:avLst/>
          </a:prstGeom>
          <a:gradFill flip="none" rotWithShape="1">
            <a:gsLst>
              <a:gs pos="0">
                <a:schemeClr val="bg1"/>
              </a:gs>
              <a:gs pos="100000">
                <a:schemeClr val="bg1">
                  <a:lumMod val="8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sp>
        <p:nvSpPr>
          <p:cNvPr id="21" name="椭圆 20"/>
          <p:cNvSpPr/>
          <p:nvPr/>
        </p:nvSpPr>
        <p:spPr>
          <a:xfrm>
            <a:off x="786474" y="1088400"/>
            <a:ext cx="829826" cy="829826"/>
          </a:xfrm>
          <a:prstGeom prst="ellipse">
            <a:avLst/>
          </a:prstGeom>
          <a:gradFill flip="none" rotWithShape="1">
            <a:gsLst>
              <a:gs pos="0">
                <a:schemeClr val="accent2"/>
              </a:gs>
              <a:gs pos="100000">
                <a:schemeClr val="accent2">
                  <a:lumMod val="50000"/>
                </a:schemeClr>
              </a:gs>
            </a:gsLst>
            <a:lin ang="13500000" scaled="1"/>
            <a:tileRect/>
          </a:gradFill>
          <a:ln w="25400">
            <a:gradFill flip="none" rotWithShape="1">
              <a:gsLst>
                <a:gs pos="0">
                  <a:schemeClr val="accent2"/>
                </a:gs>
                <a:gs pos="100000">
                  <a:schemeClr val="accent2">
                    <a:lumMod val="50000"/>
                  </a:schemeClr>
                </a:gs>
              </a:gsLst>
              <a:lin ang="2700000" scaled="1"/>
              <a:tileRect/>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sp>
        <p:nvSpPr>
          <p:cNvPr id="22" name="椭圆 21"/>
          <p:cNvSpPr/>
          <p:nvPr/>
        </p:nvSpPr>
        <p:spPr>
          <a:xfrm>
            <a:off x="3538140" y="1514139"/>
            <a:ext cx="729411" cy="729411"/>
          </a:xfrm>
          <a:prstGeom prst="ellipse">
            <a:avLst/>
          </a:prstGeom>
          <a:gradFill flip="none" rotWithShape="1">
            <a:gsLst>
              <a:gs pos="0">
                <a:schemeClr val="accent4"/>
              </a:gs>
              <a:gs pos="100000">
                <a:schemeClr val="accent4">
                  <a:lumMod val="50000"/>
                </a:schemeClr>
              </a:gs>
            </a:gsLst>
            <a:lin ang="13500000" scaled="1"/>
            <a:tileRect/>
          </a:gradFill>
          <a:ln w="25400">
            <a:gradFill flip="none" rotWithShape="1">
              <a:gsLst>
                <a:gs pos="0">
                  <a:schemeClr val="accent4"/>
                </a:gs>
                <a:gs pos="100000">
                  <a:schemeClr val="accent4">
                    <a:lumMod val="50000"/>
                  </a:schemeClr>
                </a:gs>
              </a:gsLst>
              <a:lin ang="2700000" scaled="1"/>
              <a:tileRect/>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pic>
        <p:nvPicPr>
          <p:cNvPr id="2" name="图片 1" descr="02482fe6f95223932846c9ed9e3332f5"/>
          <p:cNvPicPr>
            <a:picLocks noChangeAspect="1"/>
          </p:cNvPicPr>
          <p:nvPr/>
        </p:nvPicPr>
        <p:blipFill>
          <a:blip r:embed="rId1" cstate="screen"/>
          <a:stretch>
            <a:fillRect/>
          </a:stretch>
        </p:blipFill>
        <p:spPr>
          <a:xfrm>
            <a:off x="758190" y="1871345"/>
            <a:ext cx="3103880" cy="23387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fltVal val="0"/>
                                          </p:val>
                                        </p:tav>
                                        <p:tav tm="100000">
                                          <p:val>
                                            <p:strVal val="#ppt_w"/>
                                          </p:val>
                                        </p:tav>
                                      </p:tavLst>
                                    </p:anim>
                                    <p:anim calcmode="lin" valueType="num">
                                      <p:cBhvr>
                                        <p:cTn id="8" dur="250" fill="hold"/>
                                        <p:tgtEl>
                                          <p:spTgt spid="4"/>
                                        </p:tgtEl>
                                        <p:attrNameLst>
                                          <p:attrName>ppt_h</p:attrName>
                                        </p:attrNameLst>
                                      </p:cBhvr>
                                      <p:tavLst>
                                        <p:tav tm="0">
                                          <p:val>
                                            <p:fltVal val="0"/>
                                          </p:val>
                                        </p:tav>
                                        <p:tav tm="100000">
                                          <p:val>
                                            <p:strVal val="#ppt_h"/>
                                          </p:val>
                                        </p:tav>
                                      </p:tavLst>
                                    </p:anim>
                                    <p:animEffect transition="in" filter="fade">
                                      <p:cBhvr>
                                        <p:cTn id="9" dur="250"/>
                                        <p:tgtEl>
                                          <p:spTgt spid="4"/>
                                        </p:tgtEl>
                                      </p:cBhvr>
                                    </p:animEffect>
                                  </p:childTnLst>
                                </p:cTn>
                              </p:par>
                              <p:par>
                                <p:cTn id="10" presetID="6" presetClass="emph" presetSubtype="0" decel="100000" fill="hold" grpId="1" nodeType="withEffect">
                                  <p:stCondLst>
                                    <p:cond delay="200"/>
                                  </p:stCondLst>
                                  <p:childTnLst>
                                    <p:animScale>
                                      <p:cBhvr>
                                        <p:cTn id="11" dur="250" fill="hold"/>
                                        <p:tgtEl>
                                          <p:spTgt spid="4"/>
                                        </p:tgtEl>
                                      </p:cBhvr>
                                      <p:by x="120000" y="120000"/>
                                    </p:animScale>
                                  </p:childTnLst>
                                </p:cTn>
                              </p:par>
                              <p:par>
                                <p:cTn id="12" presetID="6" presetClass="emph" presetSubtype="0" decel="100000" fill="hold" grpId="2" nodeType="withEffect">
                                  <p:stCondLst>
                                    <p:cond delay="400"/>
                                  </p:stCondLst>
                                  <p:childTnLst>
                                    <p:animScale>
                                      <p:cBhvr>
                                        <p:cTn id="13" dur="250" fill="hold"/>
                                        <p:tgtEl>
                                          <p:spTgt spid="4"/>
                                        </p:tgtEl>
                                      </p:cBhvr>
                                      <p:by x="83000" y="83000"/>
                                    </p:animScale>
                                  </p:childTnLst>
                                </p:cTn>
                              </p:par>
                            </p:childTnLst>
                          </p:cTn>
                        </p:par>
                        <p:par>
                          <p:cTn id="14" fill="hold">
                            <p:stCondLst>
                              <p:cond delay="500"/>
                            </p:stCondLst>
                            <p:childTnLst>
                              <p:par>
                                <p:cTn id="15" presetID="2" presetClass="entr" presetSubtype="6"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1+#ppt_w/2"/>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par>
                                <p:cTn id="19" presetID="2" presetClass="entr" presetSubtype="3" fill="hold" grpId="0" nodeType="withEffect">
                                  <p:stCondLst>
                                    <p:cond delay="10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1+#ppt_w/2"/>
                                          </p:val>
                                        </p:tav>
                                        <p:tav tm="100000">
                                          <p:val>
                                            <p:strVal val="#ppt_x"/>
                                          </p:val>
                                        </p:tav>
                                      </p:tavLst>
                                    </p:anim>
                                    <p:anim calcmode="lin" valueType="num">
                                      <p:cBhvr additive="base">
                                        <p:cTn id="22" dur="500" fill="hold"/>
                                        <p:tgtEl>
                                          <p:spTgt spid="18"/>
                                        </p:tgtEl>
                                        <p:attrNameLst>
                                          <p:attrName>ppt_y</p:attrName>
                                        </p:attrNameLst>
                                      </p:cBhvr>
                                      <p:tavLst>
                                        <p:tav tm="0">
                                          <p:val>
                                            <p:strVal val="0-#ppt_h/2"/>
                                          </p:val>
                                        </p:tav>
                                        <p:tav tm="100000">
                                          <p:val>
                                            <p:strVal val="#ppt_y"/>
                                          </p:val>
                                        </p:tav>
                                      </p:tavLst>
                                    </p:anim>
                                  </p:childTnLst>
                                </p:cTn>
                              </p:par>
                              <p:par>
                                <p:cTn id="23" presetID="2" presetClass="entr" presetSubtype="6" fill="hold" grpId="0" nodeType="withEffect">
                                  <p:stCondLst>
                                    <p:cond delay="20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1+#ppt_w/2"/>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3" fill="hold" grpId="0" nodeType="withEffect">
                                  <p:stCondLst>
                                    <p:cond delay="30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1+#ppt_w/2"/>
                                          </p:val>
                                        </p:tav>
                                        <p:tav tm="100000">
                                          <p:val>
                                            <p:strVal val="#ppt_x"/>
                                          </p:val>
                                        </p:tav>
                                      </p:tavLst>
                                    </p:anim>
                                    <p:anim calcmode="lin" valueType="num">
                                      <p:cBhvr additive="base">
                                        <p:cTn id="30" dur="500" fill="hold"/>
                                        <p:tgtEl>
                                          <p:spTgt spid="15"/>
                                        </p:tgtEl>
                                        <p:attrNameLst>
                                          <p:attrName>ppt_y</p:attrName>
                                        </p:attrNameLst>
                                      </p:cBhvr>
                                      <p:tavLst>
                                        <p:tav tm="0">
                                          <p:val>
                                            <p:strVal val="0-#ppt_h/2"/>
                                          </p:val>
                                        </p:tav>
                                        <p:tav tm="100000">
                                          <p:val>
                                            <p:strVal val="#ppt_y"/>
                                          </p:val>
                                        </p:tav>
                                      </p:tavLst>
                                    </p:anim>
                                  </p:childTnLst>
                                </p:cTn>
                              </p:par>
                              <p:par>
                                <p:cTn id="31" presetID="2" presetClass="entr" presetSubtype="6" fill="hold" grpId="0" nodeType="withEffect">
                                  <p:stCondLst>
                                    <p:cond delay="40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400" fill="hold"/>
                                        <p:tgtEl>
                                          <p:spTgt spid="20"/>
                                        </p:tgtEl>
                                        <p:attrNameLst>
                                          <p:attrName>ppt_x</p:attrName>
                                        </p:attrNameLst>
                                      </p:cBhvr>
                                      <p:tavLst>
                                        <p:tav tm="0">
                                          <p:val>
                                            <p:strVal val="1+#ppt_w/2"/>
                                          </p:val>
                                        </p:tav>
                                        <p:tav tm="100000">
                                          <p:val>
                                            <p:strVal val="#ppt_x"/>
                                          </p:val>
                                        </p:tav>
                                      </p:tavLst>
                                    </p:anim>
                                    <p:anim calcmode="lin" valueType="num">
                                      <p:cBhvr additive="base">
                                        <p:cTn id="34" dur="40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3" fill="hold" grpId="0" nodeType="withEffect">
                                  <p:stCondLst>
                                    <p:cond delay="50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1+#ppt_w/2"/>
                                          </p:val>
                                        </p:tav>
                                        <p:tav tm="100000">
                                          <p:val>
                                            <p:strVal val="#ppt_x"/>
                                          </p:val>
                                        </p:tav>
                                      </p:tavLst>
                                    </p:anim>
                                    <p:anim calcmode="lin" valueType="num">
                                      <p:cBhvr additive="base">
                                        <p:cTn id="38" dur="500" fill="hold"/>
                                        <p:tgtEl>
                                          <p:spTgt spid="22"/>
                                        </p:tgtEl>
                                        <p:attrNameLst>
                                          <p:attrName>ppt_y</p:attrName>
                                        </p:attrNameLst>
                                      </p:cBhvr>
                                      <p:tavLst>
                                        <p:tav tm="0">
                                          <p:val>
                                            <p:strVal val="0-#ppt_h/2"/>
                                          </p:val>
                                        </p:tav>
                                        <p:tav tm="100000">
                                          <p:val>
                                            <p:strVal val="#ppt_y"/>
                                          </p:val>
                                        </p:tav>
                                      </p:tavLst>
                                    </p:anim>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par>
                                <p:cTn id="45" presetID="35" presetClass="path" presetSubtype="0" accel="50000" decel="50000" fill="hold" grpId="1" nodeType="withEffect">
                                  <p:stCondLst>
                                    <p:cond delay="0"/>
                                  </p:stCondLst>
                                  <p:childTnLst>
                                    <p:animMotion origin="layout" path="M 0 2.96296E-6 L -0.30833 2.96296E-6 " pathEditMode="relative" rAng="0" ptsTypes="AA">
                                      <p:cBhvr>
                                        <p:cTn id="46" dur="1000" spd="-100000" fill="hold"/>
                                        <p:tgtEl>
                                          <p:spTgt spid="10"/>
                                        </p:tgtEl>
                                        <p:attrNameLst>
                                          <p:attrName>ppt_x</p:attrName>
                                          <p:attrName>ppt_y</p:attrName>
                                        </p:attrNameLst>
                                      </p:cBhvr>
                                      <p:rCtr x="-15417" y="0"/>
                                    </p:animMotion>
                                  </p:childTnLst>
                                </p:cTn>
                              </p:par>
                            </p:childTnLst>
                          </p:cTn>
                        </p:par>
                        <p:par>
                          <p:cTn id="47" fill="hold">
                            <p:stCondLst>
                              <p:cond delay="1500"/>
                            </p:stCondLst>
                            <p:childTnLst>
                              <p:par>
                                <p:cTn id="48" presetID="53" presetClass="entr" presetSubtype="16"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250" fill="hold"/>
                                        <p:tgtEl>
                                          <p:spTgt spid="16"/>
                                        </p:tgtEl>
                                        <p:attrNameLst>
                                          <p:attrName>ppt_w</p:attrName>
                                        </p:attrNameLst>
                                      </p:cBhvr>
                                      <p:tavLst>
                                        <p:tav tm="0">
                                          <p:val>
                                            <p:fltVal val="0"/>
                                          </p:val>
                                        </p:tav>
                                        <p:tav tm="100000">
                                          <p:val>
                                            <p:strVal val="#ppt_w"/>
                                          </p:val>
                                        </p:tav>
                                      </p:tavLst>
                                    </p:anim>
                                    <p:anim calcmode="lin" valueType="num">
                                      <p:cBhvr>
                                        <p:cTn id="51" dur="250" fill="hold"/>
                                        <p:tgtEl>
                                          <p:spTgt spid="16"/>
                                        </p:tgtEl>
                                        <p:attrNameLst>
                                          <p:attrName>ppt_h</p:attrName>
                                        </p:attrNameLst>
                                      </p:cBhvr>
                                      <p:tavLst>
                                        <p:tav tm="0">
                                          <p:val>
                                            <p:fltVal val="0"/>
                                          </p:val>
                                        </p:tav>
                                        <p:tav tm="100000">
                                          <p:val>
                                            <p:strVal val="#ppt_h"/>
                                          </p:val>
                                        </p:tav>
                                      </p:tavLst>
                                    </p:anim>
                                    <p:animEffect transition="in" filter="fade">
                                      <p:cBhvr>
                                        <p:cTn id="52" dur="250"/>
                                        <p:tgtEl>
                                          <p:spTgt spid="16"/>
                                        </p:tgtEl>
                                      </p:cBhvr>
                                    </p:animEffect>
                                  </p:childTnLst>
                                </p:cTn>
                              </p:par>
                              <p:par>
                                <p:cTn id="53" presetID="6" presetClass="emph" presetSubtype="0" decel="100000" fill="hold" grpId="1" nodeType="withEffect">
                                  <p:stCondLst>
                                    <p:cond delay="200"/>
                                  </p:stCondLst>
                                  <p:childTnLst>
                                    <p:animScale>
                                      <p:cBhvr>
                                        <p:cTn id="54" dur="250" fill="hold"/>
                                        <p:tgtEl>
                                          <p:spTgt spid="16"/>
                                        </p:tgtEl>
                                      </p:cBhvr>
                                      <p:by x="120000" y="120000"/>
                                    </p:animScale>
                                  </p:childTnLst>
                                </p:cTn>
                              </p:par>
                              <p:par>
                                <p:cTn id="55" presetID="6" presetClass="emph" presetSubtype="0" decel="100000" fill="hold" grpId="2" nodeType="withEffect">
                                  <p:stCondLst>
                                    <p:cond delay="400"/>
                                  </p:stCondLst>
                                  <p:childTnLst>
                                    <p:animScale>
                                      <p:cBhvr>
                                        <p:cTn id="56" dur="250" fill="hold"/>
                                        <p:tgtEl>
                                          <p:spTgt spid="16"/>
                                        </p:tgtEl>
                                      </p:cBhvr>
                                      <p:by x="83000" y="83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0" grpId="0" bldLvl="0" animBg="1"/>
      <p:bldP spid="10" grpId="1" bldLvl="0" animBg="1"/>
      <p:bldP spid="18" grpId="0" bldLvl="0" animBg="1"/>
      <p:bldP spid="4" grpId="0" bldLvl="0" animBg="1"/>
      <p:bldP spid="4" grpId="1" bldLvl="0" animBg="1"/>
      <p:bldP spid="4" grpId="2" bldLvl="0" animBg="1"/>
      <p:bldP spid="16" grpId="0"/>
      <p:bldP spid="16" grpId="1"/>
      <p:bldP spid="16" grpId="2"/>
      <p:bldP spid="19" grpId="0" bldLvl="0" animBg="1"/>
      <p:bldP spid="20" grpId="0" bldLvl="0" animBg="1"/>
      <p:bldP spid="21" grpId="0" bldLvl="0" animBg="1"/>
      <p:bldP spid="22" grpId="0" bldLvl="0" animBg="1"/>
    </p:bldLst>
  </p:timing>
</p:sld>
</file>

<file path=ppt/theme/theme1.xml><?xml version="1.0" encoding="utf-8"?>
<a:theme xmlns:a="http://schemas.openxmlformats.org/drawingml/2006/main" name="第一PPT，www.1ppt.com">
  <a:themeElements>
    <a:clrScheme name="自定义 1">
      <a:dk1>
        <a:srgbClr val="262626"/>
      </a:dk1>
      <a:lt1>
        <a:sysClr val="window" lastClr="FFFFFF"/>
      </a:lt1>
      <a:dk2>
        <a:srgbClr val="003366"/>
      </a:dk2>
      <a:lt2>
        <a:srgbClr val="FFFFFF"/>
      </a:lt2>
      <a:accent1>
        <a:srgbClr val="003366"/>
      </a:accent1>
      <a:accent2>
        <a:srgbClr val="24699C"/>
      </a:accent2>
      <a:accent3>
        <a:srgbClr val="003366"/>
      </a:accent3>
      <a:accent4>
        <a:srgbClr val="24699C"/>
      </a:accent4>
      <a:accent5>
        <a:srgbClr val="003366"/>
      </a:accent5>
      <a:accent6>
        <a:srgbClr val="808080"/>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1287</Words>
  <Application>WPS 演示</Application>
  <PresentationFormat>宽屏</PresentationFormat>
  <Paragraphs>83</Paragraphs>
  <Slides>6</Slides>
  <Notes>11</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6</vt:i4>
      </vt:variant>
    </vt:vector>
  </HeadingPairs>
  <TitlesOfParts>
    <vt:vector size="23" baseType="lpstr">
      <vt:lpstr>Arial</vt:lpstr>
      <vt:lpstr>宋体</vt:lpstr>
      <vt:lpstr>Wingdings</vt:lpstr>
      <vt:lpstr>微软雅黑</vt:lpstr>
      <vt:lpstr>Calibri</vt:lpstr>
      <vt:lpstr>Aharoni</vt:lpstr>
      <vt:lpstr>Yu Gothic UI Semibold</vt:lpstr>
      <vt:lpstr>NEU-BZ-S92</vt:lpstr>
      <vt:lpstr>Times New Roman</vt:lpstr>
      <vt:lpstr>Cambria Math</vt:lpstr>
      <vt:lpstr>方正书宋_GBK</vt:lpstr>
      <vt:lpstr>Arial Unicode MS</vt:lpstr>
      <vt:lpstr>Calibri Light</vt:lpstr>
      <vt:lpstr>等线</vt:lpstr>
      <vt:lpstr>Segoe Print</vt:lpstr>
      <vt:lpstr>黑体</vt:lpstr>
      <vt:lpstr>第一PPT，www.1ppt.com</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合作共赢</dc:title>
  <dc:creator>第一PPT</dc:creator>
  <cp:keywords>www.1ppt.com</cp:keywords>
  <cp:lastModifiedBy>丁亮1411184057</cp:lastModifiedBy>
  <cp:revision>228</cp:revision>
  <dcterms:created xsi:type="dcterms:W3CDTF">2016-07-09T01:44:00Z</dcterms:created>
  <dcterms:modified xsi:type="dcterms:W3CDTF">2021-11-06T16:13:38Z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2052-11.1.0.11045</vt:lpwstr>
  </property>
  <property fmtid="{D5CDD505-2E9C-101B-9397-08002B2CF9AE}" pid="3" name="ICV">
    <vt:lpwstr>8F7A5F2313604ADAACC53324687AA553</vt:lpwstr>
  </property>
</Properties>
</file>