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827" r:id="rId3"/>
    <p:sldId id="3183" r:id="rId5"/>
    <p:sldId id="4519" r:id="rId6"/>
    <p:sldId id="4520" r:id="rId7"/>
    <p:sldId id="3184" r:id="rId8"/>
    <p:sldId id="3186" r:id="rId9"/>
    <p:sldId id="3187" r:id="rId10"/>
    <p:sldId id="264"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丁亮" initials="丁"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A32525"/>
    <a:srgbClr val="B21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94618" autoAdjust="0"/>
  </p:normalViewPr>
  <p:slideViewPr>
    <p:cSldViewPr snapToGrid="0">
      <p:cViewPr varScale="1">
        <p:scale>
          <a:sx n="81" d="100"/>
          <a:sy n="81" d="100"/>
        </p:scale>
        <p:origin x="672" y="67"/>
      </p:cViewPr>
      <p:guideLst>
        <p:guide orient="horz" pos="2160"/>
        <p:guide pos="3879"/>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commentAuthors" Target="commentAuthors.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23277-CD40-40ED-9C44-F539BFE25C1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47813-D77D-47F9-8A50-A93CCF3C3E9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96C9ECDE-F88C-48CF-9D13-2DBE889E7255}"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6D6A01-66A6-41DB-92CC-920FC3B03F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med" advTm="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
        <p:nvSpPr>
          <p:cNvPr id="9" name="矩形 8"/>
          <p:cNvSpPr/>
          <p:nvPr userDrawn="1"/>
        </p:nvSpPr>
        <p:spPr>
          <a:xfrm>
            <a:off x="8858628" y="645017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0855C-C9CE-404D-9516-02768B0B944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60A2B-FFB5-4C27-AAF9-3D9798C812F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3981" y="43271"/>
            <a:ext cx="12188020" cy="6771458"/>
          </a:xfrm>
          <a:prstGeom prst="rect">
            <a:avLst/>
          </a:prstGeom>
        </p:spPr>
      </p:pic>
      <p:pic>
        <p:nvPicPr>
          <p:cNvPr id="4" name="图片 3"/>
          <p:cNvPicPr>
            <a:picLocks noChangeAspect="1"/>
          </p:cNvPicPr>
          <p:nvPr/>
        </p:nvPicPr>
        <p:blipFill>
          <a:blip r:embed="rId2" cstate="screen"/>
          <a:stretch>
            <a:fillRect/>
          </a:stretch>
        </p:blipFill>
        <p:spPr>
          <a:xfrm>
            <a:off x="2664450" y="973610"/>
            <a:ext cx="8940092" cy="5074205"/>
          </a:xfrm>
          <a:prstGeom prst="rect">
            <a:avLst/>
          </a:prstGeom>
        </p:spPr>
      </p:pic>
      <p:pic>
        <p:nvPicPr>
          <p:cNvPr id="3" name="图片 2"/>
          <p:cNvPicPr>
            <a:picLocks noChangeAspect="1"/>
          </p:cNvPicPr>
          <p:nvPr/>
        </p:nvPicPr>
        <p:blipFill>
          <a:blip r:embed="rId3" cstate="screen"/>
          <a:stretch>
            <a:fillRect/>
          </a:stretch>
        </p:blipFill>
        <p:spPr>
          <a:xfrm>
            <a:off x="96398" y="448970"/>
            <a:ext cx="8425924" cy="6359552"/>
          </a:xfrm>
          <a:prstGeom prst="rect">
            <a:avLst/>
          </a:prstGeom>
        </p:spPr>
      </p:pic>
      <p:sp>
        <p:nvSpPr>
          <p:cNvPr id="73" name="文本框 2"/>
          <p:cNvSpPr txBox="1">
            <a:spLocks noChangeArrowheads="1"/>
          </p:cNvSpPr>
          <p:nvPr/>
        </p:nvSpPr>
        <p:spPr bwMode="auto">
          <a:xfrm>
            <a:off x="5915391" y="2342306"/>
            <a:ext cx="6276608" cy="1161415"/>
          </a:xfrm>
          <a:prstGeom prst="rect">
            <a:avLst/>
          </a:prstGeom>
          <a:solidFill>
            <a:srgbClr val="FFFFFF">
              <a:alpha val="40000"/>
            </a:srgbClr>
          </a:solidFill>
          <a:ln>
            <a:noFill/>
          </a:ln>
        </p:spPr>
        <p:txBody>
          <a:bodyPr wrap="square" lIns="121370" tIns="60685" rIns="121370" bIns="60685">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6770" b="1" dirty="0">
                <a:solidFill>
                  <a:srgbClr val="002060"/>
                </a:solidFill>
              </a:rPr>
              <a:t>财务报表分析</a:t>
            </a:r>
            <a:endParaRPr lang="zh-CN" altLang="en-US" sz="4515" dirty="0">
              <a:solidFill>
                <a:srgbClr val="002060"/>
              </a:solidFill>
            </a:endParaRPr>
          </a:p>
        </p:txBody>
      </p:sp>
      <p:sp>
        <p:nvSpPr>
          <p:cNvPr id="74" name="矩形 73"/>
          <p:cNvSpPr>
            <a:spLocks noChangeArrowheads="1"/>
          </p:cNvSpPr>
          <p:nvPr/>
        </p:nvSpPr>
        <p:spPr bwMode="auto">
          <a:xfrm>
            <a:off x="5891625" y="4613321"/>
            <a:ext cx="5712917" cy="775970"/>
          </a:xfrm>
          <a:prstGeom prst="rect">
            <a:avLst/>
          </a:prstGeom>
          <a:solidFill>
            <a:srgbClr val="00B0F0"/>
          </a:solidFill>
          <a:ln>
            <a:noFill/>
          </a:ln>
        </p:spPr>
        <p:txBody>
          <a:bodyPr wrap="square" lIns="121370" tIns="60685" rIns="121370" bIns="60685">
            <a:spAutoFit/>
          </a:bodyPr>
          <a:lstStyle/>
          <a:p>
            <a:r>
              <a:rPr lang="zh-CN" altLang="zh-CN" sz="2130" dirty="0">
                <a:solidFill>
                  <a:schemeClr val="bg1"/>
                </a:solidFill>
                <a:ea typeface="微软雅黑" panose="020B0503020204020204" pitchFamily="34" charset="-122"/>
              </a:rPr>
              <a:t>第九讲：盈利能力分析认知</a:t>
            </a:r>
            <a:endParaRPr lang="zh-CN" altLang="zh-CN" sz="2130" dirty="0">
              <a:solidFill>
                <a:schemeClr val="bg1"/>
              </a:solidFill>
              <a:ea typeface="微软雅黑" panose="020B0503020204020204" pitchFamily="34" charset="-122"/>
            </a:endParaRPr>
          </a:p>
          <a:p>
            <a:r>
              <a:rPr lang="zh-CN" altLang="zh-CN" sz="2130" dirty="0">
                <a:solidFill>
                  <a:schemeClr val="bg1"/>
                </a:solidFill>
                <a:ea typeface="微软雅黑" panose="020B0503020204020204" pitchFamily="34" charset="-122"/>
              </a:rPr>
              <a:t>主讲人：毛志建</a:t>
            </a:r>
            <a:endParaRPr lang="zh-CN" altLang="zh-CN" sz="2130" dirty="0">
              <a:solidFill>
                <a:schemeClr val="bg1"/>
              </a:solidFill>
              <a:ea typeface="微软雅黑" panose="020B0503020204020204" pitchFamily="34" charset="-122"/>
            </a:endParaRPr>
          </a:p>
        </p:txBody>
      </p:sp>
      <p:grpSp>
        <p:nvGrpSpPr>
          <p:cNvPr id="11" name="组合 35"/>
          <p:cNvGrpSpPr/>
          <p:nvPr/>
        </p:nvGrpSpPr>
        <p:grpSpPr bwMode="auto">
          <a:xfrm>
            <a:off x="6043404" y="5640149"/>
            <a:ext cx="5109617" cy="407667"/>
            <a:chOff x="817723" y="0"/>
            <a:chExt cx="4554738" cy="360000"/>
          </a:xfrm>
          <a:solidFill>
            <a:srgbClr val="002060"/>
          </a:solidFill>
        </p:grpSpPr>
        <p:grpSp>
          <p:nvGrpSpPr>
            <p:cNvPr id="12" name="组合 12"/>
            <p:cNvGrpSpPr/>
            <p:nvPr/>
          </p:nvGrpSpPr>
          <p:grpSpPr bwMode="auto">
            <a:xfrm>
              <a:off x="1819732" y="0"/>
              <a:ext cx="450372" cy="360000"/>
              <a:chOff x="0" y="0"/>
              <a:chExt cx="1088225" cy="869861"/>
            </a:xfrm>
            <a:grpFill/>
          </p:grpSpPr>
          <p:sp>
            <p:nvSpPr>
              <p:cNvPr id="31"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2"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3"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4"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5"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grpSp>
          <p:nvGrpSpPr>
            <p:cNvPr id="13" name="组合 12"/>
            <p:cNvGrpSpPr/>
            <p:nvPr/>
          </p:nvGrpSpPr>
          <p:grpSpPr bwMode="auto">
            <a:xfrm>
              <a:off x="5012461" y="0"/>
              <a:ext cx="360000" cy="360000"/>
              <a:chOff x="0" y="0"/>
              <a:chExt cx="881859" cy="881859"/>
            </a:xfrm>
            <a:grpFill/>
          </p:grpSpPr>
          <p:sp>
            <p:nvSpPr>
              <p:cNvPr id="29"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0"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grpSp>
          <p:nvGrpSpPr>
            <p:cNvPr id="14" name="组合 21"/>
            <p:cNvGrpSpPr/>
            <p:nvPr/>
          </p:nvGrpSpPr>
          <p:grpSpPr bwMode="auto">
            <a:xfrm>
              <a:off x="2907827" y="0"/>
              <a:ext cx="434277" cy="360000"/>
              <a:chOff x="0" y="0"/>
              <a:chExt cx="961046" cy="796672"/>
            </a:xfrm>
            <a:grpFill/>
          </p:grpSpPr>
          <p:sp>
            <p:nvSpPr>
              <p:cNvPr id="17"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8"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9"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1"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2"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3"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4"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5"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6"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7"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8"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sp>
          <p:nvSpPr>
            <p:cNvPr id="15" name="Freeform 84"/>
            <p:cNvSpPr>
              <a:spLocks noChangeAspect="1" noEditPoints="1" noChangeArrowheads="1"/>
            </p:cNvSpPr>
            <p:nvPr/>
          </p:nvSpPr>
          <p:spPr bwMode="auto">
            <a:xfrm>
              <a:off x="817723" y="0"/>
              <a:ext cx="364286" cy="360000"/>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6" name="Freeform 9"/>
            <p:cNvSpPr>
              <a:spLocks noChangeAspect="1" noEditPoints="1" noChangeArrowheads="1"/>
            </p:cNvSpPr>
            <p:nvPr/>
          </p:nvSpPr>
          <p:spPr bwMode="auto">
            <a:xfrm>
              <a:off x="3979827" y="0"/>
              <a:ext cx="394911" cy="360000"/>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2" presetClass="entr" presetSubtype="8"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3000"/>
                            </p:stCondLst>
                            <p:childTnLst>
                              <p:par>
                                <p:cTn id="18" presetID="2" presetClass="entr" presetSubtype="2" fill="hold" grpId="0" nodeType="afterEffect">
                                  <p:stCondLst>
                                    <p:cond delay="0"/>
                                  </p:stCondLst>
                                  <p:iterate type="lt">
                                    <p:tmPct val="10000"/>
                                  </p:iterate>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400" fill="hold"/>
                                        <p:tgtEl>
                                          <p:spTgt spid="73"/>
                                        </p:tgtEl>
                                        <p:attrNameLst>
                                          <p:attrName>ppt_x</p:attrName>
                                        </p:attrNameLst>
                                      </p:cBhvr>
                                      <p:tavLst>
                                        <p:tav tm="0">
                                          <p:val>
                                            <p:strVal val="1+#ppt_w/2"/>
                                          </p:val>
                                        </p:tav>
                                        <p:tav tm="100000">
                                          <p:val>
                                            <p:strVal val="#ppt_x"/>
                                          </p:val>
                                        </p:tav>
                                      </p:tavLst>
                                    </p:anim>
                                    <p:anim calcmode="lin" valueType="num">
                                      <p:cBhvr additive="base">
                                        <p:cTn id="21" dur="400" fill="hold"/>
                                        <p:tgtEl>
                                          <p:spTgt spid="73"/>
                                        </p:tgtEl>
                                        <p:attrNameLst>
                                          <p:attrName>ppt_y</p:attrName>
                                        </p:attrNameLst>
                                      </p:cBhvr>
                                      <p:tavLst>
                                        <p:tav tm="0">
                                          <p:val>
                                            <p:strVal val="#ppt_y"/>
                                          </p:val>
                                        </p:tav>
                                        <p:tav tm="100000">
                                          <p:val>
                                            <p:strVal val="#ppt_y"/>
                                          </p:val>
                                        </p:tav>
                                      </p:tavLst>
                                    </p:anim>
                                  </p:childTnLst>
                                </p:cTn>
                              </p:par>
                            </p:childTnLst>
                          </p:cTn>
                        </p:par>
                        <p:par>
                          <p:cTn id="22" fill="hold">
                            <p:stCondLst>
                              <p:cond delay="2099"/>
                            </p:stCondLst>
                            <p:childTnLst>
                              <p:par>
                                <p:cTn id="23" presetID="2" presetClass="entr" presetSubtype="4" fill="hold" grpId="0" nodeType="afterEffect">
                                  <p:stCondLst>
                                    <p:cond delay="0"/>
                                  </p:stCondLst>
                                  <p:iterate type="lt">
                                    <p:tmPct val="10000"/>
                                  </p:iterate>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400" fill="hold"/>
                                        <p:tgtEl>
                                          <p:spTgt spid="74"/>
                                        </p:tgtEl>
                                        <p:attrNameLst>
                                          <p:attrName>ppt_x</p:attrName>
                                        </p:attrNameLst>
                                      </p:cBhvr>
                                      <p:tavLst>
                                        <p:tav tm="0">
                                          <p:val>
                                            <p:strVal val="#ppt_x"/>
                                          </p:val>
                                        </p:tav>
                                        <p:tav tm="100000">
                                          <p:val>
                                            <p:strVal val="#ppt_x"/>
                                          </p:val>
                                        </p:tav>
                                      </p:tavLst>
                                    </p:anim>
                                    <p:anim calcmode="lin" valueType="num">
                                      <p:cBhvr additive="base">
                                        <p:cTn id="26" dur="4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322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910630" y="2457065"/>
            <a:ext cx="1943870" cy="1943870"/>
            <a:chOff x="4840752" y="1682588"/>
            <a:chExt cx="1944216" cy="1944216"/>
          </a:xfrm>
        </p:grpSpPr>
        <p:sp>
          <p:nvSpPr>
            <p:cNvPr id="22" name="圆角矩形 21"/>
            <p:cNvSpPr/>
            <p:nvPr/>
          </p:nvSpPr>
          <p:spPr>
            <a:xfrm rot="19460361">
              <a:off x="4840752" y="1682588"/>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p>
          </p:txBody>
        </p:sp>
        <p:sp>
          <p:nvSpPr>
            <p:cNvPr id="23" name="Freeform 15"/>
            <p:cNvSpPr>
              <a:spLocks noEditPoints="1"/>
            </p:cNvSpPr>
            <p:nvPr/>
          </p:nvSpPr>
          <p:spPr bwMode="auto">
            <a:xfrm>
              <a:off x="5272466" y="2111480"/>
              <a:ext cx="1080788" cy="1086432"/>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chemeClr val="accent1"/>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3" tIns="45712" rIns="91423" bIns="45712" numCol="1" spcCol="0" rtlCol="0" fromWordArt="0" anchor="ctr" anchorCtr="0" forceAA="0" compatLnSpc="1">
              <a:noAutofit/>
            </a:bodyPr>
            <a:lstStyle/>
            <a:p>
              <a:pPr algn="ctr"/>
              <a:endParaRPr lang="zh-CN" altLang="en-US" sz="1705"/>
            </a:p>
          </p:txBody>
        </p:sp>
      </p:grpSp>
      <p:sp>
        <p:nvSpPr>
          <p:cNvPr id="24" name="TextBox 4"/>
          <p:cNvSpPr txBox="1"/>
          <p:nvPr/>
        </p:nvSpPr>
        <p:spPr>
          <a:xfrm>
            <a:off x="4882067" y="2454602"/>
            <a:ext cx="4967666" cy="460375"/>
          </a:xfrm>
          <a:prstGeom prst="rect">
            <a:avLst/>
          </a:prstGeom>
          <a:noFill/>
        </p:spPr>
        <p:txBody>
          <a:bodyPr wrap="square" rtlCol="0">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第九讲</a:t>
            </a:r>
            <a:r>
              <a:rPr lang="en-US" altLang="zh-CN" sz="2400" b="1" dirty="0">
                <a:solidFill>
                  <a:schemeClr val="accent1"/>
                </a:solidFill>
                <a:latin typeface="微软雅黑" panose="020B0503020204020204" pitchFamily="34" charset="-122"/>
                <a:ea typeface="微软雅黑" panose="020B0503020204020204" pitchFamily="34" charset="-122"/>
              </a:rPr>
              <a:t>  </a:t>
            </a:r>
            <a:r>
              <a:rPr lang="zh-CN" altLang="en-US" sz="2400" b="1" dirty="0">
                <a:solidFill>
                  <a:schemeClr val="accent1"/>
                </a:solidFill>
                <a:latin typeface="微软雅黑" panose="020B0503020204020204" pitchFamily="34" charset="-122"/>
                <a:ea typeface="微软雅黑" panose="020B0503020204020204" pitchFamily="34" charset="-122"/>
              </a:rPr>
              <a:t>盈利能力分析认知</a:t>
            </a:r>
            <a:endParaRPr lang="zh-CN" altLang="en-US" sz="2400" b="1" dirty="0">
              <a:solidFill>
                <a:schemeClr val="accent1"/>
              </a:solidFill>
              <a:latin typeface="微软雅黑" panose="020B0503020204020204" pitchFamily="34" charset="-122"/>
              <a:ea typeface="微软雅黑" panose="020B0503020204020204" pitchFamily="34" charset="-122"/>
              <a:sym typeface="+mn-lt"/>
            </a:endParaRPr>
          </a:p>
        </p:txBody>
      </p:sp>
      <p:cxnSp>
        <p:nvCxnSpPr>
          <p:cNvPr id="25" name="直接连接符 24"/>
          <p:cNvCxnSpPr/>
          <p:nvPr/>
        </p:nvCxnSpPr>
        <p:spPr>
          <a:xfrm flipV="1">
            <a:off x="4580509" y="1745685"/>
            <a:ext cx="0" cy="31976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5117856" y="2970212"/>
            <a:ext cx="6096000" cy="1198880"/>
          </a:xfrm>
          <a:prstGeom prst="rect">
            <a:avLst/>
          </a:prstGeom>
        </p:spPr>
        <p:txBody>
          <a:bodyPr>
            <a:spAutoFit/>
          </a:bodyPr>
          <a:lstStyle/>
          <a:p>
            <a:pPr marL="285750" indent="-285750">
              <a:buFont typeface="Wingdings" panose="05000000000000000000" pitchFamily="2" charset="2"/>
              <a:buChar char="Ø"/>
            </a:pPr>
            <a:r>
              <a:rPr lang="zh-CN" altLang="zh-CN" b="1" dirty="0">
                <a:solidFill>
                  <a:schemeClr val="accent1"/>
                </a:solidFill>
                <a:latin typeface="微软雅黑" panose="020B0503020204020204" pitchFamily="34" charset="-122"/>
                <a:ea typeface="微软雅黑" panose="020B0503020204020204" pitchFamily="34" charset="-122"/>
                <a:sym typeface="+mn-ea"/>
              </a:rPr>
              <a:t>盈利能力分析的含义</a:t>
            </a:r>
            <a:endParaRPr lang="zh-CN" altLang="zh-CN" b="1" dirty="0">
              <a:solidFill>
                <a:schemeClr val="accent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pitchFamily="2" charset="2"/>
              <a:buChar char="Ø"/>
            </a:pPr>
            <a:r>
              <a:rPr lang="zh-CN" altLang="zh-CN" b="1" dirty="0">
                <a:solidFill>
                  <a:schemeClr val="accent1"/>
                </a:solidFill>
                <a:latin typeface="微软雅黑" panose="020B0503020204020204" pitchFamily="34" charset="-122"/>
                <a:ea typeface="微软雅黑" panose="020B0503020204020204" pitchFamily="34" charset="-122"/>
                <a:sym typeface="+mn-ea"/>
              </a:rPr>
              <a:t>盈利能力分析的意义</a:t>
            </a:r>
            <a:endParaRPr lang="zh-CN" altLang="zh-CN" b="1" dirty="0">
              <a:solidFill>
                <a:schemeClr val="accent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pitchFamily="2" charset="2"/>
              <a:buChar char="Ø"/>
            </a:pPr>
            <a:r>
              <a:rPr lang="zh-CN" altLang="zh-CN" b="1" dirty="0">
                <a:solidFill>
                  <a:schemeClr val="accent1"/>
                </a:solidFill>
                <a:latin typeface="微软雅黑" panose="020B0503020204020204" pitchFamily="34" charset="-122"/>
                <a:ea typeface="微软雅黑" panose="020B0503020204020204" pitchFamily="34" charset="-122"/>
                <a:sym typeface="+mn-ea"/>
              </a:rPr>
              <a:t>盈利能力分析的内容</a:t>
            </a:r>
            <a:endParaRPr lang="zh-CN" altLang="zh-CN" b="1" dirty="0">
              <a:solidFill>
                <a:schemeClr val="accent1"/>
              </a:solidFill>
              <a:latin typeface="微软雅黑" panose="020B0503020204020204" pitchFamily="34" charset="-122"/>
              <a:ea typeface="微软雅黑" panose="020B0503020204020204" pitchFamily="34" charset="-122"/>
            </a:endParaRPr>
          </a:p>
          <a:p>
            <a:pPr algn="just"/>
            <a:endParaRPr lang="zh-CN"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15290" y="621665"/>
            <a:ext cx="11256010" cy="5737860"/>
          </a:xfrm>
          <a:prstGeom prst="rect">
            <a:avLst/>
          </a:prstGeom>
          <a:noFill/>
        </p:spPr>
        <p:txBody>
          <a:bodyPr wrap="square" rtlCol="0">
            <a:spAutoFit/>
          </a:bodyPr>
          <a:p>
            <a:pPr algn="ctr">
              <a:lnSpc>
                <a:spcPct val="120000"/>
              </a:lnSpc>
              <a:spcBef>
                <a:spcPts val="0"/>
              </a:spcBef>
              <a:spcAft>
                <a:spcPts val="0"/>
              </a:spcAft>
            </a:pPr>
            <a:r>
              <a:rPr lang="zh-CN" altLang="en-US" b="1">
                <a:solidFill>
                  <a:schemeClr val="accent1"/>
                </a:solidFill>
                <a:effectLst>
                  <a:outerShdw blurRad="38100" dist="25400" dir="5400000" algn="ctr" rotWithShape="0">
                    <a:srgbClr val="6E747A">
                      <a:alpha val="43000"/>
                    </a:srgbClr>
                  </a:outerShdw>
                </a:effectLst>
              </a:rPr>
              <a:t>导入案例：中材节能公司盈利能力分析</a:t>
            </a:r>
            <a:endParaRPr lang="zh-CN" altLang="en-US"/>
          </a:p>
          <a:p>
            <a:pPr>
              <a:lnSpc>
                <a:spcPct val="120000"/>
              </a:lnSpc>
              <a:spcBef>
                <a:spcPts val="0"/>
              </a:spcBef>
              <a:spcAft>
                <a:spcPts val="0"/>
              </a:spcAft>
            </a:pPr>
            <a:r>
              <a:rPr lang="zh-CN" altLang="en-US"/>
              <a:t>        随着我国节能环保事业的不断推进，“十三五”规划纲要提出未来五年将加快我国绿色产业发展，同时也把节能环保产业的发展推到了战略发展的新高度。节能环保已成为各行各业讨论热点，国家也出台了一系列的扶持政策，推进节能环保产业的全面建设与发展。有关数据显示，"十二五”期间，我国节能环保产业以15%~20%的速度增长，而且过去五年仅是环保投资就达到3.4万亿元，比"十一五”期间增长了62%，投资力度不断上升。未来五年环保投入每年将增加2万亿元左右，在资源环境、生态建设方面的投资力度也将会进一步加大，“十三五”期间社会节能环保总投资有望超过17万亿元，节能环保行业将迎来新一轮的发展机遇。</a:t>
            </a:r>
            <a:endParaRPr lang="zh-CN" altLang="en-US"/>
          </a:p>
          <a:p>
            <a:pPr>
              <a:lnSpc>
                <a:spcPct val="120000"/>
              </a:lnSpc>
              <a:spcBef>
                <a:spcPts val="0"/>
              </a:spcBef>
              <a:spcAft>
                <a:spcPts val="0"/>
              </a:spcAft>
            </a:pPr>
            <a:r>
              <a:rPr lang="zh-CN" altLang="en-US"/>
              <a:t>        中材节能公司主要从事工业节能、固废处理、建筑节能等领域的余热发电及技术改造、生物质发电等可再生资源循环利用、新型墙材等技术的研究、开发、咨询，关键技术装备制造，工程承包及项目管理，项目投资及运营管理等专业化服务业务。2015年全年生产经营整体保持稳定发展态势，实现营业收入13. 73亿元，利润总额1.43亿元，受产能过剩影响，在建设运营工作面临较大挑战的情况下，同比分别下降了9.73%、 4. 14%,较圆满地完成了业绩指标。</a:t>
            </a:r>
            <a:endParaRPr lang="zh-CN" altLang="en-US"/>
          </a:p>
          <a:p>
            <a:pPr>
              <a:lnSpc>
                <a:spcPct val="120000"/>
              </a:lnSpc>
              <a:spcBef>
                <a:spcPts val="0"/>
              </a:spcBef>
              <a:spcAft>
                <a:spcPts val="0"/>
              </a:spcAft>
            </a:pPr>
            <a:r>
              <a:rPr lang="zh-CN" altLang="en-US"/>
              <a:t>       中材节能公司近年来的营收情况有些波动，主要是因为节能环保工程项目的投资与回报周期比较长，企业效益回收慢。中材节能公司表示，受累于水泥、钢铁等传统产业发展不景气及宏观经济结构、产业发展的调整，相关余热发电、新型墙材工程等增量市场有限，同时，增加了现有市场份额的竞争，低价竞争等一些不规范的市场竞争现象普遍，不断压缩利润空间，并且有国内竞争国外化的趋势，给公司市场开拓和成本控制带来很大压力。反映中材节能公司2013- -2015年盈利能力的几个指标情况见表5- - 1。</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860425" y="1167130"/>
            <a:ext cx="9965690" cy="48406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51169" y="138547"/>
            <a:ext cx="6019420" cy="521970"/>
          </a:xfrm>
          <a:prstGeom prst="rect">
            <a:avLst/>
          </a:prstGeom>
          <a:noFill/>
        </p:spPr>
        <p:txBody>
          <a:bodyPr wrap="square" rtlCol="0">
            <a:spAutoFit/>
          </a:bodyPr>
          <a:lstStyle/>
          <a:p>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第九讲</a:t>
            </a:r>
            <a:r>
              <a:rPr lang="en-US"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 </a:t>
            </a:r>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盈利能力分析认知</a:t>
            </a:r>
            <a:endPar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6094358" cy="830997"/>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一、盈利能力分析的含义</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989998"/>
            <a:ext cx="5247692" cy="2953373"/>
          </a:xfrm>
          <a:prstGeom prst="rect">
            <a:avLst/>
          </a:prstGeom>
        </p:spPr>
        <p:txBody>
          <a:bodyPr wrap="square">
            <a:spAutoFit/>
          </a:bodyPr>
          <a:lstStyle/>
          <a:p>
            <a:pPr algn="just">
              <a:lnSpc>
                <a:spcPct val="150000"/>
              </a:lnSpc>
            </a:pPr>
            <a:r>
              <a:rPr lang="zh-CN" altLang="zh-CN" dirty="0"/>
              <a:t>盈利能力是指在正常的营业状况下</a:t>
            </a:r>
            <a:r>
              <a:rPr lang="en-US" altLang="zh-CN" dirty="0"/>
              <a:t>,</a:t>
            </a:r>
            <a:r>
              <a:rPr lang="zh-CN" altLang="zh-CN" dirty="0"/>
              <a:t>企业赚取利润的能力。非正常的营业状况也会给企业带来收益或损失</a:t>
            </a:r>
            <a:r>
              <a:rPr lang="en-US" altLang="zh-CN" dirty="0"/>
              <a:t>,</a:t>
            </a:r>
            <a:r>
              <a:rPr lang="zh-CN" altLang="zh-CN" dirty="0"/>
              <a:t>但这只是特殊情况</a:t>
            </a:r>
            <a:r>
              <a:rPr lang="en-US" altLang="zh-CN" dirty="0"/>
              <a:t>,</a:t>
            </a:r>
            <a:r>
              <a:rPr lang="zh-CN" altLang="zh-CN" dirty="0"/>
              <a:t>不能说明企业的能力。因此</a:t>
            </a:r>
            <a:r>
              <a:rPr lang="en-US" altLang="zh-CN" dirty="0"/>
              <a:t>,</a:t>
            </a:r>
            <a:r>
              <a:rPr lang="zh-CN" altLang="zh-CN" dirty="0"/>
              <a:t>证券分析师在分析企业盈利能力时</a:t>
            </a:r>
            <a:r>
              <a:rPr lang="en-US" altLang="zh-CN" dirty="0"/>
              <a:t>,</a:t>
            </a:r>
            <a:r>
              <a:rPr lang="zh-CN" altLang="zh-CN" dirty="0"/>
              <a:t>应当排除以下因素</a:t>
            </a:r>
            <a:r>
              <a:rPr lang="en-US" altLang="zh-CN" dirty="0"/>
              <a:t>:</a:t>
            </a:r>
            <a:r>
              <a:rPr lang="zh-CN" altLang="zh-CN" dirty="0"/>
              <a:t>证券买卖等非正常项目、已经或将要停止的营业项目、重大事故或法律更改等特别项目、会计准则和财务制度变更带来的累计影响等。</a:t>
            </a:r>
            <a:endParaRPr lang="zh-CN" altLang="zh-CN" dirty="0"/>
          </a:p>
        </p:txBody>
      </p:sp>
      <p:pic>
        <p:nvPicPr>
          <p:cNvPr id="6" name="图片 5"/>
          <p:cNvPicPr>
            <a:picLocks noChangeAspect="1"/>
          </p:cNvPicPr>
          <p:nvPr/>
        </p:nvPicPr>
        <p:blipFill rotWithShape="1">
          <a:blip r:embed="rId1" cstate="screen"/>
          <a:srcRect/>
          <a:stretch>
            <a:fillRect/>
          </a:stretch>
        </p:blipFill>
        <p:spPr>
          <a:xfrm>
            <a:off x="5582092" y="893814"/>
            <a:ext cx="6982047" cy="6315061"/>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51169" y="138547"/>
            <a:ext cx="6019420" cy="521970"/>
          </a:xfrm>
          <a:prstGeom prst="rect">
            <a:avLst/>
          </a:prstGeom>
          <a:noFill/>
        </p:spPr>
        <p:txBody>
          <a:bodyPr wrap="square" rtlCol="0">
            <a:spAutoFit/>
          </a:bodyPr>
          <a:lstStyle/>
          <a:p>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第九讲</a:t>
            </a:r>
            <a:r>
              <a:rPr lang="en-US"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盈利能力分析认知</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7263"/>
            <a:ext cx="6094358" cy="830997"/>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二、 盈利能力分析的意义</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847955"/>
            <a:ext cx="11479980" cy="2862322"/>
          </a:xfrm>
          <a:prstGeom prst="rect">
            <a:avLst/>
          </a:prstGeom>
        </p:spPr>
        <p:txBody>
          <a:bodyPr wrap="square">
            <a:spAutoFit/>
          </a:bodyPr>
          <a:lstStyle/>
          <a:p>
            <a:endParaRPr lang="en-US" altLang="zh-CN" dirty="0"/>
          </a:p>
          <a:p>
            <a:r>
              <a:rPr lang="zh-CN" altLang="zh-CN" dirty="0"/>
              <a:t>对企业经理人员来说</a:t>
            </a:r>
            <a:r>
              <a:rPr lang="en-US" altLang="zh-CN" dirty="0"/>
              <a:t>,</a:t>
            </a:r>
            <a:r>
              <a:rPr lang="zh-CN" altLang="zh-CN" dirty="0"/>
              <a:t>进行企业盈利能力分析的目的具体表现在以下两个方面。</a:t>
            </a:r>
            <a:endParaRPr lang="zh-CN" altLang="zh-CN" dirty="0"/>
          </a:p>
          <a:p>
            <a:r>
              <a:rPr lang="en-US" altLang="zh-CN" dirty="0"/>
              <a:t>(</a:t>
            </a:r>
            <a:r>
              <a:rPr lang="zh-CN" altLang="zh-CN" dirty="0"/>
              <a:t>一</a:t>
            </a:r>
            <a:r>
              <a:rPr lang="en-US" altLang="zh-CN" dirty="0"/>
              <a:t>)</a:t>
            </a:r>
            <a:r>
              <a:rPr lang="zh-CN" altLang="zh-CN" dirty="0"/>
              <a:t>利用盈利能力的有关指标反映和衡量企业经营业绩</a:t>
            </a:r>
            <a:endParaRPr lang="zh-CN" altLang="zh-CN" dirty="0"/>
          </a:p>
          <a:p>
            <a:r>
              <a:rPr lang="zh-CN" altLang="zh-CN" dirty="0"/>
              <a:t>企业经理人员的根本任务就是通过自己的努力使企业赚取更多的利润。各项收益数据反映着企业的盈利能力</a:t>
            </a:r>
            <a:r>
              <a:rPr lang="en-US" altLang="zh-CN" dirty="0"/>
              <a:t>,</a:t>
            </a:r>
            <a:r>
              <a:rPr lang="zh-CN" altLang="zh-CN" dirty="0"/>
              <a:t>也反映着经理人员工作业绩的大小。用已达到的盈利能力指标与标准、基期、同行业平均水平、其他企业相比较</a:t>
            </a:r>
            <a:r>
              <a:rPr lang="en-US" altLang="zh-CN" dirty="0"/>
              <a:t>,</a:t>
            </a:r>
            <a:r>
              <a:rPr lang="zh-CN" altLang="zh-CN" dirty="0"/>
              <a:t>则可以衡量经理人员工作业绩的优劣。</a:t>
            </a:r>
            <a:endParaRPr lang="zh-CN" altLang="zh-CN" dirty="0"/>
          </a:p>
          <a:p>
            <a:r>
              <a:rPr lang="en-US" altLang="zh-CN" dirty="0"/>
              <a:t>(</a:t>
            </a:r>
            <a:r>
              <a:rPr lang="zh-CN" altLang="zh-CN" dirty="0"/>
              <a:t>二</a:t>
            </a:r>
            <a:r>
              <a:rPr lang="en-US" altLang="zh-CN" dirty="0"/>
              <a:t>)</a:t>
            </a:r>
            <a:r>
              <a:rPr lang="zh-CN" altLang="zh-CN" dirty="0"/>
              <a:t>通过盈利能力分析发现经营管理中存在的问题</a:t>
            </a:r>
            <a:endParaRPr lang="zh-CN" altLang="zh-CN" dirty="0"/>
          </a:p>
          <a:p>
            <a:r>
              <a:rPr lang="zh-CN" altLang="zh-CN" dirty="0"/>
              <a:t>盈利能力是企业各环节经营活动的具体表现</a:t>
            </a:r>
            <a:r>
              <a:rPr lang="en-US" altLang="zh-CN" dirty="0"/>
              <a:t>,</a:t>
            </a:r>
            <a:r>
              <a:rPr lang="zh-CN" altLang="zh-CN" dirty="0"/>
              <a:t>企业经营的好坏会通过盈利能力表现出来。通过对盈利能力的深入分析</a:t>
            </a:r>
            <a:r>
              <a:rPr lang="en-US" altLang="zh-CN" dirty="0"/>
              <a:t>,</a:t>
            </a:r>
            <a:r>
              <a:rPr lang="zh-CN" altLang="zh-CN" dirty="0"/>
              <a:t>可以发现经营管理中的重大问题</a:t>
            </a:r>
            <a:r>
              <a:rPr lang="en-US" altLang="zh-CN" dirty="0"/>
              <a:t>,</a:t>
            </a:r>
            <a:r>
              <a:rPr lang="zh-CN" altLang="zh-CN" dirty="0"/>
              <a:t>进而采取措施解决问题</a:t>
            </a:r>
            <a:r>
              <a:rPr lang="en-US" altLang="zh-CN" dirty="0"/>
              <a:t>,</a:t>
            </a:r>
            <a:r>
              <a:rPr lang="zh-CN" altLang="zh-CN" dirty="0"/>
              <a:t>提高企业收益水平。</a:t>
            </a:r>
            <a:endParaRPr lang="zh-CN" altLang="zh-CN" dirty="0"/>
          </a:p>
          <a:p>
            <a:endParaRPr lang="zh-CN" altLang="zh-CN" dirty="0"/>
          </a:p>
        </p:txBody>
      </p:sp>
      <p:pic>
        <p:nvPicPr>
          <p:cNvPr id="6" name="图片占位符 18"/>
          <p:cNvPicPr>
            <a:picLocks noChangeAspect="1"/>
          </p:cNvPicPr>
          <p:nvPr/>
        </p:nvPicPr>
        <p:blipFill>
          <a:blip r:embed="rId1" cstate="screen"/>
          <a:srcRect/>
          <a:stretch>
            <a:fillRect/>
          </a:stretch>
        </p:blipFill>
        <p:spPr>
          <a:xfrm>
            <a:off x="2624734" y="4880023"/>
            <a:ext cx="1520793" cy="1481428"/>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1" fmla="*/ 750822 w 3362570"/>
              <a:gd name="connsiteY0-2" fmla="*/ 19683 h 1520793"/>
              <a:gd name="connsiteX1-3" fmla="*/ 769972 w 3362570"/>
              <a:gd name="connsiteY1-4" fmla="*/ 19683 h 1520793"/>
              <a:gd name="connsiteX2-5" fmla="*/ 778210 w 3362570"/>
              <a:gd name="connsiteY2-6" fmla="*/ 20368 h 1520793"/>
              <a:gd name="connsiteX3-7" fmla="*/ 920995 w 3362570"/>
              <a:gd name="connsiteY3-8" fmla="*/ 25855 h 1520793"/>
              <a:gd name="connsiteX4-9" fmla="*/ 1093000 w 3362570"/>
              <a:gd name="connsiteY4-10" fmla="*/ 47802 h 1520793"/>
              <a:gd name="connsiteX5-11" fmla="*/ 1251204 w 3362570"/>
              <a:gd name="connsiteY5-12" fmla="*/ 92382 h 1520793"/>
              <a:gd name="connsiteX6-13" fmla="*/ 1383922 w 3362570"/>
              <a:gd name="connsiteY6-14" fmla="*/ 166385 h 1520793"/>
              <a:gd name="connsiteX7-15" fmla="*/ 1503544 w 3362570"/>
              <a:gd name="connsiteY7-16" fmla="*/ 340795 h 1520793"/>
              <a:gd name="connsiteX8-17" fmla="*/ 1518399 w 3362570"/>
              <a:gd name="connsiteY8-18" fmla="*/ 425429 h 1520793"/>
              <a:gd name="connsiteX9-19" fmla="*/ 1520793 w 3362570"/>
              <a:gd name="connsiteY9-20" fmla="*/ 443673 h 1520793"/>
              <a:gd name="connsiteX10-21" fmla="*/ 1520793 w 3362570"/>
              <a:gd name="connsiteY10-22" fmla="*/ 473027 h 1520793"/>
              <a:gd name="connsiteX11-23" fmla="*/ 1518893 w 3362570"/>
              <a:gd name="connsiteY11-24" fmla="*/ 484960 h 1520793"/>
              <a:gd name="connsiteX12-25" fmla="*/ 1497066 w 3362570"/>
              <a:gd name="connsiteY12-26" fmla="*/ 622130 h 1520793"/>
              <a:gd name="connsiteX13-27" fmla="*/ 1434544 w 3362570"/>
              <a:gd name="connsiteY13-28" fmla="*/ 800724 h 1520793"/>
              <a:gd name="connsiteX14-29" fmla="*/ 1307037 w 3362570"/>
              <a:gd name="connsiteY14-30" fmla="*/ 1044954 h 1520793"/>
              <a:gd name="connsiteX15-31" fmla="*/ 1154395 w 3362570"/>
              <a:gd name="connsiteY15-32" fmla="*/ 1263465 h 1520793"/>
              <a:gd name="connsiteX16-33" fmla="*/ 1027240 w 3362570"/>
              <a:gd name="connsiteY16-34" fmla="*/ 1391443 h 1520793"/>
              <a:gd name="connsiteX17-35" fmla="*/ 904942 w 3362570"/>
              <a:gd name="connsiteY17-36" fmla="*/ 1468259 h 1520793"/>
              <a:gd name="connsiteX18-37" fmla="*/ 790813 w 3362570"/>
              <a:gd name="connsiteY18-38" fmla="*/ 1498915 h 1520793"/>
              <a:gd name="connsiteX19-39" fmla="*/ 771240 w 3362570"/>
              <a:gd name="connsiteY19-40" fmla="*/ 1501111 h 1520793"/>
              <a:gd name="connsiteX20-41" fmla="*/ 748287 w 3362570"/>
              <a:gd name="connsiteY20-42" fmla="*/ 1501111 h 1520793"/>
              <a:gd name="connsiteX21-43" fmla="*/ 742654 w 3362570"/>
              <a:gd name="connsiteY21-44" fmla="*/ 1500081 h 1520793"/>
              <a:gd name="connsiteX22-45" fmla="*/ 709070 w 3362570"/>
              <a:gd name="connsiteY22-46" fmla="*/ 1496446 h 1520793"/>
              <a:gd name="connsiteX23-47" fmla="*/ 583605 w 3362570"/>
              <a:gd name="connsiteY23-48" fmla="*/ 1453375 h 1520793"/>
              <a:gd name="connsiteX24-49" fmla="*/ 446311 w 3362570"/>
              <a:gd name="connsiteY24-50" fmla="*/ 1351253 h 1520793"/>
              <a:gd name="connsiteX25-51" fmla="*/ 323521 w 3362570"/>
              <a:gd name="connsiteY25-52" fmla="*/ 1211340 h 1520793"/>
              <a:gd name="connsiteX26-53" fmla="*/ 103640 w 3362570"/>
              <a:gd name="connsiteY26-54" fmla="*/ 842629 h 1520793"/>
              <a:gd name="connsiteX27-55" fmla="*/ 23657 w 3362570"/>
              <a:gd name="connsiteY27-56" fmla="*/ 627068 h 1520793"/>
              <a:gd name="connsiteX28-57" fmla="*/ 1056 w 3362570"/>
              <a:gd name="connsiteY28-58" fmla="*/ 480503 h 1520793"/>
              <a:gd name="connsiteX29-59" fmla="*/ 0 w 3362570"/>
              <a:gd name="connsiteY29-60" fmla="*/ 473027 h 1520793"/>
              <a:gd name="connsiteX30-61" fmla="*/ 0 w 3362570"/>
              <a:gd name="connsiteY30-62" fmla="*/ 444976 h 1520793"/>
              <a:gd name="connsiteX31-63" fmla="*/ 1127 w 3362570"/>
              <a:gd name="connsiteY31-64" fmla="*/ 435579 h 1520793"/>
              <a:gd name="connsiteX32-65" fmla="*/ 9083 w 3362570"/>
              <a:gd name="connsiteY32-66" fmla="*/ 368572 h 1520793"/>
              <a:gd name="connsiteX33-67" fmla="*/ 100190 w 3362570"/>
              <a:gd name="connsiteY33-68" fmla="*/ 198345 h 1520793"/>
              <a:gd name="connsiteX34-69" fmla="*/ 216713 w 3362570"/>
              <a:gd name="connsiteY34-70" fmla="*/ 115633 h 1520793"/>
              <a:gd name="connsiteX35-71" fmla="*/ 379847 w 3362570"/>
              <a:gd name="connsiteY35-72" fmla="*/ 58022 h 1520793"/>
              <a:gd name="connsiteX36-73" fmla="*/ 519816 w 3362570"/>
              <a:gd name="connsiteY36-74" fmla="*/ 33537 h 1520793"/>
              <a:gd name="connsiteX37-75" fmla="*/ 632890 w 3362570"/>
              <a:gd name="connsiteY37-76" fmla="*/ 23798 h 1520793"/>
              <a:gd name="connsiteX38-77" fmla="*/ 745118 w 3362570"/>
              <a:gd name="connsiteY38-78" fmla="*/ 20368 h 1520793"/>
              <a:gd name="connsiteX39-79" fmla="*/ 750822 w 3362570"/>
              <a:gd name="connsiteY39-80" fmla="*/ 19683 h 1520793"/>
              <a:gd name="connsiteX40-81" fmla="*/ 1881142 w 3362570"/>
              <a:gd name="connsiteY40-82" fmla="*/ 1520793 h 1520793"/>
              <a:gd name="connsiteX41-83" fmla="*/ 3362570 w 3362570"/>
              <a:gd name="connsiteY41-84" fmla="*/ 0 h 1520793"/>
              <a:gd name="connsiteX42-85" fmla="*/ 3362570 w 3362570"/>
              <a:gd name="connsiteY42-86" fmla="*/ 1520793 h 1520793"/>
              <a:gd name="connsiteX43-87" fmla="*/ 1881142 w 3362570"/>
              <a:gd name="connsiteY43-88" fmla="*/ 1520793 h 1520793"/>
              <a:gd name="connsiteX0-89" fmla="*/ 750822 w 3362570"/>
              <a:gd name="connsiteY0-90" fmla="*/ 0 h 1501110"/>
              <a:gd name="connsiteX1-91" fmla="*/ 769972 w 3362570"/>
              <a:gd name="connsiteY1-92" fmla="*/ 0 h 1501110"/>
              <a:gd name="connsiteX2-93" fmla="*/ 778210 w 3362570"/>
              <a:gd name="connsiteY2-94" fmla="*/ 685 h 1501110"/>
              <a:gd name="connsiteX3-95" fmla="*/ 920995 w 3362570"/>
              <a:gd name="connsiteY3-96" fmla="*/ 6172 h 1501110"/>
              <a:gd name="connsiteX4-97" fmla="*/ 1093000 w 3362570"/>
              <a:gd name="connsiteY4-98" fmla="*/ 28119 h 1501110"/>
              <a:gd name="connsiteX5-99" fmla="*/ 1251204 w 3362570"/>
              <a:gd name="connsiteY5-100" fmla="*/ 72699 h 1501110"/>
              <a:gd name="connsiteX6-101" fmla="*/ 1383922 w 3362570"/>
              <a:gd name="connsiteY6-102" fmla="*/ 146702 h 1501110"/>
              <a:gd name="connsiteX7-103" fmla="*/ 1503544 w 3362570"/>
              <a:gd name="connsiteY7-104" fmla="*/ 321112 h 1501110"/>
              <a:gd name="connsiteX8-105" fmla="*/ 1518399 w 3362570"/>
              <a:gd name="connsiteY8-106" fmla="*/ 405746 h 1501110"/>
              <a:gd name="connsiteX9-107" fmla="*/ 1520793 w 3362570"/>
              <a:gd name="connsiteY9-108" fmla="*/ 423990 h 1501110"/>
              <a:gd name="connsiteX10-109" fmla="*/ 1520793 w 3362570"/>
              <a:gd name="connsiteY10-110" fmla="*/ 453344 h 1501110"/>
              <a:gd name="connsiteX11-111" fmla="*/ 1518893 w 3362570"/>
              <a:gd name="connsiteY11-112" fmla="*/ 465277 h 1501110"/>
              <a:gd name="connsiteX12-113" fmla="*/ 1497066 w 3362570"/>
              <a:gd name="connsiteY12-114" fmla="*/ 602447 h 1501110"/>
              <a:gd name="connsiteX13-115" fmla="*/ 1434544 w 3362570"/>
              <a:gd name="connsiteY13-116" fmla="*/ 781041 h 1501110"/>
              <a:gd name="connsiteX14-117" fmla="*/ 1307037 w 3362570"/>
              <a:gd name="connsiteY14-118" fmla="*/ 1025271 h 1501110"/>
              <a:gd name="connsiteX15-119" fmla="*/ 1154395 w 3362570"/>
              <a:gd name="connsiteY15-120" fmla="*/ 1243782 h 1501110"/>
              <a:gd name="connsiteX16-121" fmla="*/ 1027240 w 3362570"/>
              <a:gd name="connsiteY16-122" fmla="*/ 1371760 h 1501110"/>
              <a:gd name="connsiteX17-123" fmla="*/ 904942 w 3362570"/>
              <a:gd name="connsiteY17-124" fmla="*/ 1448576 h 1501110"/>
              <a:gd name="connsiteX18-125" fmla="*/ 790813 w 3362570"/>
              <a:gd name="connsiteY18-126" fmla="*/ 1479232 h 1501110"/>
              <a:gd name="connsiteX19-127" fmla="*/ 771240 w 3362570"/>
              <a:gd name="connsiteY19-128" fmla="*/ 1481428 h 1501110"/>
              <a:gd name="connsiteX20-129" fmla="*/ 748287 w 3362570"/>
              <a:gd name="connsiteY20-130" fmla="*/ 1481428 h 1501110"/>
              <a:gd name="connsiteX21-131" fmla="*/ 742654 w 3362570"/>
              <a:gd name="connsiteY21-132" fmla="*/ 1480398 h 1501110"/>
              <a:gd name="connsiteX22-133" fmla="*/ 709070 w 3362570"/>
              <a:gd name="connsiteY22-134" fmla="*/ 1476763 h 1501110"/>
              <a:gd name="connsiteX23-135" fmla="*/ 583605 w 3362570"/>
              <a:gd name="connsiteY23-136" fmla="*/ 1433692 h 1501110"/>
              <a:gd name="connsiteX24-137" fmla="*/ 446311 w 3362570"/>
              <a:gd name="connsiteY24-138" fmla="*/ 1331570 h 1501110"/>
              <a:gd name="connsiteX25-139" fmla="*/ 323521 w 3362570"/>
              <a:gd name="connsiteY25-140" fmla="*/ 1191657 h 1501110"/>
              <a:gd name="connsiteX26-141" fmla="*/ 103640 w 3362570"/>
              <a:gd name="connsiteY26-142" fmla="*/ 822946 h 1501110"/>
              <a:gd name="connsiteX27-143" fmla="*/ 23657 w 3362570"/>
              <a:gd name="connsiteY27-144" fmla="*/ 607385 h 1501110"/>
              <a:gd name="connsiteX28-145" fmla="*/ 1056 w 3362570"/>
              <a:gd name="connsiteY28-146" fmla="*/ 460820 h 1501110"/>
              <a:gd name="connsiteX29-147" fmla="*/ 0 w 3362570"/>
              <a:gd name="connsiteY29-148" fmla="*/ 453344 h 1501110"/>
              <a:gd name="connsiteX30-149" fmla="*/ 0 w 3362570"/>
              <a:gd name="connsiteY30-150" fmla="*/ 425293 h 1501110"/>
              <a:gd name="connsiteX31-151" fmla="*/ 1127 w 3362570"/>
              <a:gd name="connsiteY31-152" fmla="*/ 415896 h 1501110"/>
              <a:gd name="connsiteX32-153" fmla="*/ 9083 w 3362570"/>
              <a:gd name="connsiteY32-154" fmla="*/ 348889 h 1501110"/>
              <a:gd name="connsiteX33-155" fmla="*/ 100190 w 3362570"/>
              <a:gd name="connsiteY33-156" fmla="*/ 178662 h 1501110"/>
              <a:gd name="connsiteX34-157" fmla="*/ 216713 w 3362570"/>
              <a:gd name="connsiteY34-158" fmla="*/ 95950 h 1501110"/>
              <a:gd name="connsiteX35-159" fmla="*/ 379847 w 3362570"/>
              <a:gd name="connsiteY35-160" fmla="*/ 38339 h 1501110"/>
              <a:gd name="connsiteX36-161" fmla="*/ 519816 w 3362570"/>
              <a:gd name="connsiteY36-162" fmla="*/ 13854 h 1501110"/>
              <a:gd name="connsiteX37-163" fmla="*/ 632890 w 3362570"/>
              <a:gd name="connsiteY37-164" fmla="*/ 4115 h 1501110"/>
              <a:gd name="connsiteX38-165" fmla="*/ 745118 w 3362570"/>
              <a:gd name="connsiteY38-166" fmla="*/ 685 h 1501110"/>
              <a:gd name="connsiteX39-167" fmla="*/ 750822 w 3362570"/>
              <a:gd name="connsiteY39-168" fmla="*/ 0 h 1501110"/>
              <a:gd name="connsiteX40-169" fmla="*/ 1881142 w 3362570"/>
              <a:gd name="connsiteY40-170" fmla="*/ 1501110 h 1501110"/>
              <a:gd name="connsiteX41-171" fmla="*/ 3362570 w 3362570"/>
              <a:gd name="connsiteY41-172" fmla="*/ 1501110 h 1501110"/>
              <a:gd name="connsiteX42-173" fmla="*/ 1881142 w 3362570"/>
              <a:gd name="connsiteY42-174" fmla="*/ 1501110 h 1501110"/>
              <a:gd name="connsiteX0-175" fmla="*/ 750822 w 1520793"/>
              <a:gd name="connsiteY0-176" fmla="*/ 0 h 1481428"/>
              <a:gd name="connsiteX1-177" fmla="*/ 769972 w 1520793"/>
              <a:gd name="connsiteY1-178" fmla="*/ 0 h 1481428"/>
              <a:gd name="connsiteX2-179" fmla="*/ 778210 w 1520793"/>
              <a:gd name="connsiteY2-180" fmla="*/ 685 h 1481428"/>
              <a:gd name="connsiteX3-181" fmla="*/ 920995 w 1520793"/>
              <a:gd name="connsiteY3-182" fmla="*/ 6172 h 1481428"/>
              <a:gd name="connsiteX4-183" fmla="*/ 1093000 w 1520793"/>
              <a:gd name="connsiteY4-184" fmla="*/ 28119 h 1481428"/>
              <a:gd name="connsiteX5-185" fmla="*/ 1251204 w 1520793"/>
              <a:gd name="connsiteY5-186" fmla="*/ 72699 h 1481428"/>
              <a:gd name="connsiteX6-187" fmla="*/ 1383922 w 1520793"/>
              <a:gd name="connsiteY6-188" fmla="*/ 146702 h 1481428"/>
              <a:gd name="connsiteX7-189" fmla="*/ 1503544 w 1520793"/>
              <a:gd name="connsiteY7-190" fmla="*/ 321112 h 1481428"/>
              <a:gd name="connsiteX8-191" fmla="*/ 1518399 w 1520793"/>
              <a:gd name="connsiteY8-192" fmla="*/ 405746 h 1481428"/>
              <a:gd name="connsiteX9-193" fmla="*/ 1520793 w 1520793"/>
              <a:gd name="connsiteY9-194" fmla="*/ 423990 h 1481428"/>
              <a:gd name="connsiteX10-195" fmla="*/ 1520793 w 1520793"/>
              <a:gd name="connsiteY10-196" fmla="*/ 453344 h 1481428"/>
              <a:gd name="connsiteX11-197" fmla="*/ 1518893 w 1520793"/>
              <a:gd name="connsiteY11-198" fmla="*/ 465277 h 1481428"/>
              <a:gd name="connsiteX12-199" fmla="*/ 1497066 w 1520793"/>
              <a:gd name="connsiteY12-200" fmla="*/ 602447 h 1481428"/>
              <a:gd name="connsiteX13-201" fmla="*/ 1434544 w 1520793"/>
              <a:gd name="connsiteY13-202" fmla="*/ 781041 h 1481428"/>
              <a:gd name="connsiteX14-203" fmla="*/ 1307037 w 1520793"/>
              <a:gd name="connsiteY14-204" fmla="*/ 1025271 h 1481428"/>
              <a:gd name="connsiteX15-205" fmla="*/ 1154395 w 1520793"/>
              <a:gd name="connsiteY15-206" fmla="*/ 1243782 h 1481428"/>
              <a:gd name="connsiteX16-207" fmla="*/ 1027240 w 1520793"/>
              <a:gd name="connsiteY16-208" fmla="*/ 1371760 h 1481428"/>
              <a:gd name="connsiteX17-209" fmla="*/ 904942 w 1520793"/>
              <a:gd name="connsiteY17-210" fmla="*/ 1448576 h 1481428"/>
              <a:gd name="connsiteX18-211" fmla="*/ 790813 w 1520793"/>
              <a:gd name="connsiteY18-212" fmla="*/ 1479232 h 1481428"/>
              <a:gd name="connsiteX19-213" fmla="*/ 771240 w 1520793"/>
              <a:gd name="connsiteY19-214" fmla="*/ 1481428 h 1481428"/>
              <a:gd name="connsiteX20-215" fmla="*/ 748287 w 1520793"/>
              <a:gd name="connsiteY20-216" fmla="*/ 1481428 h 1481428"/>
              <a:gd name="connsiteX21-217" fmla="*/ 742654 w 1520793"/>
              <a:gd name="connsiteY21-218" fmla="*/ 1480398 h 1481428"/>
              <a:gd name="connsiteX22-219" fmla="*/ 709070 w 1520793"/>
              <a:gd name="connsiteY22-220" fmla="*/ 1476763 h 1481428"/>
              <a:gd name="connsiteX23-221" fmla="*/ 583605 w 1520793"/>
              <a:gd name="connsiteY23-222" fmla="*/ 1433692 h 1481428"/>
              <a:gd name="connsiteX24-223" fmla="*/ 446311 w 1520793"/>
              <a:gd name="connsiteY24-224" fmla="*/ 1331570 h 1481428"/>
              <a:gd name="connsiteX25-225" fmla="*/ 323521 w 1520793"/>
              <a:gd name="connsiteY25-226" fmla="*/ 1191657 h 1481428"/>
              <a:gd name="connsiteX26-227" fmla="*/ 103640 w 1520793"/>
              <a:gd name="connsiteY26-228" fmla="*/ 822946 h 1481428"/>
              <a:gd name="connsiteX27-229" fmla="*/ 23657 w 1520793"/>
              <a:gd name="connsiteY27-230" fmla="*/ 607385 h 1481428"/>
              <a:gd name="connsiteX28-231" fmla="*/ 1056 w 1520793"/>
              <a:gd name="connsiteY28-232" fmla="*/ 460820 h 1481428"/>
              <a:gd name="connsiteX29-233" fmla="*/ 0 w 1520793"/>
              <a:gd name="connsiteY29-234" fmla="*/ 453344 h 1481428"/>
              <a:gd name="connsiteX30-235" fmla="*/ 0 w 1520793"/>
              <a:gd name="connsiteY30-236" fmla="*/ 425293 h 1481428"/>
              <a:gd name="connsiteX31-237" fmla="*/ 1127 w 1520793"/>
              <a:gd name="connsiteY31-238" fmla="*/ 415896 h 1481428"/>
              <a:gd name="connsiteX32-239" fmla="*/ 9083 w 1520793"/>
              <a:gd name="connsiteY32-240" fmla="*/ 348889 h 1481428"/>
              <a:gd name="connsiteX33-241" fmla="*/ 100190 w 1520793"/>
              <a:gd name="connsiteY33-242" fmla="*/ 178662 h 1481428"/>
              <a:gd name="connsiteX34-243" fmla="*/ 216713 w 1520793"/>
              <a:gd name="connsiteY34-244" fmla="*/ 95950 h 1481428"/>
              <a:gd name="connsiteX35-245" fmla="*/ 379847 w 1520793"/>
              <a:gd name="connsiteY35-246" fmla="*/ 38339 h 1481428"/>
              <a:gd name="connsiteX36-247" fmla="*/ 519816 w 1520793"/>
              <a:gd name="connsiteY36-248" fmla="*/ 13854 h 1481428"/>
              <a:gd name="connsiteX37-249" fmla="*/ 632890 w 1520793"/>
              <a:gd name="connsiteY37-250" fmla="*/ 4115 h 1481428"/>
              <a:gd name="connsiteX38-251" fmla="*/ 745118 w 1520793"/>
              <a:gd name="connsiteY38-252" fmla="*/ 685 h 1481428"/>
              <a:gd name="connsiteX39-253" fmla="*/ 750822 w 1520793"/>
              <a:gd name="connsiteY39-254" fmla="*/ 0 h 14814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p:spPr>
      </p:pic>
      <p:pic>
        <p:nvPicPr>
          <p:cNvPr id="7" name="图片占位符 20"/>
          <p:cNvPicPr>
            <a:picLocks noChangeAspect="1"/>
          </p:cNvPicPr>
          <p:nvPr/>
        </p:nvPicPr>
        <p:blipFill>
          <a:blip r:embed="rId2" cstate="screen"/>
          <a:srcRect/>
          <a:stretch>
            <a:fillRect/>
          </a:stretch>
        </p:blipFill>
        <p:spPr>
          <a:xfrm>
            <a:off x="5397747" y="4880023"/>
            <a:ext cx="1520793" cy="1481428"/>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1" fmla="*/ 750822 w 3362570"/>
              <a:gd name="connsiteY0-2" fmla="*/ 19683 h 1520793"/>
              <a:gd name="connsiteX1-3" fmla="*/ 769972 w 3362570"/>
              <a:gd name="connsiteY1-4" fmla="*/ 19683 h 1520793"/>
              <a:gd name="connsiteX2-5" fmla="*/ 778210 w 3362570"/>
              <a:gd name="connsiteY2-6" fmla="*/ 20368 h 1520793"/>
              <a:gd name="connsiteX3-7" fmla="*/ 920995 w 3362570"/>
              <a:gd name="connsiteY3-8" fmla="*/ 25855 h 1520793"/>
              <a:gd name="connsiteX4-9" fmla="*/ 1093000 w 3362570"/>
              <a:gd name="connsiteY4-10" fmla="*/ 47802 h 1520793"/>
              <a:gd name="connsiteX5-11" fmla="*/ 1251204 w 3362570"/>
              <a:gd name="connsiteY5-12" fmla="*/ 92382 h 1520793"/>
              <a:gd name="connsiteX6-13" fmla="*/ 1383922 w 3362570"/>
              <a:gd name="connsiteY6-14" fmla="*/ 166385 h 1520793"/>
              <a:gd name="connsiteX7-15" fmla="*/ 1503544 w 3362570"/>
              <a:gd name="connsiteY7-16" fmla="*/ 340795 h 1520793"/>
              <a:gd name="connsiteX8-17" fmla="*/ 1518399 w 3362570"/>
              <a:gd name="connsiteY8-18" fmla="*/ 425429 h 1520793"/>
              <a:gd name="connsiteX9-19" fmla="*/ 1520793 w 3362570"/>
              <a:gd name="connsiteY9-20" fmla="*/ 443673 h 1520793"/>
              <a:gd name="connsiteX10-21" fmla="*/ 1520793 w 3362570"/>
              <a:gd name="connsiteY10-22" fmla="*/ 473027 h 1520793"/>
              <a:gd name="connsiteX11-23" fmla="*/ 1518893 w 3362570"/>
              <a:gd name="connsiteY11-24" fmla="*/ 484960 h 1520793"/>
              <a:gd name="connsiteX12-25" fmla="*/ 1497066 w 3362570"/>
              <a:gd name="connsiteY12-26" fmla="*/ 622130 h 1520793"/>
              <a:gd name="connsiteX13-27" fmla="*/ 1434544 w 3362570"/>
              <a:gd name="connsiteY13-28" fmla="*/ 800724 h 1520793"/>
              <a:gd name="connsiteX14-29" fmla="*/ 1307037 w 3362570"/>
              <a:gd name="connsiteY14-30" fmla="*/ 1044954 h 1520793"/>
              <a:gd name="connsiteX15-31" fmla="*/ 1154395 w 3362570"/>
              <a:gd name="connsiteY15-32" fmla="*/ 1263465 h 1520793"/>
              <a:gd name="connsiteX16-33" fmla="*/ 1027240 w 3362570"/>
              <a:gd name="connsiteY16-34" fmla="*/ 1391443 h 1520793"/>
              <a:gd name="connsiteX17-35" fmla="*/ 904942 w 3362570"/>
              <a:gd name="connsiteY17-36" fmla="*/ 1468259 h 1520793"/>
              <a:gd name="connsiteX18-37" fmla="*/ 790813 w 3362570"/>
              <a:gd name="connsiteY18-38" fmla="*/ 1498915 h 1520793"/>
              <a:gd name="connsiteX19-39" fmla="*/ 771240 w 3362570"/>
              <a:gd name="connsiteY19-40" fmla="*/ 1501111 h 1520793"/>
              <a:gd name="connsiteX20-41" fmla="*/ 748287 w 3362570"/>
              <a:gd name="connsiteY20-42" fmla="*/ 1501111 h 1520793"/>
              <a:gd name="connsiteX21-43" fmla="*/ 742654 w 3362570"/>
              <a:gd name="connsiteY21-44" fmla="*/ 1500081 h 1520793"/>
              <a:gd name="connsiteX22-45" fmla="*/ 709070 w 3362570"/>
              <a:gd name="connsiteY22-46" fmla="*/ 1496446 h 1520793"/>
              <a:gd name="connsiteX23-47" fmla="*/ 583605 w 3362570"/>
              <a:gd name="connsiteY23-48" fmla="*/ 1453375 h 1520793"/>
              <a:gd name="connsiteX24-49" fmla="*/ 446311 w 3362570"/>
              <a:gd name="connsiteY24-50" fmla="*/ 1351253 h 1520793"/>
              <a:gd name="connsiteX25-51" fmla="*/ 323521 w 3362570"/>
              <a:gd name="connsiteY25-52" fmla="*/ 1211340 h 1520793"/>
              <a:gd name="connsiteX26-53" fmla="*/ 103640 w 3362570"/>
              <a:gd name="connsiteY26-54" fmla="*/ 842629 h 1520793"/>
              <a:gd name="connsiteX27-55" fmla="*/ 23657 w 3362570"/>
              <a:gd name="connsiteY27-56" fmla="*/ 627068 h 1520793"/>
              <a:gd name="connsiteX28-57" fmla="*/ 1056 w 3362570"/>
              <a:gd name="connsiteY28-58" fmla="*/ 480503 h 1520793"/>
              <a:gd name="connsiteX29-59" fmla="*/ 0 w 3362570"/>
              <a:gd name="connsiteY29-60" fmla="*/ 473027 h 1520793"/>
              <a:gd name="connsiteX30-61" fmla="*/ 0 w 3362570"/>
              <a:gd name="connsiteY30-62" fmla="*/ 444976 h 1520793"/>
              <a:gd name="connsiteX31-63" fmla="*/ 1127 w 3362570"/>
              <a:gd name="connsiteY31-64" fmla="*/ 435579 h 1520793"/>
              <a:gd name="connsiteX32-65" fmla="*/ 9083 w 3362570"/>
              <a:gd name="connsiteY32-66" fmla="*/ 368572 h 1520793"/>
              <a:gd name="connsiteX33-67" fmla="*/ 100190 w 3362570"/>
              <a:gd name="connsiteY33-68" fmla="*/ 198345 h 1520793"/>
              <a:gd name="connsiteX34-69" fmla="*/ 216713 w 3362570"/>
              <a:gd name="connsiteY34-70" fmla="*/ 115633 h 1520793"/>
              <a:gd name="connsiteX35-71" fmla="*/ 379847 w 3362570"/>
              <a:gd name="connsiteY35-72" fmla="*/ 58022 h 1520793"/>
              <a:gd name="connsiteX36-73" fmla="*/ 519816 w 3362570"/>
              <a:gd name="connsiteY36-74" fmla="*/ 33537 h 1520793"/>
              <a:gd name="connsiteX37-75" fmla="*/ 632890 w 3362570"/>
              <a:gd name="connsiteY37-76" fmla="*/ 23798 h 1520793"/>
              <a:gd name="connsiteX38-77" fmla="*/ 745118 w 3362570"/>
              <a:gd name="connsiteY38-78" fmla="*/ 20368 h 1520793"/>
              <a:gd name="connsiteX39-79" fmla="*/ 750822 w 3362570"/>
              <a:gd name="connsiteY39-80" fmla="*/ 19683 h 1520793"/>
              <a:gd name="connsiteX40-81" fmla="*/ 1881142 w 3362570"/>
              <a:gd name="connsiteY40-82" fmla="*/ 1520793 h 1520793"/>
              <a:gd name="connsiteX41-83" fmla="*/ 3362570 w 3362570"/>
              <a:gd name="connsiteY41-84" fmla="*/ 0 h 1520793"/>
              <a:gd name="connsiteX42-85" fmla="*/ 3362570 w 3362570"/>
              <a:gd name="connsiteY42-86" fmla="*/ 1520793 h 1520793"/>
              <a:gd name="connsiteX43-87" fmla="*/ 1881142 w 3362570"/>
              <a:gd name="connsiteY43-88" fmla="*/ 1520793 h 1520793"/>
              <a:gd name="connsiteX0-89" fmla="*/ 750822 w 3362570"/>
              <a:gd name="connsiteY0-90" fmla="*/ 0 h 1501110"/>
              <a:gd name="connsiteX1-91" fmla="*/ 769972 w 3362570"/>
              <a:gd name="connsiteY1-92" fmla="*/ 0 h 1501110"/>
              <a:gd name="connsiteX2-93" fmla="*/ 778210 w 3362570"/>
              <a:gd name="connsiteY2-94" fmla="*/ 685 h 1501110"/>
              <a:gd name="connsiteX3-95" fmla="*/ 920995 w 3362570"/>
              <a:gd name="connsiteY3-96" fmla="*/ 6172 h 1501110"/>
              <a:gd name="connsiteX4-97" fmla="*/ 1093000 w 3362570"/>
              <a:gd name="connsiteY4-98" fmla="*/ 28119 h 1501110"/>
              <a:gd name="connsiteX5-99" fmla="*/ 1251204 w 3362570"/>
              <a:gd name="connsiteY5-100" fmla="*/ 72699 h 1501110"/>
              <a:gd name="connsiteX6-101" fmla="*/ 1383922 w 3362570"/>
              <a:gd name="connsiteY6-102" fmla="*/ 146702 h 1501110"/>
              <a:gd name="connsiteX7-103" fmla="*/ 1503544 w 3362570"/>
              <a:gd name="connsiteY7-104" fmla="*/ 321112 h 1501110"/>
              <a:gd name="connsiteX8-105" fmla="*/ 1518399 w 3362570"/>
              <a:gd name="connsiteY8-106" fmla="*/ 405746 h 1501110"/>
              <a:gd name="connsiteX9-107" fmla="*/ 1520793 w 3362570"/>
              <a:gd name="connsiteY9-108" fmla="*/ 423990 h 1501110"/>
              <a:gd name="connsiteX10-109" fmla="*/ 1520793 w 3362570"/>
              <a:gd name="connsiteY10-110" fmla="*/ 453344 h 1501110"/>
              <a:gd name="connsiteX11-111" fmla="*/ 1518893 w 3362570"/>
              <a:gd name="connsiteY11-112" fmla="*/ 465277 h 1501110"/>
              <a:gd name="connsiteX12-113" fmla="*/ 1497066 w 3362570"/>
              <a:gd name="connsiteY12-114" fmla="*/ 602447 h 1501110"/>
              <a:gd name="connsiteX13-115" fmla="*/ 1434544 w 3362570"/>
              <a:gd name="connsiteY13-116" fmla="*/ 781041 h 1501110"/>
              <a:gd name="connsiteX14-117" fmla="*/ 1307037 w 3362570"/>
              <a:gd name="connsiteY14-118" fmla="*/ 1025271 h 1501110"/>
              <a:gd name="connsiteX15-119" fmla="*/ 1154395 w 3362570"/>
              <a:gd name="connsiteY15-120" fmla="*/ 1243782 h 1501110"/>
              <a:gd name="connsiteX16-121" fmla="*/ 1027240 w 3362570"/>
              <a:gd name="connsiteY16-122" fmla="*/ 1371760 h 1501110"/>
              <a:gd name="connsiteX17-123" fmla="*/ 904942 w 3362570"/>
              <a:gd name="connsiteY17-124" fmla="*/ 1448576 h 1501110"/>
              <a:gd name="connsiteX18-125" fmla="*/ 790813 w 3362570"/>
              <a:gd name="connsiteY18-126" fmla="*/ 1479232 h 1501110"/>
              <a:gd name="connsiteX19-127" fmla="*/ 771240 w 3362570"/>
              <a:gd name="connsiteY19-128" fmla="*/ 1481428 h 1501110"/>
              <a:gd name="connsiteX20-129" fmla="*/ 748287 w 3362570"/>
              <a:gd name="connsiteY20-130" fmla="*/ 1481428 h 1501110"/>
              <a:gd name="connsiteX21-131" fmla="*/ 742654 w 3362570"/>
              <a:gd name="connsiteY21-132" fmla="*/ 1480398 h 1501110"/>
              <a:gd name="connsiteX22-133" fmla="*/ 709070 w 3362570"/>
              <a:gd name="connsiteY22-134" fmla="*/ 1476763 h 1501110"/>
              <a:gd name="connsiteX23-135" fmla="*/ 583605 w 3362570"/>
              <a:gd name="connsiteY23-136" fmla="*/ 1433692 h 1501110"/>
              <a:gd name="connsiteX24-137" fmla="*/ 446311 w 3362570"/>
              <a:gd name="connsiteY24-138" fmla="*/ 1331570 h 1501110"/>
              <a:gd name="connsiteX25-139" fmla="*/ 323521 w 3362570"/>
              <a:gd name="connsiteY25-140" fmla="*/ 1191657 h 1501110"/>
              <a:gd name="connsiteX26-141" fmla="*/ 103640 w 3362570"/>
              <a:gd name="connsiteY26-142" fmla="*/ 822946 h 1501110"/>
              <a:gd name="connsiteX27-143" fmla="*/ 23657 w 3362570"/>
              <a:gd name="connsiteY27-144" fmla="*/ 607385 h 1501110"/>
              <a:gd name="connsiteX28-145" fmla="*/ 1056 w 3362570"/>
              <a:gd name="connsiteY28-146" fmla="*/ 460820 h 1501110"/>
              <a:gd name="connsiteX29-147" fmla="*/ 0 w 3362570"/>
              <a:gd name="connsiteY29-148" fmla="*/ 453344 h 1501110"/>
              <a:gd name="connsiteX30-149" fmla="*/ 0 w 3362570"/>
              <a:gd name="connsiteY30-150" fmla="*/ 425293 h 1501110"/>
              <a:gd name="connsiteX31-151" fmla="*/ 1127 w 3362570"/>
              <a:gd name="connsiteY31-152" fmla="*/ 415896 h 1501110"/>
              <a:gd name="connsiteX32-153" fmla="*/ 9083 w 3362570"/>
              <a:gd name="connsiteY32-154" fmla="*/ 348889 h 1501110"/>
              <a:gd name="connsiteX33-155" fmla="*/ 100190 w 3362570"/>
              <a:gd name="connsiteY33-156" fmla="*/ 178662 h 1501110"/>
              <a:gd name="connsiteX34-157" fmla="*/ 216713 w 3362570"/>
              <a:gd name="connsiteY34-158" fmla="*/ 95950 h 1501110"/>
              <a:gd name="connsiteX35-159" fmla="*/ 379847 w 3362570"/>
              <a:gd name="connsiteY35-160" fmla="*/ 38339 h 1501110"/>
              <a:gd name="connsiteX36-161" fmla="*/ 519816 w 3362570"/>
              <a:gd name="connsiteY36-162" fmla="*/ 13854 h 1501110"/>
              <a:gd name="connsiteX37-163" fmla="*/ 632890 w 3362570"/>
              <a:gd name="connsiteY37-164" fmla="*/ 4115 h 1501110"/>
              <a:gd name="connsiteX38-165" fmla="*/ 745118 w 3362570"/>
              <a:gd name="connsiteY38-166" fmla="*/ 685 h 1501110"/>
              <a:gd name="connsiteX39-167" fmla="*/ 750822 w 3362570"/>
              <a:gd name="connsiteY39-168" fmla="*/ 0 h 1501110"/>
              <a:gd name="connsiteX40-169" fmla="*/ 1881142 w 3362570"/>
              <a:gd name="connsiteY40-170" fmla="*/ 1501110 h 1501110"/>
              <a:gd name="connsiteX41-171" fmla="*/ 3362570 w 3362570"/>
              <a:gd name="connsiteY41-172" fmla="*/ 1501110 h 1501110"/>
              <a:gd name="connsiteX42-173" fmla="*/ 1881142 w 3362570"/>
              <a:gd name="connsiteY42-174" fmla="*/ 1501110 h 1501110"/>
              <a:gd name="connsiteX0-175" fmla="*/ 750822 w 1520793"/>
              <a:gd name="connsiteY0-176" fmla="*/ 0 h 1481428"/>
              <a:gd name="connsiteX1-177" fmla="*/ 769972 w 1520793"/>
              <a:gd name="connsiteY1-178" fmla="*/ 0 h 1481428"/>
              <a:gd name="connsiteX2-179" fmla="*/ 778210 w 1520793"/>
              <a:gd name="connsiteY2-180" fmla="*/ 685 h 1481428"/>
              <a:gd name="connsiteX3-181" fmla="*/ 920995 w 1520793"/>
              <a:gd name="connsiteY3-182" fmla="*/ 6172 h 1481428"/>
              <a:gd name="connsiteX4-183" fmla="*/ 1093000 w 1520793"/>
              <a:gd name="connsiteY4-184" fmla="*/ 28119 h 1481428"/>
              <a:gd name="connsiteX5-185" fmla="*/ 1251204 w 1520793"/>
              <a:gd name="connsiteY5-186" fmla="*/ 72699 h 1481428"/>
              <a:gd name="connsiteX6-187" fmla="*/ 1383922 w 1520793"/>
              <a:gd name="connsiteY6-188" fmla="*/ 146702 h 1481428"/>
              <a:gd name="connsiteX7-189" fmla="*/ 1503544 w 1520793"/>
              <a:gd name="connsiteY7-190" fmla="*/ 321112 h 1481428"/>
              <a:gd name="connsiteX8-191" fmla="*/ 1518399 w 1520793"/>
              <a:gd name="connsiteY8-192" fmla="*/ 405746 h 1481428"/>
              <a:gd name="connsiteX9-193" fmla="*/ 1520793 w 1520793"/>
              <a:gd name="connsiteY9-194" fmla="*/ 423990 h 1481428"/>
              <a:gd name="connsiteX10-195" fmla="*/ 1520793 w 1520793"/>
              <a:gd name="connsiteY10-196" fmla="*/ 453344 h 1481428"/>
              <a:gd name="connsiteX11-197" fmla="*/ 1518893 w 1520793"/>
              <a:gd name="connsiteY11-198" fmla="*/ 465277 h 1481428"/>
              <a:gd name="connsiteX12-199" fmla="*/ 1497066 w 1520793"/>
              <a:gd name="connsiteY12-200" fmla="*/ 602447 h 1481428"/>
              <a:gd name="connsiteX13-201" fmla="*/ 1434544 w 1520793"/>
              <a:gd name="connsiteY13-202" fmla="*/ 781041 h 1481428"/>
              <a:gd name="connsiteX14-203" fmla="*/ 1307037 w 1520793"/>
              <a:gd name="connsiteY14-204" fmla="*/ 1025271 h 1481428"/>
              <a:gd name="connsiteX15-205" fmla="*/ 1154395 w 1520793"/>
              <a:gd name="connsiteY15-206" fmla="*/ 1243782 h 1481428"/>
              <a:gd name="connsiteX16-207" fmla="*/ 1027240 w 1520793"/>
              <a:gd name="connsiteY16-208" fmla="*/ 1371760 h 1481428"/>
              <a:gd name="connsiteX17-209" fmla="*/ 904942 w 1520793"/>
              <a:gd name="connsiteY17-210" fmla="*/ 1448576 h 1481428"/>
              <a:gd name="connsiteX18-211" fmla="*/ 790813 w 1520793"/>
              <a:gd name="connsiteY18-212" fmla="*/ 1479232 h 1481428"/>
              <a:gd name="connsiteX19-213" fmla="*/ 771240 w 1520793"/>
              <a:gd name="connsiteY19-214" fmla="*/ 1481428 h 1481428"/>
              <a:gd name="connsiteX20-215" fmla="*/ 748287 w 1520793"/>
              <a:gd name="connsiteY20-216" fmla="*/ 1481428 h 1481428"/>
              <a:gd name="connsiteX21-217" fmla="*/ 742654 w 1520793"/>
              <a:gd name="connsiteY21-218" fmla="*/ 1480398 h 1481428"/>
              <a:gd name="connsiteX22-219" fmla="*/ 709070 w 1520793"/>
              <a:gd name="connsiteY22-220" fmla="*/ 1476763 h 1481428"/>
              <a:gd name="connsiteX23-221" fmla="*/ 583605 w 1520793"/>
              <a:gd name="connsiteY23-222" fmla="*/ 1433692 h 1481428"/>
              <a:gd name="connsiteX24-223" fmla="*/ 446311 w 1520793"/>
              <a:gd name="connsiteY24-224" fmla="*/ 1331570 h 1481428"/>
              <a:gd name="connsiteX25-225" fmla="*/ 323521 w 1520793"/>
              <a:gd name="connsiteY25-226" fmla="*/ 1191657 h 1481428"/>
              <a:gd name="connsiteX26-227" fmla="*/ 103640 w 1520793"/>
              <a:gd name="connsiteY26-228" fmla="*/ 822946 h 1481428"/>
              <a:gd name="connsiteX27-229" fmla="*/ 23657 w 1520793"/>
              <a:gd name="connsiteY27-230" fmla="*/ 607385 h 1481428"/>
              <a:gd name="connsiteX28-231" fmla="*/ 1056 w 1520793"/>
              <a:gd name="connsiteY28-232" fmla="*/ 460820 h 1481428"/>
              <a:gd name="connsiteX29-233" fmla="*/ 0 w 1520793"/>
              <a:gd name="connsiteY29-234" fmla="*/ 453344 h 1481428"/>
              <a:gd name="connsiteX30-235" fmla="*/ 0 w 1520793"/>
              <a:gd name="connsiteY30-236" fmla="*/ 425293 h 1481428"/>
              <a:gd name="connsiteX31-237" fmla="*/ 1127 w 1520793"/>
              <a:gd name="connsiteY31-238" fmla="*/ 415896 h 1481428"/>
              <a:gd name="connsiteX32-239" fmla="*/ 9083 w 1520793"/>
              <a:gd name="connsiteY32-240" fmla="*/ 348889 h 1481428"/>
              <a:gd name="connsiteX33-241" fmla="*/ 100190 w 1520793"/>
              <a:gd name="connsiteY33-242" fmla="*/ 178662 h 1481428"/>
              <a:gd name="connsiteX34-243" fmla="*/ 216713 w 1520793"/>
              <a:gd name="connsiteY34-244" fmla="*/ 95950 h 1481428"/>
              <a:gd name="connsiteX35-245" fmla="*/ 379847 w 1520793"/>
              <a:gd name="connsiteY35-246" fmla="*/ 38339 h 1481428"/>
              <a:gd name="connsiteX36-247" fmla="*/ 519816 w 1520793"/>
              <a:gd name="connsiteY36-248" fmla="*/ 13854 h 1481428"/>
              <a:gd name="connsiteX37-249" fmla="*/ 632890 w 1520793"/>
              <a:gd name="connsiteY37-250" fmla="*/ 4115 h 1481428"/>
              <a:gd name="connsiteX38-251" fmla="*/ 745118 w 1520793"/>
              <a:gd name="connsiteY38-252" fmla="*/ 685 h 1481428"/>
              <a:gd name="connsiteX39-253" fmla="*/ 750822 w 1520793"/>
              <a:gd name="connsiteY39-254" fmla="*/ 0 h 14814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p:spPr>
      </p:pic>
      <p:pic>
        <p:nvPicPr>
          <p:cNvPr id="8" name="图片占位符 34"/>
          <p:cNvPicPr>
            <a:picLocks noChangeAspect="1"/>
          </p:cNvPicPr>
          <p:nvPr/>
        </p:nvPicPr>
        <p:blipFill rotWithShape="1">
          <a:blip r:embed="rId3" cstate="screen"/>
          <a:srcRect/>
          <a:stretch>
            <a:fillRect/>
          </a:stretch>
        </p:blipFill>
        <p:spPr>
          <a:xfrm>
            <a:off x="8190442" y="4880023"/>
            <a:ext cx="1481428" cy="1481428"/>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1" fmla="*/ 750822 w 3362570"/>
              <a:gd name="connsiteY0-2" fmla="*/ 19683 h 1520793"/>
              <a:gd name="connsiteX1-3" fmla="*/ 769972 w 3362570"/>
              <a:gd name="connsiteY1-4" fmla="*/ 19683 h 1520793"/>
              <a:gd name="connsiteX2-5" fmla="*/ 778210 w 3362570"/>
              <a:gd name="connsiteY2-6" fmla="*/ 20368 h 1520793"/>
              <a:gd name="connsiteX3-7" fmla="*/ 920995 w 3362570"/>
              <a:gd name="connsiteY3-8" fmla="*/ 25855 h 1520793"/>
              <a:gd name="connsiteX4-9" fmla="*/ 1093000 w 3362570"/>
              <a:gd name="connsiteY4-10" fmla="*/ 47802 h 1520793"/>
              <a:gd name="connsiteX5-11" fmla="*/ 1251204 w 3362570"/>
              <a:gd name="connsiteY5-12" fmla="*/ 92382 h 1520793"/>
              <a:gd name="connsiteX6-13" fmla="*/ 1383922 w 3362570"/>
              <a:gd name="connsiteY6-14" fmla="*/ 166385 h 1520793"/>
              <a:gd name="connsiteX7-15" fmla="*/ 1503544 w 3362570"/>
              <a:gd name="connsiteY7-16" fmla="*/ 340795 h 1520793"/>
              <a:gd name="connsiteX8-17" fmla="*/ 1518399 w 3362570"/>
              <a:gd name="connsiteY8-18" fmla="*/ 425429 h 1520793"/>
              <a:gd name="connsiteX9-19" fmla="*/ 1520793 w 3362570"/>
              <a:gd name="connsiteY9-20" fmla="*/ 443673 h 1520793"/>
              <a:gd name="connsiteX10-21" fmla="*/ 1520793 w 3362570"/>
              <a:gd name="connsiteY10-22" fmla="*/ 473027 h 1520793"/>
              <a:gd name="connsiteX11-23" fmla="*/ 1518893 w 3362570"/>
              <a:gd name="connsiteY11-24" fmla="*/ 484960 h 1520793"/>
              <a:gd name="connsiteX12-25" fmla="*/ 1497066 w 3362570"/>
              <a:gd name="connsiteY12-26" fmla="*/ 622130 h 1520793"/>
              <a:gd name="connsiteX13-27" fmla="*/ 1434544 w 3362570"/>
              <a:gd name="connsiteY13-28" fmla="*/ 800724 h 1520793"/>
              <a:gd name="connsiteX14-29" fmla="*/ 1307037 w 3362570"/>
              <a:gd name="connsiteY14-30" fmla="*/ 1044954 h 1520793"/>
              <a:gd name="connsiteX15-31" fmla="*/ 1154395 w 3362570"/>
              <a:gd name="connsiteY15-32" fmla="*/ 1263465 h 1520793"/>
              <a:gd name="connsiteX16-33" fmla="*/ 1027240 w 3362570"/>
              <a:gd name="connsiteY16-34" fmla="*/ 1391443 h 1520793"/>
              <a:gd name="connsiteX17-35" fmla="*/ 904942 w 3362570"/>
              <a:gd name="connsiteY17-36" fmla="*/ 1468259 h 1520793"/>
              <a:gd name="connsiteX18-37" fmla="*/ 790813 w 3362570"/>
              <a:gd name="connsiteY18-38" fmla="*/ 1498915 h 1520793"/>
              <a:gd name="connsiteX19-39" fmla="*/ 771240 w 3362570"/>
              <a:gd name="connsiteY19-40" fmla="*/ 1501111 h 1520793"/>
              <a:gd name="connsiteX20-41" fmla="*/ 748287 w 3362570"/>
              <a:gd name="connsiteY20-42" fmla="*/ 1501111 h 1520793"/>
              <a:gd name="connsiteX21-43" fmla="*/ 742654 w 3362570"/>
              <a:gd name="connsiteY21-44" fmla="*/ 1500081 h 1520793"/>
              <a:gd name="connsiteX22-45" fmla="*/ 709070 w 3362570"/>
              <a:gd name="connsiteY22-46" fmla="*/ 1496446 h 1520793"/>
              <a:gd name="connsiteX23-47" fmla="*/ 583605 w 3362570"/>
              <a:gd name="connsiteY23-48" fmla="*/ 1453375 h 1520793"/>
              <a:gd name="connsiteX24-49" fmla="*/ 446311 w 3362570"/>
              <a:gd name="connsiteY24-50" fmla="*/ 1351253 h 1520793"/>
              <a:gd name="connsiteX25-51" fmla="*/ 323521 w 3362570"/>
              <a:gd name="connsiteY25-52" fmla="*/ 1211340 h 1520793"/>
              <a:gd name="connsiteX26-53" fmla="*/ 103640 w 3362570"/>
              <a:gd name="connsiteY26-54" fmla="*/ 842629 h 1520793"/>
              <a:gd name="connsiteX27-55" fmla="*/ 23657 w 3362570"/>
              <a:gd name="connsiteY27-56" fmla="*/ 627068 h 1520793"/>
              <a:gd name="connsiteX28-57" fmla="*/ 1056 w 3362570"/>
              <a:gd name="connsiteY28-58" fmla="*/ 480503 h 1520793"/>
              <a:gd name="connsiteX29-59" fmla="*/ 0 w 3362570"/>
              <a:gd name="connsiteY29-60" fmla="*/ 473027 h 1520793"/>
              <a:gd name="connsiteX30-61" fmla="*/ 0 w 3362570"/>
              <a:gd name="connsiteY30-62" fmla="*/ 444976 h 1520793"/>
              <a:gd name="connsiteX31-63" fmla="*/ 1127 w 3362570"/>
              <a:gd name="connsiteY31-64" fmla="*/ 435579 h 1520793"/>
              <a:gd name="connsiteX32-65" fmla="*/ 9083 w 3362570"/>
              <a:gd name="connsiteY32-66" fmla="*/ 368572 h 1520793"/>
              <a:gd name="connsiteX33-67" fmla="*/ 100190 w 3362570"/>
              <a:gd name="connsiteY33-68" fmla="*/ 198345 h 1520793"/>
              <a:gd name="connsiteX34-69" fmla="*/ 216713 w 3362570"/>
              <a:gd name="connsiteY34-70" fmla="*/ 115633 h 1520793"/>
              <a:gd name="connsiteX35-71" fmla="*/ 379847 w 3362570"/>
              <a:gd name="connsiteY35-72" fmla="*/ 58022 h 1520793"/>
              <a:gd name="connsiteX36-73" fmla="*/ 519816 w 3362570"/>
              <a:gd name="connsiteY36-74" fmla="*/ 33537 h 1520793"/>
              <a:gd name="connsiteX37-75" fmla="*/ 632890 w 3362570"/>
              <a:gd name="connsiteY37-76" fmla="*/ 23798 h 1520793"/>
              <a:gd name="connsiteX38-77" fmla="*/ 745118 w 3362570"/>
              <a:gd name="connsiteY38-78" fmla="*/ 20368 h 1520793"/>
              <a:gd name="connsiteX39-79" fmla="*/ 750822 w 3362570"/>
              <a:gd name="connsiteY39-80" fmla="*/ 19683 h 1520793"/>
              <a:gd name="connsiteX40-81" fmla="*/ 1881142 w 3362570"/>
              <a:gd name="connsiteY40-82" fmla="*/ 1520793 h 1520793"/>
              <a:gd name="connsiteX41-83" fmla="*/ 3362570 w 3362570"/>
              <a:gd name="connsiteY41-84" fmla="*/ 0 h 1520793"/>
              <a:gd name="connsiteX42-85" fmla="*/ 3362570 w 3362570"/>
              <a:gd name="connsiteY42-86" fmla="*/ 1520793 h 1520793"/>
              <a:gd name="connsiteX43-87" fmla="*/ 1881142 w 3362570"/>
              <a:gd name="connsiteY43-88" fmla="*/ 1520793 h 1520793"/>
              <a:gd name="connsiteX0-89" fmla="*/ 750822 w 3362570"/>
              <a:gd name="connsiteY0-90" fmla="*/ 0 h 1501110"/>
              <a:gd name="connsiteX1-91" fmla="*/ 769972 w 3362570"/>
              <a:gd name="connsiteY1-92" fmla="*/ 0 h 1501110"/>
              <a:gd name="connsiteX2-93" fmla="*/ 778210 w 3362570"/>
              <a:gd name="connsiteY2-94" fmla="*/ 685 h 1501110"/>
              <a:gd name="connsiteX3-95" fmla="*/ 920995 w 3362570"/>
              <a:gd name="connsiteY3-96" fmla="*/ 6172 h 1501110"/>
              <a:gd name="connsiteX4-97" fmla="*/ 1093000 w 3362570"/>
              <a:gd name="connsiteY4-98" fmla="*/ 28119 h 1501110"/>
              <a:gd name="connsiteX5-99" fmla="*/ 1251204 w 3362570"/>
              <a:gd name="connsiteY5-100" fmla="*/ 72699 h 1501110"/>
              <a:gd name="connsiteX6-101" fmla="*/ 1383922 w 3362570"/>
              <a:gd name="connsiteY6-102" fmla="*/ 146702 h 1501110"/>
              <a:gd name="connsiteX7-103" fmla="*/ 1503544 w 3362570"/>
              <a:gd name="connsiteY7-104" fmla="*/ 321112 h 1501110"/>
              <a:gd name="connsiteX8-105" fmla="*/ 1518399 w 3362570"/>
              <a:gd name="connsiteY8-106" fmla="*/ 405746 h 1501110"/>
              <a:gd name="connsiteX9-107" fmla="*/ 1520793 w 3362570"/>
              <a:gd name="connsiteY9-108" fmla="*/ 423990 h 1501110"/>
              <a:gd name="connsiteX10-109" fmla="*/ 1520793 w 3362570"/>
              <a:gd name="connsiteY10-110" fmla="*/ 453344 h 1501110"/>
              <a:gd name="connsiteX11-111" fmla="*/ 1518893 w 3362570"/>
              <a:gd name="connsiteY11-112" fmla="*/ 465277 h 1501110"/>
              <a:gd name="connsiteX12-113" fmla="*/ 1497066 w 3362570"/>
              <a:gd name="connsiteY12-114" fmla="*/ 602447 h 1501110"/>
              <a:gd name="connsiteX13-115" fmla="*/ 1434544 w 3362570"/>
              <a:gd name="connsiteY13-116" fmla="*/ 781041 h 1501110"/>
              <a:gd name="connsiteX14-117" fmla="*/ 1307037 w 3362570"/>
              <a:gd name="connsiteY14-118" fmla="*/ 1025271 h 1501110"/>
              <a:gd name="connsiteX15-119" fmla="*/ 1154395 w 3362570"/>
              <a:gd name="connsiteY15-120" fmla="*/ 1243782 h 1501110"/>
              <a:gd name="connsiteX16-121" fmla="*/ 1027240 w 3362570"/>
              <a:gd name="connsiteY16-122" fmla="*/ 1371760 h 1501110"/>
              <a:gd name="connsiteX17-123" fmla="*/ 904942 w 3362570"/>
              <a:gd name="connsiteY17-124" fmla="*/ 1448576 h 1501110"/>
              <a:gd name="connsiteX18-125" fmla="*/ 790813 w 3362570"/>
              <a:gd name="connsiteY18-126" fmla="*/ 1479232 h 1501110"/>
              <a:gd name="connsiteX19-127" fmla="*/ 771240 w 3362570"/>
              <a:gd name="connsiteY19-128" fmla="*/ 1481428 h 1501110"/>
              <a:gd name="connsiteX20-129" fmla="*/ 748287 w 3362570"/>
              <a:gd name="connsiteY20-130" fmla="*/ 1481428 h 1501110"/>
              <a:gd name="connsiteX21-131" fmla="*/ 742654 w 3362570"/>
              <a:gd name="connsiteY21-132" fmla="*/ 1480398 h 1501110"/>
              <a:gd name="connsiteX22-133" fmla="*/ 709070 w 3362570"/>
              <a:gd name="connsiteY22-134" fmla="*/ 1476763 h 1501110"/>
              <a:gd name="connsiteX23-135" fmla="*/ 583605 w 3362570"/>
              <a:gd name="connsiteY23-136" fmla="*/ 1433692 h 1501110"/>
              <a:gd name="connsiteX24-137" fmla="*/ 446311 w 3362570"/>
              <a:gd name="connsiteY24-138" fmla="*/ 1331570 h 1501110"/>
              <a:gd name="connsiteX25-139" fmla="*/ 323521 w 3362570"/>
              <a:gd name="connsiteY25-140" fmla="*/ 1191657 h 1501110"/>
              <a:gd name="connsiteX26-141" fmla="*/ 103640 w 3362570"/>
              <a:gd name="connsiteY26-142" fmla="*/ 822946 h 1501110"/>
              <a:gd name="connsiteX27-143" fmla="*/ 23657 w 3362570"/>
              <a:gd name="connsiteY27-144" fmla="*/ 607385 h 1501110"/>
              <a:gd name="connsiteX28-145" fmla="*/ 1056 w 3362570"/>
              <a:gd name="connsiteY28-146" fmla="*/ 460820 h 1501110"/>
              <a:gd name="connsiteX29-147" fmla="*/ 0 w 3362570"/>
              <a:gd name="connsiteY29-148" fmla="*/ 453344 h 1501110"/>
              <a:gd name="connsiteX30-149" fmla="*/ 0 w 3362570"/>
              <a:gd name="connsiteY30-150" fmla="*/ 425293 h 1501110"/>
              <a:gd name="connsiteX31-151" fmla="*/ 1127 w 3362570"/>
              <a:gd name="connsiteY31-152" fmla="*/ 415896 h 1501110"/>
              <a:gd name="connsiteX32-153" fmla="*/ 9083 w 3362570"/>
              <a:gd name="connsiteY32-154" fmla="*/ 348889 h 1501110"/>
              <a:gd name="connsiteX33-155" fmla="*/ 100190 w 3362570"/>
              <a:gd name="connsiteY33-156" fmla="*/ 178662 h 1501110"/>
              <a:gd name="connsiteX34-157" fmla="*/ 216713 w 3362570"/>
              <a:gd name="connsiteY34-158" fmla="*/ 95950 h 1501110"/>
              <a:gd name="connsiteX35-159" fmla="*/ 379847 w 3362570"/>
              <a:gd name="connsiteY35-160" fmla="*/ 38339 h 1501110"/>
              <a:gd name="connsiteX36-161" fmla="*/ 519816 w 3362570"/>
              <a:gd name="connsiteY36-162" fmla="*/ 13854 h 1501110"/>
              <a:gd name="connsiteX37-163" fmla="*/ 632890 w 3362570"/>
              <a:gd name="connsiteY37-164" fmla="*/ 4115 h 1501110"/>
              <a:gd name="connsiteX38-165" fmla="*/ 745118 w 3362570"/>
              <a:gd name="connsiteY38-166" fmla="*/ 685 h 1501110"/>
              <a:gd name="connsiteX39-167" fmla="*/ 750822 w 3362570"/>
              <a:gd name="connsiteY39-168" fmla="*/ 0 h 1501110"/>
              <a:gd name="connsiteX40-169" fmla="*/ 1881142 w 3362570"/>
              <a:gd name="connsiteY40-170" fmla="*/ 1501110 h 1501110"/>
              <a:gd name="connsiteX41-171" fmla="*/ 3362570 w 3362570"/>
              <a:gd name="connsiteY41-172" fmla="*/ 1501110 h 1501110"/>
              <a:gd name="connsiteX42-173" fmla="*/ 1881142 w 3362570"/>
              <a:gd name="connsiteY42-174" fmla="*/ 1501110 h 1501110"/>
              <a:gd name="connsiteX0-175" fmla="*/ 750822 w 1520793"/>
              <a:gd name="connsiteY0-176" fmla="*/ 0 h 1481428"/>
              <a:gd name="connsiteX1-177" fmla="*/ 769972 w 1520793"/>
              <a:gd name="connsiteY1-178" fmla="*/ 0 h 1481428"/>
              <a:gd name="connsiteX2-179" fmla="*/ 778210 w 1520793"/>
              <a:gd name="connsiteY2-180" fmla="*/ 685 h 1481428"/>
              <a:gd name="connsiteX3-181" fmla="*/ 920995 w 1520793"/>
              <a:gd name="connsiteY3-182" fmla="*/ 6172 h 1481428"/>
              <a:gd name="connsiteX4-183" fmla="*/ 1093000 w 1520793"/>
              <a:gd name="connsiteY4-184" fmla="*/ 28119 h 1481428"/>
              <a:gd name="connsiteX5-185" fmla="*/ 1251204 w 1520793"/>
              <a:gd name="connsiteY5-186" fmla="*/ 72699 h 1481428"/>
              <a:gd name="connsiteX6-187" fmla="*/ 1383922 w 1520793"/>
              <a:gd name="connsiteY6-188" fmla="*/ 146702 h 1481428"/>
              <a:gd name="connsiteX7-189" fmla="*/ 1503544 w 1520793"/>
              <a:gd name="connsiteY7-190" fmla="*/ 321112 h 1481428"/>
              <a:gd name="connsiteX8-191" fmla="*/ 1518399 w 1520793"/>
              <a:gd name="connsiteY8-192" fmla="*/ 405746 h 1481428"/>
              <a:gd name="connsiteX9-193" fmla="*/ 1520793 w 1520793"/>
              <a:gd name="connsiteY9-194" fmla="*/ 423990 h 1481428"/>
              <a:gd name="connsiteX10-195" fmla="*/ 1520793 w 1520793"/>
              <a:gd name="connsiteY10-196" fmla="*/ 453344 h 1481428"/>
              <a:gd name="connsiteX11-197" fmla="*/ 1518893 w 1520793"/>
              <a:gd name="connsiteY11-198" fmla="*/ 465277 h 1481428"/>
              <a:gd name="connsiteX12-199" fmla="*/ 1497066 w 1520793"/>
              <a:gd name="connsiteY12-200" fmla="*/ 602447 h 1481428"/>
              <a:gd name="connsiteX13-201" fmla="*/ 1434544 w 1520793"/>
              <a:gd name="connsiteY13-202" fmla="*/ 781041 h 1481428"/>
              <a:gd name="connsiteX14-203" fmla="*/ 1307037 w 1520793"/>
              <a:gd name="connsiteY14-204" fmla="*/ 1025271 h 1481428"/>
              <a:gd name="connsiteX15-205" fmla="*/ 1154395 w 1520793"/>
              <a:gd name="connsiteY15-206" fmla="*/ 1243782 h 1481428"/>
              <a:gd name="connsiteX16-207" fmla="*/ 1027240 w 1520793"/>
              <a:gd name="connsiteY16-208" fmla="*/ 1371760 h 1481428"/>
              <a:gd name="connsiteX17-209" fmla="*/ 904942 w 1520793"/>
              <a:gd name="connsiteY17-210" fmla="*/ 1448576 h 1481428"/>
              <a:gd name="connsiteX18-211" fmla="*/ 790813 w 1520793"/>
              <a:gd name="connsiteY18-212" fmla="*/ 1479232 h 1481428"/>
              <a:gd name="connsiteX19-213" fmla="*/ 771240 w 1520793"/>
              <a:gd name="connsiteY19-214" fmla="*/ 1481428 h 1481428"/>
              <a:gd name="connsiteX20-215" fmla="*/ 748287 w 1520793"/>
              <a:gd name="connsiteY20-216" fmla="*/ 1481428 h 1481428"/>
              <a:gd name="connsiteX21-217" fmla="*/ 742654 w 1520793"/>
              <a:gd name="connsiteY21-218" fmla="*/ 1480398 h 1481428"/>
              <a:gd name="connsiteX22-219" fmla="*/ 709070 w 1520793"/>
              <a:gd name="connsiteY22-220" fmla="*/ 1476763 h 1481428"/>
              <a:gd name="connsiteX23-221" fmla="*/ 583605 w 1520793"/>
              <a:gd name="connsiteY23-222" fmla="*/ 1433692 h 1481428"/>
              <a:gd name="connsiteX24-223" fmla="*/ 446311 w 1520793"/>
              <a:gd name="connsiteY24-224" fmla="*/ 1331570 h 1481428"/>
              <a:gd name="connsiteX25-225" fmla="*/ 323521 w 1520793"/>
              <a:gd name="connsiteY25-226" fmla="*/ 1191657 h 1481428"/>
              <a:gd name="connsiteX26-227" fmla="*/ 103640 w 1520793"/>
              <a:gd name="connsiteY26-228" fmla="*/ 822946 h 1481428"/>
              <a:gd name="connsiteX27-229" fmla="*/ 23657 w 1520793"/>
              <a:gd name="connsiteY27-230" fmla="*/ 607385 h 1481428"/>
              <a:gd name="connsiteX28-231" fmla="*/ 1056 w 1520793"/>
              <a:gd name="connsiteY28-232" fmla="*/ 460820 h 1481428"/>
              <a:gd name="connsiteX29-233" fmla="*/ 0 w 1520793"/>
              <a:gd name="connsiteY29-234" fmla="*/ 453344 h 1481428"/>
              <a:gd name="connsiteX30-235" fmla="*/ 0 w 1520793"/>
              <a:gd name="connsiteY30-236" fmla="*/ 425293 h 1481428"/>
              <a:gd name="connsiteX31-237" fmla="*/ 1127 w 1520793"/>
              <a:gd name="connsiteY31-238" fmla="*/ 415896 h 1481428"/>
              <a:gd name="connsiteX32-239" fmla="*/ 9083 w 1520793"/>
              <a:gd name="connsiteY32-240" fmla="*/ 348889 h 1481428"/>
              <a:gd name="connsiteX33-241" fmla="*/ 100190 w 1520793"/>
              <a:gd name="connsiteY33-242" fmla="*/ 178662 h 1481428"/>
              <a:gd name="connsiteX34-243" fmla="*/ 216713 w 1520793"/>
              <a:gd name="connsiteY34-244" fmla="*/ 95950 h 1481428"/>
              <a:gd name="connsiteX35-245" fmla="*/ 379847 w 1520793"/>
              <a:gd name="connsiteY35-246" fmla="*/ 38339 h 1481428"/>
              <a:gd name="connsiteX36-247" fmla="*/ 519816 w 1520793"/>
              <a:gd name="connsiteY36-248" fmla="*/ 13854 h 1481428"/>
              <a:gd name="connsiteX37-249" fmla="*/ 632890 w 1520793"/>
              <a:gd name="connsiteY37-250" fmla="*/ 4115 h 1481428"/>
              <a:gd name="connsiteX38-251" fmla="*/ 745118 w 1520793"/>
              <a:gd name="connsiteY38-252" fmla="*/ 685 h 1481428"/>
              <a:gd name="connsiteX39-253" fmla="*/ 750822 w 1520793"/>
              <a:gd name="connsiteY39-254" fmla="*/ 0 h 14814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51169" y="138547"/>
            <a:ext cx="6019420" cy="521970"/>
          </a:xfrm>
          <a:prstGeom prst="rect">
            <a:avLst/>
          </a:prstGeom>
          <a:noFill/>
        </p:spPr>
        <p:txBody>
          <a:bodyPr wrap="square" rtlCol="0">
            <a:spAutoFit/>
          </a:bodyPr>
          <a:lstStyle/>
          <a:p>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第九讲</a:t>
            </a:r>
            <a:r>
              <a:rPr lang="en-US"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盈利能力分析认知</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7263"/>
            <a:ext cx="6094358" cy="1200329"/>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三、盈利能力分析的内容</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5" y="1989998"/>
            <a:ext cx="10114687" cy="4247317"/>
          </a:xfrm>
          <a:prstGeom prst="rect">
            <a:avLst/>
          </a:prstGeom>
        </p:spPr>
        <p:txBody>
          <a:bodyPr wrap="square">
            <a:spAutoFit/>
          </a:bodyPr>
          <a:lstStyle/>
          <a:p>
            <a:r>
              <a:rPr lang="en-US" altLang="zh-CN" dirty="0"/>
              <a:t>(</a:t>
            </a:r>
            <a:r>
              <a:rPr lang="zh-CN" altLang="zh-CN" dirty="0"/>
              <a:t>一</a:t>
            </a:r>
            <a:r>
              <a:rPr lang="en-US" altLang="zh-CN" dirty="0"/>
              <a:t>)</a:t>
            </a:r>
            <a:r>
              <a:rPr lang="zh-CN" altLang="zh-CN" dirty="0"/>
              <a:t>分析企业的利润额</a:t>
            </a:r>
            <a:endParaRPr lang="zh-CN" altLang="zh-CN" dirty="0"/>
          </a:p>
          <a:p>
            <a:r>
              <a:rPr lang="zh-CN" altLang="zh-CN" dirty="0"/>
              <a:t>通过对企业利润额的分析</a:t>
            </a:r>
            <a:r>
              <a:rPr lang="en-US" altLang="zh-CN" dirty="0"/>
              <a:t>,</a:t>
            </a:r>
            <a:r>
              <a:rPr lang="zh-CN" altLang="zh-CN" dirty="0"/>
              <a:t>可以说明企业财务成果的增减变动状况及原因</a:t>
            </a:r>
            <a:r>
              <a:rPr lang="en-US" altLang="zh-CN" dirty="0"/>
              <a:t>,</a:t>
            </a:r>
            <a:r>
              <a:rPr lang="zh-CN" altLang="zh-CN" dirty="0"/>
              <a:t>为改善企业经营管理指明方向。由于利润额受企业规模或投入总量的影响较大</a:t>
            </a:r>
            <a:r>
              <a:rPr lang="en-US" altLang="zh-CN" dirty="0"/>
              <a:t>,</a:t>
            </a:r>
            <a:r>
              <a:rPr lang="zh-CN" altLang="zh-CN" dirty="0"/>
              <a:t>一方面</a:t>
            </a:r>
            <a:r>
              <a:rPr lang="en-US" altLang="zh-CN" dirty="0"/>
              <a:t>,</a:t>
            </a:r>
            <a:r>
              <a:rPr lang="zh-CN" altLang="zh-CN" dirty="0"/>
              <a:t>不同规模的企业之间不便于对比</a:t>
            </a:r>
            <a:r>
              <a:rPr lang="en-US" altLang="zh-CN" dirty="0"/>
              <a:t>;</a:t>
            </a:r>
            <a:r>
              <a:rPr lang="zh-CN" altLang="zh-CN" dirty="0"/>
              <a:t>另一方面</a:t>
            </a:r>
            <a:r>
              <a:rPr lang="en-US" altLang="zh-CN" dirty="0"/>
              <a:t>,</a:t>
            </a:r>
            <a:r>
              <a:rPr lang="zh-CN" altLang="zh-CN" dirty="0"/>
              <a:t>不能准确地反映企业的盈利能力和盈利水平。因此</a:t>
            </a:r>
            <a:r>
              <a:rPr lang="en-US" altLang="zh-CN" dirty="0"/>
              <a:t>,</a:t>
            </a:r>
            <a:r>
              <a:rPr lang="zh-CN" altLang="zh-CN" dirty="0"/>
              <a:t>仅进行利润额分析一般不能满足各方面对财务信息的要求</a:t>
            </a:r>
            <a:r>
              <a:rPr lang="en-US" altLang="zh-CN" dirty="0"/>
              <a:t>,</a:t>
            </a:r>
            <a:r>
              <a:rPr lang="zh-CN" altLang="zh-CN" dirty="0"/>
              <a:t>还必须对利润率进行分析。</a:t>
            </a:r>
            <a:endParaRPr lang="zh-CN" altLang="zh-CN" dirty="0"/>
          </a:p>
          <a:p>
            <a:r>
              <a:rPr lang="en-US" altLang="zh-CN" dirty="0"/>
              <a:t>(</a:t>
            </a:r>
            <a:r>
              <a:rPr lang="zh-CN" altLang="zh-CN" dirty="0"/>
              <a:t>二</a:t>
            </a:r>
            <a:r>
              <a:rPr lang="en-US" altLang="zh-CN" dirty="0"/>
              <a:t>)</a:t>
            </a:r>
            <a:r>
              <a:rPr lang="zh-CN" altLang="zh-CN" dirty="0"/>
              <a:t>分析企业的利润率</a:t>
            </a:r>
            <a:endParaRPr lang="zh-CN" altLang="zh-CN" dirty="0"/>
          </a:p>
          <a:p>
            <a:r>
              <a:rPr lang="zh-CN" altLang="zh-CN" dirty="0"/>
              <a:t>利润率指标从不同角度或从不同分析目的看</a:t>
            </a:r>
            <a:r>
              <a:rPr lang="en-US" altLang="zh-CN" dirty="0"/>
              <a:t>,</a:t>
            </a:r>
            <a:r>
              <a:rPr lang="zh-CN" altLang="zh-CN" dirty="0"/>
              <a:t>可有多种形式。在不同的所有制企业中</a:t>
            </a:r>
            <a:r>
              <a:rPr lang="en-US" altLang="zh-CN" dirty="0"/>
              <a:t>,</a:t>
            </a:r>
            <a:r>
              <a:rPr lang="zh-CN" altLang="zh-CN" dirty="0"/>
              <a:t>反映企业盈利能力的指标各不相同。</a:t>
            </a:r>
            <a:endParaRPr lang="zh-CN" altLang="zh-CN" dirty="0"/>
          </a:p>
          <a:p>
            <a:r>
              <a:rPr lang="en-US" altLang="zh-CN" dirty="0"/>
              <a:t> 1.</a:t>
            </a:r>
            <a:r>
              <a:rPr lang="zh-CN" altLang="zh-CN" dirty="0"/>
              <a:t>与投资有关的利润率分析</a:t>
            </a:r>
            <a:endParaRPr lang="zh-CN" altLang="zh-CN" dirty="0"/>
          </a:p>
          <a:p>
            <a:r>
              <a:rPr lang="zh-CN" altLang="zh-CN" dirty="0"/>
              <a:t>与投资有关的利润率指标有总资产报酬率、净资产收益率等。</a:t>
            </a:r>
            <a:endParaRPr lang="zh-CN" altLang="zh-CN" dirty="0"/>
          </a:p>
          <a:p>
            <a:r>
              <a:rPr lang="en-US" altLang="zh-CN" dirty="0"/>
              <a:t> 2.</a:t>
            </a:r>
            <a:r>
              <a:rPr lang="zh-CN" altLang="zh-CN" dirty="0"/>
              <a:t>与销售有关的利润率分析</a:t>
            </a:r>
            <a:endParaRPr lang="zh-CN" altLang="zh-CN" dirty="0"/>
          </a:p>
          <a:p>
            <a:r>
              <a:rPr lang="zh-CN" altLang="zh-CN" dirty="0"/>
              <a:t>与销售有关的利润率分析包括收入利润率分析和成本利润率分析两方面内容。</a:t>
            </a:r>
            <a:endParaRPr lang="zh-CN" altLang="zh-CN" dirty="0"/>
          </a:p>
          <a:p>
            <a:r>
              <a:rPr lang="en-US" altLang="zh-CN" dirty="0"/>
              <a:t> 3.</a:t>
            </a:r>
            <a:r>
              <a:rPr lang="zh-CN" altLang="zh-CN" dirty="0"/>
              <a:t>与上市公司有关的利润率分析</a:t>
            </a:r>
            <a:endParaRPr lang="zh-CN" altLang="zh-CN" dirty="0"/>
          </a:p>
          <a:p>
            <a:r>
              <a:rPr lang="zh-CN" altLang="zh-CN" dirty="0"/>
              <a:t>与上市公司有关的利润率指标有每股收益指标、普通股权益报酬率指标、股利发放率指标以及价格与收益比率指标等。</a:t>
            </a:r>
            <a:endParaRPr lang="zh-CN" altLang="zh-CN"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5" name="椭圆 14"/>
          <p:cNvSpPr/>
          <p:nvPr/>
        </p:nvSpPr>
        <p:spPr>
          <a:xfrm>
            <a:off x="758063" y="4179028"/>
            <a:ext cx="838386" cy="838386"/>
          </a:xfrm>
          <a:prstGeom prst="ellipse">
            <a:avLst/>
          </a:prstGeom>
          <a:gradFill flip="none" rotWithShape="1">
            <a:gsLst>
              <a:gs pos="0">
                <a:schemeClr val="accent3"/>
              </a:gs>
              <a:gs pos="100000">
                <a:schemeClr val="accent3">
                  <a:lumMod val="50000"/>
                </a:schemeClr>
              </a:gs>
            </a:gsLst>
            <a:lin ang="13500000" scaled="1"/>
            <a:tileRect/>
          </a:gradFill>
          <a:ln w="25400">
            <a:gradFill flip="none" rotWithShape="1">
              <a:gsLst>
                <a:gs pos="0">
                  <a:schemeClr val="accent3"/>
                </a:gs>
                <a:gs pos="100000">
                  <a:schemeClr val="accent3">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10" name="矩形 9"/>
          <p:cNvSpPr/>
          <p:nvPr/>
        </p:nvSpPr>
        <p:spPr>
          <a:xfrm>
            <a:off x="-180110" y="1903107"/>
            <a:ext cx="12552220" cy="2275921"/>
          </a:xfrm>
          <a:prstGeom prst="rect">
            <a:avLst/>
          </a:prstGeom>
          <a:solidFill>
            <a:schemeClr val="accent1">
              <a:lumMod val="75000"/>
            </a:schemeClr>
          </a:solidFill>
          <a:ln w="38100">
            <a:gradFill flip="none" rotWithShape="1">
              <a:gsLst>
                <a:gs pos="0">
                  <a:srgbClr val="CFCFCF"/>
                </a:gs>
                <a:gs pos="100000">
                  <a:schemeClr val="bg1"/>
                </a:gs>
              </a:gsLst>
              <a:lin ang="2700000" scaled="1"/>
              <a:tileRect/>
            </a:gradFill>
          </a:ln>
          <a:effectLst>
            <a:innerShdw blurRad="203200" dist="203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3518016" y="3779234"/>
            <a:ext cx="677952" cy="677952"/>
          </a:xfrm>
          <a:prstGeom prst="ellipse">
            <a:avLst/>
          </a:prstGeom>
          <a:gradFill flip="none" rotWithShape="1">
            <a:gsLst>
              <a:gs pos="0">
                <a:schemeClr val="accent1"/>
              </a:gs>
              <a:gs pos="100000">
                <a:schemeClr val="accent1">
                  <a:lumMod val="50000"/>
                </a:schemeClr>
              </a:gs>
            </a:gsLst>
            <a:lin ang="13500000" scaled="1"/>
            <a:tileRect/>
          </a:gradFill>
          <a:ln w="25400">
            <a:gradFill flip="none" rotWithShape="1">
              <a:gsLst>
                <a:gs pos="0">
                  <a:schemeClr val="accent1"/>
                </a:gs>
                <a:gs pos="100000">
                  <a:schemeClr val="accent1">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4" name="椭圆 3"/>
          <p:cNvSpPr/>
          <p:nvPr/>
        </p:nvSpPr>
        <p:spPr>
          <a:xfrm>
            <a:off x="536752" y="1270292"/>
            <a:ext cx="3541550" cy="3541550"/>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6" name="矩形 15"/>
          <p:cNvSpPr/>
          <p:nvPr/>
        </p:nvSpPr>
        <p:spPr>
          <a:xfrm>
            <a:off x="5369905" y="2140945"/>
            <a:ext cx="5109091" cy="1569660"/>
          </a:xfrm>
          <a:prstGeom prst="rect">
            <a:avLst/>
          </a:prstGeom>
          <a:noFill/>
        </p:spPr>
        <p:txBody>
          <a:bodyPr wrap="none" rtlCol="0">
            <a:spAutoFit/>
          </a:bodyPr>
          <a:lstStyle/>
          <a:p>
            <a:r>
              <a:rPr lang="zh-CN" altLang="en-US" sz="9600" dirty="0">
                <a:solidFill>
                  <a:schemeClr val="bg1"/>
                </a:solidFill>
                <a:latin typeface="黑体" panose="02010609060101010101" pitchFamily="49" charset="-122"/>
                <a:ea typeface="黑体" panose="02010609060101010101" pitchFamily="49" charset="-122"/>
              </a:rPr>
              <a:t>谢谢观看</a:t>
            </a:r>
            <a:endParaRPr lang="zh-CN" altLang="en-US" sz="9600" dirty="0">
              <a:solidFill>
                <a:schemeClr val="bg1"/>
              </a:solidFill>
              <a:latin typeface="黑体" panose="02010609060101010101" pitchFamily="49" charset="-122"/>
              <a:ea typeface="黑体" panose="02010609060101010101" pitchFamily="49" charset="-122"/>
            </a:endParaRPr>
          </a:p>
        </p:txBody>
      </p:sp>
      <p:sp>
        <p:nvSpPr>
          <p:cNvPr id="19" name="椭圆 18"/>
          <p:cNvSpPr/>
          <p:nvPr/>
        </p:nvSpPr>
        <p:spPr>
          <a:xfrm>
            <a:off x="-730128" y="2214641"/>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0" name="椭圆 19"/>
          <p:cNvSpPr/>
          <p:nvPr/>
        </p:nvSpPr>
        <p:spPr>
          <a:xfrm>
            <a:off x="2496203" y="4898492"/>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1" name="椭圆 20"/>
          <p:cNvSpPr/>
          <p:nvPr/>
        </p:nvSpPr>
        <p:spPr>
          <a:xfrm>
            <a:off x="786474" y="1088400"/>
            <a:ext cx="829826" cy="829826"/>
          </a:xfrm>
          <a:prstGeom prst="ellipse">
            <a:avLst/>
          </a:prstGeom>
          <a:gradFill flip="none" rotWithShape="1">
            <a:gsLst>
              <a:gs pos="0">
                <a:schemeClr val="accent2"/>
              </a:gs>
              <a:gs pos="100000">
                <a:schemeClr val="accent2">
                  <a:lumMod val="50000"/>
                </a:schemeClr>
              </a:gs>
            </a:gsLst>
            <a:lin ang="13500000" scaled="1"/>
            <a:tileRect/>
          </a:gradFill>
          <a:ln w="25400">
            <a:gradFill flip="none" rotWithShape="1">
              <a:gsLst>
                <a:gs pos="0">
                  <a:schemeClr val="accent2"/>
                </a:gs>
                <a:gs pos="100000">
                  <a:schemeClr val="accent2">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2" name="椭圆 21"/>
          <p:cNvSpPr/>
          <p:nvPr/>
        </p:nvSpPr>
        <p:spPr>
          <a:xfrm>
            <a:off x="3538140" y="1514139"/>
            <a:ext cx="729411" cy="729411"/>
          </a:xfrm>
          <a:prstGeom prst="ellipse">
            <a:avLst/>
          </a:prstGeom>
          <a:gradFill flip="none" rotWithShape="1">
            <a:gsLst>
              <a:gs pos="0">
                <a:schemeClr val="accent4"/>
              </a:gs>
              <a:gs pos="100000">
                <a:schemeClr val="accent4">
                  <a:lumMod val="50000"/>
                </a:schemeClr>
              </a:gs>
            </a:gsLst>
            <a:lin ang="13500000" scaled="1"/>
            <a:tileRect/>
          </a:gradFill>
          <a:ln w="25400">
            <a:gradFill flip="none" rotWithShape="1">
              <a:gsLst>
                <a:gs pos="0">
                  <a:schemeClr val="accent4"/>
                </a:gs>
                <a:gs pos="100000">
                  <a:schemeClr val="accent4">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pic>
        <p:nvPicPr>
          <p:cNvPr id="2" name="图片 1" descr="02482fe6f95223932846c9ed9e3332f5"/>
          <p:cNvPicPr>
            <a:picLocks noChangeAspect="1"/>
          </p:cNvPicPr>
          <p:nvPr/>
        </p:nvPicPr>
        <p:blipFill>
          <a:blip r:embed="rId2" cstate="screen"/>
          <a:stretch>
            <a:fillRect/>
          </a:stretch>
        </p:blipFill>
        <p:spPr>
          <a:xfrm>
            <a:off x="758190" y="1871345"/>
            <a:ext cx="3103880" cy="23387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childTnLst>
                          </p:cTn>
                        </p:par>
                        <p:par>
                          <p:cTn id="14" fill="hold">
                            <p:stCondLst>
                              <p:cond delay="500"/>
                            </p:stCondLst>
                            <p:childTnLst>
                              <p:par>
                                <p:cTn id="15" presetID="2" presetClass="entr" presetSubtype="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3" fill="hold" grpId="0" nodeType="withEffect">
                                  <p:stCondLst>
                                    <p:cond delay="1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par>
                                <p:cTn id="23" presetID="2" presetClass="entr" presetSubtype="6" fill="hold" grpId="0" nodeType="withEffect">
                                  <p:stCondLst>
                                    <p:cond delay="2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3" fill="hold" grpId="0" nodeType="withEffect">
                                  <p:stCondLst>
                                    <p:cond delay="3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par>
                                <p:cTn id="31" presetID="2" presetClass="entr" presetSubtype="6" fill="hold" grpId="0" nodeType="withEffect">
                                  <p:stCondLst>
                                    <p:cond delay="40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400" fill="hold"/>
                                        <p:tgtEl>
                                          <p:spTgt spid="20"/>
                                        </p:tgtEl>
                                        <p:attrNameLst>
                                          <p:attrName>ppt_x</p:attrName>
                                        </p:attrNameLst>
                                      </p:cBhvr>
                                      <p:tavLst>
                                        <p:tav tm="0">
                                          <p:val>
                                            <p:strVal val="1+#ppt_w/2"/>
                                          </p:val>
                                        </p:tav>
                                        <p:tav tm="100000">
                                          <p:val>
                                            <p:strVal val="#ppt_x"/>
                                          </p:val>
                                        </p:tav>
                                      </p:tavLst>
                                    </p:anim>
                                    <p:anim calcmode="lin" valueType="num">
                                      <p:cBhvr additive="base">
                                        <p:cTn id="34" dur="4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3" fill="hold" grpId="0" nodeType="withEffect">
                                  <p:stCondLst>
                                    <p:cond delay="5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0-#ppt_h/2"/>
                                          </p:val>
                                        </p:tav>
                                        <p:tav tm="100000">
                                          <p:val>
                                            <p:strVal val="#ppt_y"/>
                                          </p:val>
                                        </p:tav>
                                      </p:tavLst>
                                    </p:anim>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35" presetClass="path" presetSubtype="0" accel="50000" decel="50000" fill="hold" grpId="1" nodeType="withEffect">
                                  <p:stCondLst>
                                    <p:cond delay="0"/>
                                  </p:stCondLst>
                                  <p:childTnLst>
                                    <p:animMotion origin="layout" path="M 0 2.96296E-6 L -0.30833 2.96296E-6 " pathEditMode="relative" rAng="0" ptsTypes="AA">
                                      <p:cBhvr>
                                        <p:cTn id="46" dur="1000" spd="-100000" fill="hold"/>
                                        <p:tgtEl>
                                          <p:spTgt spid="10"/>
                                        </p:tgtEl>
                                        <p:attrNameLst>
                                          <p:attrName>ppt_x</p:attrName>
                                          <p:attrName>ppt_y</p:attrName>
                                        </p:attrNameLst>
                                      </p:cBhvr>
                                      <p:rCtr x="-15417" y="0"/>
                                    </p:animMotion>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250" fill="hold"/>
                                        <p:tgtEl>
                                          <p:spTgt spid="16"/>
                                        </p:tgtEl>
                                        <p:attrNameLst>
                                          <p:attrName>ppt_w</p:attrName>
                                        </p:attrNameLst>
                                      </p:cBhvr>
                                      <p:tavLst>
                                        <p:tav tm="0">
                                          <p:val>
                                            <p:fltVal val="0"/>
                                          </p:val>
                                        </p:tav>
                                        <p:tav tm="100000">
                                          <p:val>
                                            <p:strVal val="#ppt_w"/>
                                          </p:val>
                                        </p:tav>
                                      </p:tavLst>
                                    </p:anim>
                                    <p:anim calcmode="lin" valueType="num">
                                      <p:cBhvr>
                                        <p:cTn id="51" dur="250" fill="hold"/>
                                        <p:tgtEl>
                                          <p:spTgt spid="16"/>
                                        </p:tgtEl>
                                        <p:attrNameLst>
                                          <p:attrName>ppt_h</p:attrName>
                                        </p:attrNameLst>
                                      </p:cBhvr>
                                      <p:tavLst>
                                        <p:tav tm="0">
                                          <p:val>
                                            <p:fltVal val="0"/>
                                          </p:val>
                                        </p:tav>
                                        <p:tav tm="100000">
                                          <p:val>
                                            <p:strVal val="#ppt_h"/>
                                          </p:val>
                                        </p:tav>
                                      </p:tavLst>
                                    </p:anim>
                                    <p:animEffect transition="in" filter="fade">
                                      <p:cBhvr>
                                        <p:cTn id="52" dur="250"/>
                                        <p:tgtEl>
                                          <p:spTgt spid="16"/>
                                        </p:tgtEl>
                                      </p:cBhvr>
                                    </p:animEffect>
                                  </p:childTnLst>
                                </p:cTn>
                              </p:par>
                              <p:par>
                                <p:cTn id="53" presetID="6" presetClass="emph" presetSubtype="0" decel="100000" fill="hold" grpId="1" nodeType="withEffect">
                                  <p:stCondLst>
                                    <p:cond delay="200"/>
                                  </p:stCondLst>
                                  <p:childTnLst>
                                    <p:animScale>
                                      <p:cBhvr>
                                        <p:cTn id="54" dur="250" fill="hold"/>
                                        <p:tgtEl>
                                          <p:spTgt spid="16"/>
                                        </p:tgtEl>
                                      </p:cBhvr>
                                      <p:by x="120000" y="120000"/>
                                    </p:animScale>
                                  </p:childTnLst>
                                </p:cTn>
                              </p:par>
                              <p:par>
                                <p:cTn id="55" presetID="6" presetClass="emph" presetSubtype="0" decel="100000" fill="hold" grpId="2" nodeType="withEffect">
                                  <p:stCondLst>
                                    <p:cond delay="400"/>
                                  </p:stCondLst>
                                  <p:childTnLst>
                                    <p:animScale>
                                      <p:cBhvr>
                                        <p:cTn id="56" dur="250" fill="hold"/>
                                        <p:tgtEl>
                                          <p:spTgt spid="16"/>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0" grpId="1" animBg="1"/>
      <p:bldP spid="18" grpId="0" animBg="1"/>
      <p:bldP spid="4" grpId="0" animBg="1"/>
      <p:bldP spid="4" grpId="1" animBg="1"/>
      <p:bldP spid="4" grpId="2" animBg="1"/>
      <p:bldP spid="16" grpId="0"/>
      <p:bldP spid="16" grpId="1"/>
      <p:bldP spid="16" grpId="2"/>
      <p:bldP spid="19" grpId="0" animBg="1"/>
      <p:bldP spid="20" grpId="0" animBg="1"/>
      <p:bldP spid="21" grpId="0" animBg="1"/>
      <p:bldP spid="22" grpId="0" animBg="1"/>
    </p:bldLst>
  </p:timing>
</p:sld>
</file>

<file path=ppt/tags/tag1.xml><?xml version="1.0" encoding="utf-8"?>
<p:tagLst xmlns:p="http://schemas.openxmlformats.org/presentationml/2006/main">
  <p:tag name="REFSHAPE" val="338133156"/>
  <p:tag name="KSO_WM_UNIT_PLACING_PICTURE_USER_VIEWPORT" val="{&quot;height&quot;:3570,&quot;width&quot;:7350}"/>
</p:tagLst>
</file>

<file path=ppt/theme/theme1.xml><?xml version="1.0" encoding="utf-8"?>
<a:theme xmlns:a="http://schemas.openxmlformats.org/drawingml/2006/main" name="第一PPT，www.1ppt.com">
  <a:themeElements>
    <a:clrScheme name="自定义 1">
      <a:dk1>
        <a:srgbClr val="262626"/>
      </a:dk1>
      <a:lt1>
        <a:sysClr val="window" lastClr="FFFFFF"/>
      </a:lt1>
      <a:dk2>
        <a:srgbClr val="003366"/>
      </a:dk2>
      <a:lt2>
        <a:srgbClr val="FFFFFF"/>
      </a:lt2>
      <a:accent1>
        <a:srgbClr val="003366"/>
      </a:accent1>
      <a:accent2>
        <a:srgbClr val="24699C"/>
      </a:accent2>
      <a:accent3>
        <a:srgbClr val="003366"/>
      </a:accent3>
      <a:accent4>
        <a:srgbClr val="24699C"/>
      </a:accent4>
      <a:accent5>
        <a:srgbClr val="003366"/>
      </a:accent5>
      <a:accent6>
        <a:srgbClr val="808080"/>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1742</Words>
  <Application>WPS 演示</Application>
  <PresentationFormat>宽屏</PresentationFormat>
  <Paragraphs>55</Paragraphs>
  <Slides>8</Slides>
  <Notes>11</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8</vt:i4>
      </vt:variant>
    </vt:vector>
  </HeadingPairs>
  <TitlesOfParts>
    <vt:vector size="29" baseType="lpstr">
      <vt:lpstr>Arial</vt:lpstr>
      <vt:lpstr>宋体</vt:lpstr>
      <vt:lpstr>Wingdings</vt:lpstr>
      <vt:lpstr>微软雅黑</vt:lpstr>
      <vt:lpstr>Calibri</vt:lpstr>
      <vt:lpstr>Aharoni</vt:lpstr>
      <vt:lpstr>Yu Gothic UI Semibold</vt:lpstr>
      <vt:lpstr>黑体</vt:lpstr>
      <vt:lpstr>Times New Roman</vt:lpstr>
      <vt:lpstr>Segoe UI</vt:lpstr>
      <vt:lpstr>Arial Unicode MS</vt:lpstr>
      <vt:lpstr>Calibri Light</vt:lpstr>
      <vt:lpstr>等线</vt:lpstr>
      <vt:lpstr>Cambria Math</vt:lpstr>
      <vt:lpstr>NEU-BZ-S92</vt:lpstr>
      <vt:lpstr>方正书宋_GBK</vt:lpstr>
      <vt:lpstr>Calibri</vt:lpstr>
      <vt:lpstr>MS PGothic</vt:lpstr>
      <vt:lpstr>Impact</vt:lpstr>
      <vt:lpstr>Segoe Print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合作共赢</dc:title>
  <dc:creator>第一PPT</dc:creator>
  <cp:keywords>www.1ppt.com</cp:keywords>
  <cp:lastModifiedBy>丁亮1411184057</cp:lastModifiedBy>
  <cp:revision>235</cp:revision>
  <dcterms:created xsi:type="dcterms:W3CDTF">2016-07-09T01:44:00Z</dcterms:created>
  <dcterms:modified xsi:type="dcterms:W3CDTF">2021-11-07T04:40:18Z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3B5B78FF9A8F49498C65213AA5CEF35C</vt:lpwstr>
  </property>
</Properties>
</file>