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4827" r:id="rId3"/>
    <p:sldId id="3163" r:id="rId5"/>
    <p:sldId id="4284" r:id="rId6"/>
    <p:sldId id="3164" r:id="rId7"/>
    <p:sldId id="3166" r:id="rId8"/>
    <p:sldId id="3167" r:id="rId9"/>
    <p:sldId id="3168" r:id="rId10"/>
    <p:sldId id="3169" r:id="rId11"/>
    <p:sldId id="3170" r:id="rId12"/>
    <p:sldId id="4285" r:id="rId13"/>
    <p:sldId id="4286" r:id="rId14"/>
    <p:sldId id="4985"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丁亮" initials="丁"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A32525"/>
    <a:srgbClr val="B216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71" autoAdjust="0"/>
    <p:restoredTop sz="94618" autoAdjust="0"/>
  </p:normalViewPr>
  <p:slideViewPr>
    <p:cSldViewPr snapToGrid="0">
      <p:cViewPr varScale="1">
        <p:scale>
          <a:sx n="81" d="100"/>
          <a:sy n="81" d="100"/>
        </p:scale>
        <p:origin x="672" y="67"/>
      </p:cViewPr>
      <p:guideLst>
        <p:guide orient="horz" pos="2160"/>
        <p:guide pos="3794"/>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commentAuthors" Target="commentAuthors.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E23277-CD40-40ED-9C44-F539BFE25C1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347813-D77D-47F9-8A50-A93CCF3C3E9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399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96C9ECDE-F88C-48CF-9D13-2DBE889E7255}"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16D6A01-66A6-41DB-92CC-920FC3B03F6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7F10855C-C9CE-404D-9516-02768B0B944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860A2B-FFB5-4C27-AAF9-3D9798C812F8}"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F10855C-C9CE-404D-9516-02768B0B944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860A2B-FFB5-4C27-AAF9-3D9798C812F8}"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F10855C-C9CE-404D-9516-02768B0B944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860A2B-FFB5-4C27-AAF9-3D9798C812F8}"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transition spd="med" advTm="0">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F10855C-C9CE-404D-9516-02768B0B944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860A2B-FFB5-4C27-AAF9-3D9798C812F8}"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7F10855C-C9CE-404D-9516-02768B0B944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860A2B-FFB5-4C27-AAF9-3D9798C812F8}"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7F10855C-C9CE-404D-9516-02768B0B944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C860A2B-FFB5-4C27-AAF9-3D9798C812F8}" type="slidenum">
              <a:rPr lang="zh-CN" altLang="en-US" smtClean="0"/>
            </a:fld>
            <a:endParaRPr lang="zh-CN" altLang="en-US"/>
          </a:p>
        </p:txBody>
      </p:sp>
      <p:sp>
        <p:nvSpPr>
          <p:cNvPr id="9" name="矩形 8"/>
          <p:cNvSpPr/>
          <p:nvPr userDrawn="1"/>
        </p:nvSpPr>
        <p:spPr>
          <a:xfrm>
            <a:off x="8858628" y="6450175"/>
            <a:ext cx="775136" cy="24622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模板下载：</a:t>
            </a:r>
            <a:r>
              <a:rPr kumimoji="0" lang="en-US" altLang="zh-CN" sz="100" b="0" i="0" u="none" strike="noStrike" kern="0" cap="none" spc="0" normalizeH="0" baseline="0" noProof="0" dirty="0">
                <a:ln>
                  <a:noFill/>
                </a:ln>
                <a:solidFill>
                  <a:prstClr val="white"/>
                </a:solidFill>
                <a:effectLst/>
                <a:uLnTx/>
                <a:uFillTx/>
              </a:rPr>
              <a:t>www.1ppt.com/moban/     </a:t>
            </a:r>
            <a:r>
              <a:rPr kumimoji="0" lang="zh-CN" altLang="en-US" sz="100" b="0" i="0" u="none" strike="noStrike" kern="0" cap="none" spc="0" normalizeH="0" baseline="0" noProof="0" dirty="0">
                <a:ln>
                  <a:noFill/>
                </a:ln>
                <a:solidFill>
                  <a:prstClr val="white"/>
                </a:solidFill>
                <a:effectLst/>
                <a:uLnTx/>
                <a:uFillTx/>
              </a:rPr>
              <a:t>行业</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www.1ppt.com/hangye/ </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节日</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www.1ppt.com/jieri/           PPT</a:t>
            </a:r>
            <a:r>
              <a:rPr kumimoji="0" lang="zh-CN" altLang="en-US" sz="100" b="0" i="0" u="none" strike="noStrike" kern="0" cap="none" spc="0" normalizeH="0" baseline="0" noProof="0" dirty="0">
                <a:ln>
                  <a:noFill/>
                </a:ln>
                <a:solidFill>
                  <a:prstClr val="white"/>
                </a:solidFill>
                <a:effectLst/>
                <a:uLnTx/>
                <a:uFillTx/>
              </a:rPr>
              <a:t>素材下载：</a:t>
            </a:r>
            <a:r>
              <a:rPr kumimoji="0" lang="en-US" altLang="zh-CN" sz="100" b="0" i="0" u="none" strike="noStrike" kern="0" cap="none" spc="0" normalizeH="0" baseline="0" noProof="0" dirty="0">
                <a:ln>
                  <a:noFill/>
                </a:ln>
                <a:solidFill>
                  <a:prstClr val="white"/>
                </a:solidFill>
                <a:effectLst/>
                <a:uLnTx/>
                <a:uFillTx/>
              </a:rPr>
              <a:t>www.1ppt.com/sucai/</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背景图片：</a:t>
            </a:r>
            <a:r>
              <a:rPr kumimoji="0" lang="en-US" altLang="zh-CN" sz="100" b="0" i="0" u="none" strike="noStrike" kern="0" cap="none" spc="0" normalizeH="0" baseline="0" noProof="0" dirty="0">
                <a:ln>
                  <a:noFill/>
                </a:ln>
                <a:solidFill>
                  <a:prstClr val="white"/>
                </a:solidFill>
                <a:effectLst/>
                <a:uLnTx/>
                <a:uFillTx/>
              </a:rPr>
              <a:t>www.1ppt.com/beijing/      PPT</a:t>
            </a:r>
            <a:r>
              <a:rPr kumimoji="0" lang="zh-CN" altLang="en-US" sz="100" b="0" i="0" u="none" strike="noStrike" kern="0" cap="none" spc="0" normalizeH="0" baseline="0" noProof="0" dirty="0">
                <a:ln>
                  <a:noFill/>
                </a:ln>
                <a:solidFill>
                  <a:prstClr val="white"/>
                </a:solidFill>
                <a:effectLst/>
                <a:uLnTx/>
                <a:uFillTx/>
              </a:rPr>
              <a:t>图表下载：</a:t>
            </a:r>
            <a:r>
              <a:rPr kumimoji="0" lang="en-US" altLang="zh-CN" sz="100" b="0" i="0" u="none" strike="noStrike" kern="0" cap="none" spc="0" normalizeH="0" baseline="0" noProof="0" dirty="0">
                <a:ln>
                  <a:noFill/>
                </a:ln>
                <a:solidFill>
                  <a:prstClr val="white"/>
                </a:solidFill>
                <a:effectLst/>
                <a:uLnTx/>
                <a:uFillTx/>
              </a:rPr>
              <a:t>www.1ppt.com/tubiao/      </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优秀</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下载：</a:t>
            </a:r>
            <a:r>
              <a:rPr kumimoji="0" lang="en-US" altLang="zh-CN" sz="100" b="0" i="0" u="none" strike="noStrike" kern="0" cap="none" spc="0" normalizeH="0" baseline="0" noProof="0" dirty="0">
                <a:ln>
                  <a:noFill/>
                </a:ln>
                <a:solidFill>
                  <a:prstClr val="white"/>
                </a:solidFill>
                <a:effectLst/>
                <a:uLnTx/>
                <a:uFillTx/>
              </a:rPr>
              <a:t>www.1ppt.com/xiazai/        PPT</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www.1ppt.com/powerpoint/      </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Word</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www.1ppt.com/word/              Excel</a:t>
            </a:r>
            <a:r>
              <a:rPr kumimoji="0" lang="zh-CN" altLang="en-US" sz="100" b="0" i="0" u="none" strike="noStrike" kern="0" cap="none" spc="0" normalizeH="0" baseline="0" noProof="0" dirty="0">
                <a:ln>
                  <a:noFill/>
                </a:ln>
                <a:solidFill>
                  <a:prstClr val="white"/>
                </a:solidFill>
                <a:effectLst/>
                <a:uLnTx/>
                <a:uFillTx/>
              </a:rPr>
              <a:t>教程：</a:t>
            </a:r>
            <a:r>
              <a:rPr kumimoji="0" lang="en-US" altLang="zh-CN" sz="100" b="0" i="0" u="none" strike="noStrike" kern="0" cap="none" spc="0" normalizeH="0" baseline="0" noProof="0" dirty="0">
                <a:ln>
                  <a:noFill/>
                </a:ln>
                <a:solidFill>
                  <a:prstClr val="white"/>
                </a:solidFill>
                <a:effectLst/>
                <a:uLnTx/>
                <a:uFillTx/>
              </a:rPr>
              <a:t>www.1ppt.com/excel/  </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资料下载：</a:t>
            </a:r>
            <a:r>
              <a:rPr kumimoji="0" lang="en-US" altLang="zh-CN" sz="100" b="0" i="0" u="none" strike="noStrike" kern="0" cap="none" spc="0" normalizeH="0" baseline="0" noProof="0" dirty="0">
                <a:ln>
                  <a:noFill/>
                </a:ln>
                <a:solidFill>
                  <a:prstClr val="white"/>
                </a:solidFill>
                <a:effectLst/>
                <a:uLnTx/>
                <a:uFillTx/>
              </a:rPr>
              <a:t>www.1ppt.com/ziliao/                PPT</a:t>
            </a:r>
            <a:r>
              <a:rPr kumimoji="0" lang="zh-CN" altLang="en-US" sz="100" b="0" i="0" u="none" strike="noStrike" kern="0" cap="none" spc="0" normalizeH="0" baseline="0" noProof="0" dirty="0">
                <a:ln>
                  <a:noFill/>
                </a:ln>
                <a:solidFill>
                  <a:prstClr val="white"/>
                </a:solidFill>
                <a:effectLst/>
                <a:uLnTx/>
                <a:uFillTx/>
              </a:rPr>
              <a:t>课件下载：</a:t>
            </a:r>
            <a:r>
              <a:rPr kumimoji="0" lang="en-US" altLang="zh-CN" sz="100" b="0" i="0" u="none" strike="noStrike" kern="0" cap="none" spc="0" normalizeH="0" baseline="0" noProof="0" dirty="0">
                <a:ln>
                  <a:noFill/>
                </a:ln>
                <a:solidFill>
                  <a:prstClr val="white"/>
                </a:solidFill>
                <a:effectLst/>
                <a:uLnTx/>
                <a:uFillTx/>
              </a:rPr>
              <a:t>www.1ppt.com/kejian/ </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范文下载：</a:t>
            </a:r>
            <a:r>
              <a:rPr kumimoji="0" lang="en-US" altLang="zh-CN" sz="100" b="0" i="0" u="none" strike="noStrike" kern="0" cap="none" spc="0" normalizeH="0" baseline="0" noProof="0" dirty="0">
                <a:ln>
                  <a:noFill/>
                </a:ln>
                <a:solidFill>
                  <a:prstClr val="white"/>
                </a:solidFill>
                <a:effectLst/>
                <a:uLnTx/>
                <a:uFillTx/>
              </a:rPr>
              <a:t>www.1ppt.com/fanwen/             </a:t>
            </a:r>
            <a:r>
              <a:rPr kumimoji="0" lang="zh-CN" altLang="en-US" sz="100" b="0" i="0" u="none" strike="noStrike" kern="0" cap="none" spc="0" normalizeH="0" baseline="0" noProof="0" dirty="0">
                <a:ln>
                  <a:noFill/>
                </a:ln>
                <a:solidFill>
                  <a:prstClr val="white"/>
                </a:solidFill>
                <a:effectLst/>
                <a:uLnTx/>
                <a:uFillTx/>
              </a:rPr>
              <a:t>试卷下载：</a:t>
            </a:r>
            <a:r>
              <a:rPr kumimoji="0" lang="en-US" altLang="zh-CN" sz="100" b="0" i="0" u="none" strike="noStrike" kern="0" cap="none" spc="0" normalizeH="0" baseline="0" noProof="0" dirty="0">
                <a:ln>
                  <a:noFill/>
                </a:ln>
                <a:solidFill>
                  <a:prstClr val="white"/>
                </a:solidFill>
                <a:effectLst/>
                <a:uLnTx/>
                <a:uFillTx/>
              </a:rPr>
              <a:t>www.1ppt.com/shiti/  </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教案下载：</a:t>
            </a:r>
            <a:r>
              <a:rPr kumimoji="0" lang="en-US" altLang="zh-CN" sz="100" b="0" i="0" u="none" strike="noStrike" kern="0" cap="none" spc="0" normalizeH="0" baseline="0" noProof="0" dirty="0">
                <a:ln>
                  <a:noFill/>
                </a:ln>
                <a:solidFill>
                  <a:prstClr val="white"/>
                </a:solidFill>
                <a:effectLst/>
                <a:uLnTx/>
                <a:uFillTx/>
              </a:rPr>
              <a:t>www.1ppt.com/jiaoan/        </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字体下载：</a:t>
            </a:r>
            <a:r>
              <a:rPr kumimoji="0" lang="en-US" altLang="zh-CN" sz="100" b="0" i="0" u="none" strike="noStrike" kern="0" cap="none" spc="0" normalizeH="0" baseline="0" noProof="0" dirty="0">
                <a:ln>
                  <a:noFill/>
                </a:ln>
                <a:solidFill>
                  <a:prstClr val="white"/>
                </a:solidFill>
                <a:effectLst/>
                <a:uLnTx/>
                <a:uFillTx/>
              </a:rPr>
              <a:t>www.1ppt.com/ziti/</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 </a:t>
            </a:r>
            <a:endParaRPr kumimoji="0" lang="zh-CN" altLang="en-US" sz="100" b="0" i="0" u="none" strike="noStrike" kern="0" cap="none" spc="0" normalizeH="0" baseline="0" noProof="0" dirty="0">
              <a:ln>
                <a:noFill/>
              </a:ln>
              <a:solidFill>
                <a:prstClr val="white"/>
              </a:solidFill>
              <a:effectLst/>
              <a:uLnTx/>
              <a:uFillTx/>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7F10855C-C9CE-404D-9516-02768B0B944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C860A2B-FFB5-4C27-AAF9-3D9798C812F8}"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F10855C-C9CE-404D-9516-02768B0B944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C860A2B-FFB5-4C27-AAF9-3D9798C812F8}"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F10855C-C9CE-404D-9516-02768B0B944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C860A2B-FFB5-4C27-AAF9-3D9798C812F8}"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F10855C-C9CE-404D-9516-02768B0B944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C860A2B-FFB5-4C27-AAF9-3D9798C812F8}"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F10855C-C9CE-404D-9516-02768B0B944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C860A2B-FFB5-4C27-AAF9-3D9798C812F8}"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jpe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10855C-C9CE-404D-9516-02768B0B944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860A2B-FFB5-4C27-AAF9-3D9798C812F8}"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2.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7.png"/><Relationship Id="rId1"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5.png"/><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jpeg"/><Relationship Id="rId1"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jpeg"/><Relationship Id="rId1"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jpeg"/><Relationship Id="rId1"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screen"/>
          <a:stretch>
            <a:fillRect/>
          </a:stretch>
        </p:blipFill>
        <p:spPr>
          <a:xfrm>
            <a:off x="3981" y="43271"/>
            <a:ext cx="12188020" cy="6771458"/>
          </a:xfrm>
          <a:prstGeom prst="rect">
            <a:avLst/>
          </a:prstGeom>
        </p:spPr>
      </p:pic>
      <p:pic>
        <p:nvPicPr>
          <p:cNvPr id="4" name="图片 3"/>
          <p:cNvPicPr>
            <a:picLocks noChangeAspect="1"/>
          </p:cNvPicPr>
          <p:nvPr/>
        </p:nvPicPr>
        <p:blipFill>
          <a:blip r:embed="rId2" cstate="screen"/>
          <a:stretch>
            <a:fillRect/>
          </a:stretch>
        </p:blipFill>
        <p:spPr>
          <a:xfrm>
            <a:off x="2664450" y="973610"/>
            <a:ext cx="8940092" cy="5074205"/>
          </a:xfrm>
          <a:prstGeom prst="rect">
            <a:avLst/>
          </a:prstGeom>
        </p:spPr>
      </p:pic>
      <p:pic>
        <p:nvPicPr>
          <p:cNvPr id="3" name="图片 2"/>
          <p:cNvPicPr>
            <a:picLocks noChangeAspect="1"/>
          </p:cNvPicPr>
          <p:nvPr/>
        </p:nvPicPr>
        <p:blipFill>
          <a:blip r:embed="rId3" cstate="screen"/>
          <a:stretch>
            <a:fillRect/>
          </a:stretch>
        </p:blipFill>
        <p:spPr>
          <a:xfrm>
            <a:off x="96398" y="448970"/>
            <a:ext cx="8425924" cy="6359552"/>
          </a:xfrm>
          <a:prstGeom prst="rect">
            <a:avLst/>
          </a:prstGeom>
        </p:spPr>
      </p:pic>
      <p:sp>
        <p:nvSpPr>
          <p:cNvPr id="73" name="文本框 2"/>
          <p:cNvSpPr txBox="1">
            <a:spLocks noChangeArrowheads="1"/>
          </p:cNvSpPr>
          <p:nvPr/>
        </p:nvSpPr>
        <p:spPr bwMode="auto">
          <a:xfrm>
            <a:off x="5915391" y="2342306"/>
            <a:ext cx="6276608" cy="1161415"/>
          </a:xfrm>
          <a:prstGeom prst="rect">
            <a:avLst/>
          </a:prstGeom>
          <a:solidFill>
            <a:srgbClr val="FFFFFF">
              <a:alpha val="40000"/>
            </a:srgbClr>
          </a:solidFill>
          <a:ln>
            <a:noFill/>
          </a:ln>
        </p:spPr>
        <p:txBody>
          <a:bodyPr wrap="square" lIns="121370" tIns="60685" rIns="121370" bIns="60685">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r>
              <a:rPr lang="zh-CN" altLang="en-US" sz="6770" b="1" dirty="0">
                <a:solidFill>
                  <a:srgbClr val="002060"/>
                </a:solidFill>
              </a:rPr>
              <a:t>财务报表分析</a:t>
            </a:r>
            <a:endParaRPr lang="zh-CN" altLang="en-US" sz="4515" dirty="0">
              <a:solidFill>
                <a:srgbClr val="002060"/>
              </a:solidFill>
            </a:endParaRPr>
          </a:p>
        </p:txBody>
      </p:sp>
      <p:sp>
        <p:nvSpPr>
          <p:cNvPr id="74" name="矩形 73"/>
          <p:cNvSpPr>
            <a:spLocks noChangeArrowheads="1"/>
          </p:cNvSpPr>
          <p:nvPr/>
        </p:nvSpPr>
        <p:spPr bwMode="auto">
          <a:xfrm>
            <a:off x="5891625" y="4613321"/>
            <a:ext cx="5712917" cy="775970"/>
          </a:xfrm>
          <a:prstGeom prst="rect">
            <a:avLst/>
          </a:prstGeom>
          <a:solidFill>
            <a:srgbClr val="00B0F0"/>
          </a:solidFill>
          <a:ln>
            <a:noFill/>
          </a:ln>
        </p:spPr>
        <p:txBody>
          <a:bodyPr wrap="square" lIns="121370" tIns="60685" rIns="121370" bIns="60685">
            <a:spAutoFit/>
          </a:bodyPr>
          <a:lstStyle/>
          <a:p>
            <a:r>
              <a:rPr lang="zh-CN" altLang="zh-CN" sz="2130" dirty="0">
                <a:solidFill>
                  <a:schemeClr val="bg1"/>
                </a:solidFill>
                <a:ea typeface="微软雅黑" panose="020B0503020204020204" pitchFamily="34" charset="-122"/>
              </a:rPr>
              <a:t>第七讲：长期偿债能力分析认知</a:t>
            </a:r>
            <a:endParaRPr lang="zh-CN" altLang="zh-CN" sz="2130" dirty="0">
              <a:solidFill>
                <a:schemeClr val="bg1"/>
              </a:solidFill>
              <a:ea typeface="微软雅黑" panose="020B0503020204020204" pitchFamily="34" charset="-122"/>
            </a:endParaRPr>
          </a:p>
          <a:p>
            <a:r>
              <a:rPr lang="zh-CN" altLang="zh-CN" sz="2130" dirty="0">
                <a:solidFill>
                  <a:schemeClr val="bg1"/>
                </a:solidFill>
                <a:ea typeface="微软雅黑" panose="020B0503020204020204" pitchFamily="34" charset="-122"/>
              </a:rPr>
              <a:t>主 讲 人：武莺辉</a:t>
            </a:r>
            <a:endParaRPr lang="zh-CN" altLang="zh-CN" sz="2130" dirty="0">
              <a:solidFill>
                <a:schemeClr val="bg1"/>
              </a:solidFill>
              <a:ea typeface="微软雅黑" panose="020B0503020204020204" pitchFamily="34" charset="-122"/>
            </a:endParaRPr>
          </a:p>
        </p:txBody>
      </p:sp>
      <p:grpSp>
        <p:nvGrpSpPr>
          <p:cNvPr id="11" name="组合 35"/>
          <p:cNvGrpSpPr/>
          <p:nvPr/>
        </p:nvGrpSpPr>
        <p:grpSpPr bwMode="auto">
          <a:xfrm>
            <a:off x="6043404" y="5640149"/>
            <a:ext cx="5109617" cy="407667"/>
            <a:chOff x="817723" y="0"/>
            <a:chExt cx="4554738" cy="360000"/>
          </a:xfrm>
          <a:solidFill>
            <a:srgbClr val="002060"/>
          </a:solidFill>
        </p:grpSpPr>
        <p:grpSp>
          <p:nvGrpSpPr>
            <p:cNvPr id="12" name="组合 12"/>
            <p:cNvGrpSpPr/>
            <p:nvPr/>
          </p:nvGrpSpPr>
          <p:grpSpPr bwMode="auto">
            <a:xfrm>
              <a:off x="1819732" y="0"/>
              <a:ext cx="450372" cy="360000"/>
              <a:chOff x="0" y="0"/>
              <a:chExt cx="1088225" cy="869861"/>
            </a:xfrm>
            <a:grpFill/>
          </p:grpSpPr>
          <p:sp>
            <p:nvSpPr>
              <p:cNvPr id="31" name="Freeform 17"/>
              <p:cNvSpPr>
                <a:spLocks noEditPoints="1" noChangeArrowheads="1"/>
              </p:cNvSpPr>
              <p:nvPr/>
            </p:nvSpPr>
            <p:spPr bwMode="auto">
              <a:xfrm>
                <a:off x="0" y="237562"/>
                <a:ext cx="824268" cy="632299"/>
              </a:xfrm>
              <a:custGeom>
                <a:avLst/>
                <a:gdLst>
                  <a:gd name="T0" fmla="*/ 274 w 291"/>
                  <a:gd name="T1" fmla="*/ 0 h 223"/>
                  <a:gd name="T2" fmla="*/ 17 w 291"/>
                  <a:gd name="T3" fmla="*/ 0 h 223"/>
                  <a:gd name="T4" fmla="*/ 0 w 291"/>
                  <a:gd name="T5" fmla="*/ 16 h 223"/>
                  <a:gd name="T6" fmla="*/ 0 w 291"/>
                  <a:gd name="T7" fmla="*/ 207 h 223"/>
                  <a:gd name="T8" fmla="*/ 17 w 291"/>
                  <a:gd name="T9" fmla="*/ 223 h 223"/>
                  <a:gd name="T10" fmla="*/ 274 w 291"/>
                  <a:gd name="T11" fmla="*/ 223 h 223"/>
                  <a:gd name="T12" fmla="*/ 291 w 291"/>
                  <a:gd name="T13" fmla="*/ 207 h 223"/>
                  <a:gd name="T14" fmla="*/ 291 w 291"/>
                  <a:gd name="T15" fmla="*/ 16 h 223"/>
                  <a:gd name="T16" fmla="*/ 274 w 291"/>
                  <a:gd name="T17" fmla="*/ 0 h 223"/>
                  <a:gd name="T18" fmla="*/ 270 w 291"/>
                  <a:gd name="T19" fmla="*/ 193 h 223"/>
                  <a:gd name="T20" fmla="*/ 256 w 291"/>
                  <a:gd name="T21" fmla="*/ 207 h 223"/>
                  <a:gd name="T22" fmla="*/ 35 w 291"/>
                  <a:gd name="T23" fmla="*/ 207 h 223"/>
                  <a:gd name="T24" fmla="*/ 21 w 291"/>
                  <a:gd name="T25" fmla="*/ 193 h 223"/>
                  <a:gd name="T26" fmla="*/ 21 w 291"/>
                  <a:gd name="T27" fmla="*/ 30 h 223"/>
                  <a:gd name="T28" fmla="*/ 35 w 291"/>
                  <a:gd name="T29" fmla="*/ 16 h 223"/>
                  <a:gd name="T30" fmla="*/ 256 w 291"/>
                  <a:gd name="T31" fmla="*/ 16 h 223"/>
                  <a:gd name="T32" fmla="*/ 270 w 291"/>
                  <a:gd name="T33" fmla="*/ 30 h 223"/>
                  <a:gd name="T34" fmla="*/ 270 w 291"/>
                  <a:gd name="T35" fmla="*/ 193 h 2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1"/>
                  <a:gd name="T55" fmla="*/ 0 h 223"/>
                  <a:gd name="T56" fmla="*/ 291 w 291"/>
                  <a:gd name="T57" fmla="*/ 223 h 2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1" h="223">
                    <a:moveTo>
                      <a:pt x="274" y="0"/>
                    </a:moveTo>
                    <a:cubicBezTo>
                      <a:pt x="17" y="0"/>
                      <a:pt x="17" y="0"/>
                      <a:pt x="17" y="0"/>
                    </a:cubicBezTo>
                    <a:cubicBezTo>
                      <a:pt x="8" y="0"/>
                      <a:pt x="0" y="7"/>
                      <a:pt x="0" y="16"/>
                    </a:cubicBezTo>
                    <a:cubicBezTo>
                      <a:pt x="0" y="207"/>
                      <a:pt x="0" y="207"/>
                      <a:pt x="0" y="207"/>
                    </a:cubicBezTo>
                    <a:cubicBezTo>
                      <a:pt x="0" y="215"/>
                      <a:pt x="8" y="223"/>
                      <a:pt x="17" y="223"/>
                    </a:cubicBezTo>
                    <a:cubicBezTo>
                      <a:pt x="274" y="223"/>
                      <a:pt x="274" y="223"/>
                      <a:pt x="274" y="223"/>
                    </a:cubicBezTo>
                    <a:cubicBezTo>
                      <a:pt x="283" y="223"/>
                      <a:pt x="291" y="215"/>
                      <a:pt x="291" y="207"/>
                    </a:cubicBezTo>
                    <a:cubicBezTo>
                      <a:pt x="291" y="16"/>
                      <a:pt x="291" y="16"/>
                      <a:pt x="291" y="16"/>
                    </a:cubicBezTo>
                    <a:cubicBezTo>
                      <a:pt x="291" y="7"/>
                      <a:pt x="283" y="0"/>
                      <a:pt x="274" y="0"/>
                    </a:cubicBezTo>
                    <a:moveTo>
                      <a:pt x="270" y="193"/>
                    </a:moveTo>
                    <a:cubicBezTo>
                      <a:pt x="270" y="201"/>
                      <a:pt x="264" y="207"/>
                      <a:pt x="256" y="207"/>
                    </a:cubicBezTo>
                    <a:cubicBezTo>
                      <a:pt x="35" y="207"/>
                      <a:pt x="35" y="207"/>
                      <a:pt x="35" y="207"/>
                    </a:cubicBezTo>
                    <a:cubicBezTo>
                      <a:pt x="27" y="207"/>
                      <a:pt x="21" y="201"/>
                      <a:pt x="21" y="193"/>
                    </a:cubicBezTo>
                    <a:cubicBezTo>
                      <a:pt x="21" y="30"/>
                      <a:pt x="21" y="30"/>
                      <a:pt x="21" y="30"/>
                    </a:cubicBezTo>
                    <a:cubicBezTo>
                      <a:pt x="21" y="22"/>
                      <a:pt x="27" y="16"/>
                      <a:pt x="35" y="16"/>
                    </a:cubicBezTo>
                    <a:cubicBezTo>
                      <a:pt x="256" y="16"/>
                      <a:pt x="256" y="16"/>
                      <a:pt x="256" y="16"/>
                    </a:cubicBezTo>
                    <a:cubicBezTo>
                      <a:pt x="264" y="16"/>
                      <a:pt x="270" y="22"/>
                      <a:pt x="270" y="30"/>
                    </a:cubicBezTo>
                    <a:lnTo>
                      <a:pt x="270" y="19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32" name="Freeform 18"/>
              <p:cNvSpPr>
                <a:spLocks noChangeArrowheads="1"/>
              </p:cNvSpPr>
              <p:nvPr/>
            </p:nvSpPr>
            <p:spPr bwMode="auto">
              <a:xfrm>
                <a:off x="137978" y="110382"/>
                <a:ext cx="821868" cy="632299"/>
              </a:xfrm>
              <a:custGeom>
                <a:avLst/>
                <a:gdLst>
                  <a:gd name="T0" fmla="*/ 274 w 290"/>
                  <a:gd name="T1" fmla="*/ 0 h 223"/>
                  <a:gd name="T2" fmla="*/ 16 w 290"/>
                  <a:gd name="T3" fmla="*/ 0 h 223"/>
                  <a:gd name="T4" fmla="*/ 0 w 290"/>
                  <a:gd name="T5" fmla="*/ 16 h 223"/>
                  <a:gd name="T6" fmla="*/ 0 w 290"/>
                  <a:gd name="T7" fmla="*/ 25 h 223"/>
                  <a:gd name="T8" fmla="*/ 249 w 290"/>
                  <a:gd name="T9" fmla="*/ 25 h 223"/>
                  <a:gd name="T10" fmla="*/ 265 w 290"/>
                  <a:gd name="T11" fmla="*/ 42 h 223"/>
                  <a:gd name="T12" fmla="*/ 265 w 290"/>
                  <a:gd name="T13" fmla="*/ 223 h 223"/>
                  <a:gd name="T14" fmla="*/ 274 w 290"/>
                  <a:gd name="T15" fmla="*/ 223 h 223"/>
                  <a:gd name="T16" fmla="*/ 290 w 290"/>
                  <a:gd name="T17" fmla="*/ 207 h 223"/>
                  <a:gd name="T18" fmla="*/ 290 w 290"/>
                  <a:gd name="T19" fmla="*/ 16 h 223"/>
                  <a:gd name="T20" fmla="*/ 274 w 290"/>
                  <a:gd name="T21" fmla="*/ 0 h 2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0"/>
                  <a:gd name="T34" fmla="*/ 0 h 223"/>
                  <a:gd name="T35" fmla="*/ 290 w 290"/>
                  <a:gd name="T36" fmla="*/ 223 h 2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0" h="223">
                    <a:moveTo>
                      <a:pt x="274" y="0"/>
                    </a:moveTo>
                    <a:cubicBezTo>
                      <a:pt x="16" y="0"/>
                      <a:pt x="16" y="0"/>
                      <a:pt x="16" y="0"/>
                    </a:cubicBezTo>
                    <a:cubicBezTo>
                      <a:pt x="7" y="0"/>
                      <a:pt x="0" y="7"/>
                      <a:pt x="0" y="16"/>
                    </a:cubicBezTo>
                    <a:cubicBezTo>
                      <a:pt x="0" y="25"/>
                      <a:pt x="0" y="25"/>
                      <a:pt x="0" y="25"/>
                    </a:cubicBezTo>
                    <a:cubicBezTo>
                      <a:pt x="249" y="25"/>
                      <a:pt x="249" y="25"/>
                      <a:pt x="249" y="25"/>
                    </a:cubicBezTo>
                    <a:cubicBezTo>
                      <a:pt x="258" y="25"/>
                      <a:pt x="265" y="33"/>
                      <a:pt x="265" y="42"/>
                    </a:cubicBezTo>
                    <a:cubicBezTo>
                      <a:pt x="265" y="223"/>
                      <a:pt x="265" y="223"/>
                      <a:pt x="265" y="223"/>
                    </a:cubicBezTo>
                    <a:cubicBezTo>
                      <a:pt x="274" y="223"/>
                      <a:pt x="274" y="223"/>
                      <a:pt x="274" y="223"/>
                    </a:cubicBezTo>
                    <a:cubicBezTo>
                      <a:pt x="283" y="223"/>
                      <a:pt x="290" y="216"/>
                      <a:pt x="290" y="207"/>
                    </a:cubicBezTo>
                    <a:cubicBezTo>
                      <a:pt x="290" y="16"/>
                      <a:pt x="290" y="16"/>
                      <a:pt x="290" y="16"/>
                    </a:cubicBezTo>
                    <a:cubicBezTo>
                      <a:pt x="290" y="7"/>
                      <a:pt x="283" y="0"/>
                      <a:pt x="274" y="0"/>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33" name="Freeform 19"/>
              <p:cNvSpPr>
                <a:spLocks noChangeArrowheads="1"/>
              </p:cNvSpPr>
              <p:nvPr/>
            </p:nvSpPr>
            <p:spPr bwMode="auto">
              <a:xfrm>
                <a:off x="266357" y="0"/>
                <a:ext cx="821868" cy="628699"/>
              </a:xfrm>
              <a:custGeom>
                <a:avLst/>
                <a:gdLst>
                  <a:gd name="T0" fmla="*/ 274 w 290"/>
                  <a:gd name="T1" fmla="*/ 0 h 222"/>
                  <a:gd name="T2" fmla="*/ 16 w 290"/>
                  <a:gd name="T3" fmla="*/ 0 h 222"/>
                  <a:gd name="T4" fmla="*/ 0 w 290"/>
                  <a:gd name="T5" fmla="*/ 16 h 222"/>
                  <a:gd name="T6" fmla="*/ 0 w 290"/>
                  <a:gd name="T7" fmla="*/ 25 h 222"/>
                  <a:gd name="T8" fmla="*/ 249 w 290"/>
                  <a:gd name="T9" fmla="*/ 25 h 222"/>
                  <a:gd name="T10" fmla="*/ 265 w 290"/>
                  <a:gd name="T11" fmla="*/ 41 h 222"/>
                  <a:gd name="T12" fmla="*/ 265 w 290"/>
                  <a:gd name="T13" fmla="*/ 222 h 222"/>
                  <a:gd name="T14" fmla="*/ 274 w 290"/>
                  <a:gd name="T15" fmla="*/ 222 h 222"/>
                  <a:gd name="T16" fmla="*/ 290 w 290"/>
                  <a:gd name="T17" fmla="*/ 206 h 222"/>
                  <a:gd name="T18" fmla="*/ 290 w 290"/>
                  <a:gd name="T19" fmla="*/ 16 h 222"/>
                  <a:gd name="T20" fmla="*/ 274 w 290"/>
                  <a:gd name="T21" fmla="*/ 0 h 2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0"/>
                  <a:gd name="T34" fmla="*/ 0 h 222"/>
                  <a:gd name="T35" fmla="*/ 290 w 290"/>
                  <a:gd name="T36" fmla="*/ 222 h 2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0" h="222">
                    <a:moveTo>
                      <a:pt x="274" y="0"/>
                    </a:moveTo>
                    <a:cubicBezTo>
                      <a:pt x="16" y="0"/>
                      <a:pt x="16" y="0"/>
                      <a:pt x="16" y="0"/>
                    </a:cubicBezTo>
                    <a:cubicBezTo>
                      <a:pt x="7" y="0"/>
                      <a:pt x="0" y="7"/>
                      <a:pt x="0" y="16"/>
                    </a:cubicBezTo>
                    <a:cubicBezTo>
                      <a:pt x="0" y="25"/>
                      <a:pt x="0" y="25"/>
                      <a:pt x="0" y="25"/>
                    </a:cubicBezTo>
                    <a:cubicBezTo>
                      <a:pt x="249" y="25"/>
                      <a:pt x="249" y="25"/>
                      <a:pt x="249" y="25"/>
                    </a:cubicBezTo>
                    <a:cubicBezTo>
                      <a:pt x="258" y="25"/>
                      <a:pt x="265" y="32"/>
                      <a:pt x="265" y="41"/>
                    </a:cubicBezTo>
                    <a:cubicBezTo>
                      <a:pt x="265" y="222"/>
                      <a:pt x="265" y="222"/>
                      <a:pt x="265" y="222"/>
                    </a:cubicBezTo>
                    <a:cubicBezTo>
                      <a:pt x="274" y="222"/>
                      <a:pt x="274" y="222"/>
                      <a:pt x="274" y="222"/>
                    </a:cubicBezTo>
                    <a:cubicBezTo>
                      <a:pt x="283" y="222"/>
                      <a:pt x="290" y="215"/>
                      <a:pt x="290" y="206"/>
                    </a:cubicBezTo>
                    <a:cubicBezTo>
                      <a:pt x="290" y="16"/>
                      <a:pt x="290" y="16"/>
                      <a:pt x="290" y="16"/>
                    </a:cubicBezTo>
                    <a:cubicBezTo>
                      <a:pt x="290" y="7"/>
                      <a:pt x="283" y="0"/>
                      <a:pt x="274" y="0"/>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34" name="Freeform 20"/>
              <p:cNvSpPr>
                <a:spLocks noChangeArrowheads="1"/>
              </p:cNvSpPr>
              <p:nvPr/>
            </p:nvSpPr>
            <p:spPr bwMode="auto">
              <a:xfrm>
                <a:off x="110382" y="422332"/>
                <a:ext cx="569909" cy="353943"/>
              </a:xfrm>
              <a:custGeom>
                <a:avLst/>
                <a:gdLst>
                  <a:gd name="T0" fmla="*/ 71 w 201"/>
                  <a:gd name="T1" fmla="*/ 5 h 125"/>
                  <a:gd name="T2" fmla="*/ 11 w 201"/>
                  <a:gd name="T3" fmla="*/ 109 h 125"/>
                  <a:gd name="T4" fmla="*/ 11 w 201"/>
                  <a:gd name="T5" fmla="*/ 124 h 125"/>
                  <a:gd name="T6" fmla="*/ 192 w 201"/>
                  <a:gd name="T7" fmla="*/ 124 h 125"/>
                  <a:gd name="T8" fmla="*/ 192 w 201"/>
                  <a:gd name="T9" fmla="*/ 108 h 125"/>
                  <a:gd name="T10" fmla="*/ 151 w 201"/>
                  <a:gd name="T11" fmla="*/ 47 h 125"/>
                  <a:gd name="T12" fmla="*/ 117 w 201"/>
                  <a:gd name="T13" fmla="*/ 86 h 125"/>
                  <a:gd name="T14" fmla="*/ 110 w 201"/>
                  <a:gd name="T15" fmla="*/ 81 h 125"/>
                  <a:gd name="T16" fmla="*/ 122 w 201"/>
                  <a:gd name="T17" fmla="*/ 65 h 125"/>
                  <a:gd name="T18" fmla="*/ 81 w 201"/>
                  <a:gd name="T19" fmla="*/ 5 h 125"/>
                  <a:gd name="T20" fmla="*/ 71 w 201"/>
                  <a:gd name="T21" fmla="*/ 5 h 1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1"/>
                  <a:gd name="T34" fmla="*/ 0 h 125"/>
                  <a:gd name="T35" fmla="*/ 201 w 201"/>
                  <a:gd name="T36" fmla="*/ 125 h 1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1" h="125">
                    <a:moveTo>
                      <a:pt x="71" y="5"/>
                    </a:moveTo>
                    <a:cubicBezTo>
                      <a:pt x="11" y="109"/>
                      <a:pt x="11" y="109"/>
                      <a:pt x="11" y="109"/>
                    </a:cubicBezTo>
                    <a:cubicBezTo>
                      <a:pt x="11" y="109"/>
                      <a:pt x="0" y="124"/>
                      <a:pt x="11" y="124"/>
                    </a:cubicBezTo>
                    <a:cubicBezTo>
                      <a:pt x="25" y="125"/>
                      <a:pt x="192" y="124"/>
                      <a:pt x="192" y="124"/>
                    </a:cubicBezTo>
                    <a:cubicBezTo>
                      <a:pt x="192" y="124"/>
                      <a:pt x="201" y="121"/>
                      <a:pt x="192" y="108"/>
                    </a:cubicBezTo>
                    <a:cubicBezTo>
                      <a:pt x="182" y="94"/>
                      <a:pt x="158" y="46"/>
                      <a:pt x="151" y="47"/>
                    </a:cubicBezTo>
                    <a:cubicBezTo>
                      <a:pt x="144" y="47"/>
                      <a:pt x="120" y="83"/>
                      <a:pt x="117" y="86"/>
                    </a:cubicBezTo>
                    <a:cubicBezTo>
                      <a:pt x="115" y="89"/>
                      <a:pt x="108" y="84"/>
                      <a:pt x="110" y="81"/>
                    </a:cubicBezTo>
                    <a:cubicBezTo>
                      <a:pt x="116" y="74"/>
                      <a:pt x="122" y="65"/>
                      <a:pt x="122" y="65"/>
                    </a:cubicBezTo>
                    <a:cubicBezTo>
                      <a:pt x="122" y="65"/>
                      <a:pt x="84" y="9"/>
                      <a:pt x="81" y="5"/>
                    </a:cubicBezTo>
                    <a:cubicBezTo>
                      <a:pt x="78" y="0"/>
                      <a:pt x="73" y="1"/>
                      <a:pt x="71" y="5"/>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35" name="Oval 21"/>
              <p:cNvSpPr>
                <a:spLocks noChangeArrowheads="1"/>
              </p:cNvSpPr>
              <p:nvPr/>
            </p:nvSpPr>
            <p:spPr bwMode="auto">
              <a:xfrm>
                <a:off x="563909" y="331147"/>
                <a:ext cx="101984" cy="99584"/>
              </a:xfrm>
              <a:prstGeom prst="ellipse">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grpSp>
        <p:grpSp>
          <p:nvGrpSpPr>
            <p:cNvPr id="13" name="组合 12"/>
            <p:cNvGrpSpPr/>
            <p:nvPr/>
          </p:nvGrpSpPr>
          <p:grpSpPr bwMode="auto">
            <a:xfrm>
              <a:off x="5012461" y="0"/>
              <a:ext cx="360000" cy="360000"/>
              <a:chOff x="0" y="0"/>
              <a:chExt cx="881859" cy="881859"/>
            </a:xfrm>
            <a:grpFill/>
          </p:grpSpPr>
          <p:sp>
            <p:nvSpPr>
              <p:cNvPr id="29" name="Freeform 22"/>
              <p:cNvSpPr>
                <a:spLocks noEditPoints="1" noChangeArrowheads="1"/>
              </p:cNvSpPr>
              <p:nvPr/>
            </p:nvSpPr>
            <p:spPr bwMode="auto">
              <a:xfrm>
                <a:off x="0" y="0"/>
                <a:ext cx="881859" cy="881859"/>
              </a:xfrm>
              <a:custGeom>
                <a:avLst/>
                <a:gdLst>
                  <a:gd name="T0" fmla="*/ 155 w 311"/>
                  <a:gd name="T1" fmla="*/ 0 h 311"/>
                  <a:gd name="T2" fmla="*/ 0 w 311"/>
                  <a:gd name="T3" fmla="*/ 155 h 311"/>
                  <a:gd name="T4" fmla="*/ 155 w 311"/>
                  <a:gd name="T5" fmla="*/ 311 h 311"/>
                  <a:gd name="T6" fmla="*/ 311 w 311"/>
                  <a:gd name="T7" fmla="*/ 155 h 311"/>
                  <a:gd name="T8" fmla="*/ 155 w 311"/>
                  <a:gd name="T9" fmla="*/ 0 h 311"/>
                  <a:gd name="T10" fmla="*/ 155 w 311"/>
                  <a:gd name="T11" fmla="*/ 289 h 311"/>
                  <a:gd name="T12" fmla="*/ 21 w 311"/>
                  <a:gd name="T13" fmla="*/ 155 h 311"/>
                  <a:gd name="T14" fmla="*/ 155 w 311"/>
                  <a:gd name="T15" fmla="*/ 21 h 311"/>
                  <a:gd name="T16" fmla="*/ 289 w 311"/>
                  <a:gd name="T17" fmla="*/ 155 h 311"/>
                  <a:gd name="T18" fmla="*/ 155 w 311"/>
                  <a:gd name="T19" fmla="*/ 289 h 3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1"/>
                  <a:gd name="T31" fmla="*/ 0 h 311"/>
                  <a:gd name="T32" fmla="*/ 311 w 311"/>
                  <a:gd name="T33" fmla="*/ 311 h 3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1" h="311">
                    <a:moveTo>
                      <a:pt x="155" y="0"/>
                    </a:moveTo>
                    <a:cubicBezTo>
                      <a:pt x="70" y="0"/>
                      <a:pt x="0" y="69"/>
                      <a:pt x="0" y="155"/>
                    </a:cubicBezTo>
                    <a:cubicBezTo>
                      <a:pt x="0" y="241"/>
                      <a:pt x="70" y="311"/>
                      <a:pt x="155" y="311"/>
                    </a:cubicBezTo>
                    <a:cubicBezTo>
                      <a:pt x="241" y="311"/>
                      <a:pt x="311" y="241"/>
                      <a:pt x="311" y="155"/>
                    </a:cubicBezTo>
                    <a:cubicBezTo>
                      <a:pt x="311" y="69"/>
                      <a:pt x="241" y="0"/>
                      <a:pt x="155" y="0"/>
                    </a:cubicBezTo>
                    <a:moveTo>
                      <a:pt x="155" y="289"/>
                    </a:moveTo>
                    <a:cubicBezTo>
                      <a:pt x="81" y="289"/>
                      <a:pt x="21" y="229"/>
                      <a:pt x="21" y="155"/>
                    </a:cubicBezTo>
                    <a:cubicBezTo>
                      <a:pt x="21" y="81"/>
                      <a:pt x="81" y="21"/>
                      <a:pt x="155" y="21"/>
                    </a:cubicBezTo>
                    <a:cubicBezTo>
                      <a:pt x="229" y="21"/>
                      <a:pt x="289" y="81"/>
                      <a:pt x="289" y="155"/>
                    </a:cubicBezTo>
                    <a:cubicBezTo>
                      <a:pt x="289" y="229"/>
                      <a:pt x="229" y="289"/>
                      <a:pt x="155" y="289"/>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30" name="Freeform 23"/>
              <p:cNvSpPr>
                <a:spLocks noChangeArrowheads="1"/>
              </p:cNvSpPr>
              <p:nvPr/>
            </p:nvSpPr>
            <p:spPr bwMode="auto">
              <a:xfrm>
                <a:off x="235162" y="70789"/>
                <a:ext cx="430731" cy="428331"/>
              </a:xfrm>
              <a:custGeom>
                <a:avLst/>
                <a:gdLst>
                  <a:gd name="T0" fmla="*/ 145 w 152"/>
                  <a:gd name="T1" fmla="*/ 53 h 151"/>
                  <a:gd name="T2" fmla="*/ 144 w 152"/>
                  <a:gd name="T3" fmla="*/ 52 h 151"/>
                  <a:gd name="T4" fmla="*/ 125 w 152"/>
                  <a:gd name="T5" fmla="*/ 52 h 151"/>
                  <a:gd name="T6" fmla="*/ 77 w 152"/>
                  <a:gd name="T7" fmla="*/ 106 h 151"/>
                  <a:gd name="T8" fmla="*/ 31 w 152"/>
                  <a:gd name="T9" fmla="*/ 12 h 151"/>
                  <a:gd name="T10" fmla="*/ 11 w 152"/>
                  <a:gd name="T11" fmla="*/ 4 h 151"/>
                  <a:gd name="T12" fmla="*/ 10 w 152"/>
                  <a:gd name="T13" fmla="*/ 4 h 151"/>
                  <a:gd name="T14" fmla="*/ 4 w 152"/>
                  <a:gd name="T15" fmla="*/ 25 h 151"/>
                  <a:gd name="T16" fmla="*/ 60 w 152"/>
                  <a:gd name="T17" fmla="*/ 140 h 151"/>
                  <a:gd name="T18" fmla="*/ 79 w 152"/>
                  <a:gd name="T19" fmla="*/ 148 h 151"/>
                  <a:gd name="T20" fmla="*/ 79 w 152"/>
                  <a:gd name="T21" fmla="*/ 148 h 151"/>
                  <a:gd name="T22" fmla="*/ 80 w 152"/>
                  <a:gd name="T23" fmla="*/ 148 h 151"/>
                  <a:gd name="T24" fmla="*/ 81 w 152"/>
                  <a:gd name="T25" fmla="*/ 147 h 151"/>
                  <a:gd name="T26" fmla="*/ 87 w 152"/>
                  <a:gd name="T27" fmla="*/ 141 h 151"/>
                  <a:gd name="T28" fmla="*/ 148 w 152"/>
                  <a:gd name="T29" fmla="*/ 72 h 151"/>
                  <a:gd name="T30" fmla="*/ 145 w 152"/>
                  <a:gd name="T31" fmla="*/ 53 h 1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2"/>
                  <a:gd name="T49" fmla="*/ 0 h 151"/>
                  <a:gd name="T50" fmla="*/ 152 w 152"/>
                  <a:gd name="T51" fmla="*/ 151 h 1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2" h="151">
                    <a:moveTo>
                      <a:pt x="145" y="53"/>
                    </a:moveTo>
                    <a:cubicBezTo>
                      <a:pt x="144" y="52"/>
                      <a:pt x="144" y="52"/>
                      <a:pt x="144" y="52"/>
                    </a:cubicBezTo>
                    <a:cubicBezTo>
                      <a:pt x="138" y="47"/>
                      <a:pt x="129" y="47"/>
                      <a:pt x="125" y="52"/>
                    </a:cubicBezTo>
                    <a:cubicBezTo>
                      <a:pt x="77" y="106"/>
                      <a:pt x="77" y="106"/>
                      <a:pt x="77" y="106"/>
                    </a:cubicBezTo>
                    <a:cubicBezTo>
                      <a:pt x="31" y="12"/>
                      <a:pt x="31" y="12"/>
                      <a:pt x="31" y="12"/>
                    </a:cubicBezTo>
                    <a:cubicBezTo>
                      <a:pt x="27" y="4"/>
                      <a:pt x="18" y="0"/>
                      <a:pt x="11" y="4"/>
                    </a:cubicBezTo>
                    <a:cubicBezTo>
                      <a:pt x="10" y="4"/>
                      <a:pt x="10" y="4"/>
                      <a:pt x="10" y="4"/>
                    </a:cubicBezTo>
                    <a:cubicBezTo>
                      <a:pt x="3" y="8"/>
                      <a:pt x="0" y="17"/>
                      <a:pt x="4" y="25"/>
                    </a:cubicBezTo>
                    <a:cubicBezTo>
                      <a:pt x="60" y="140"/>
                      <a:pt x="60" y="140"/>
                      <a:pt x="60" y="140"/>
                    </a:cubicBezTo>
                    <a:cubicBezTo>
                      <a:pt x="63" y="148"/>
                      <a:pt x="72" y="151"/>
                      <a:pt x="79" y="148"/>
                    </a:cubicBezTo>
                    <a:cubicBezTo>
                      <a:pt x="79" y="148"/>
                      <a:pt x="79" y="148"/>
                      <a:pt x="79" y="148"/>
                    </a:cubicBezTo>
                    <a:cubicBezTo>
                      <a:pt x="79" y="148"/>
                      <a:pt x="80" y="148"/>
                      <a:pt x="80" y="148"/>
                    </a:cubicBezTo>
                    <a:cubicBezTo>
                      <a:pt x="81" y="147"/>
                      <a:pt x="81" y="147"/>
                      <a:pt x="81" y="147"/>
                    </a:cubicBezTo>
                    <a:cubicBezTo>
                      <a:pt x="84" y="146"/>
                      <a:pt x="86" y="144"/>
                      <a:pt x="87" y="141"/>
                    </a:cubicBezTo>
                    <a:cubicBezTo>
                      <a:pt x="148" y="72"/>
                      <a:pt x="148" y="72"/>
                      <a:pt x="148" y="72"/>
                    </a:cubicBezTo>
                    <a:cubicBezTo>
                      <a:pt x="152" y="67"/>
                      <a:pt x="151" y="59"/>
                      <a:pt x="145" y="53"/>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grpSp>
        <p:grpSp>
          <p:nvGrpSpPr>
            <p:cNvPr id="14" name="组合 21"/>
            <p:cNvGrpSpPr/>
            <p:nvPr/>
          </p:nvGrpSpPr>
          <p:grpSpPr bwMode="auto">
            <a:xfrm>
              <a:off x="2907827" y="0"/>
              <a:ext cx="434277" cy="360000"/>
              <a:chOff x="0" y="0"/>
              <a:chExt cx="961046" cy="796672"/>
            </a:xfrm>
            <a:grpFill/>
          </p:grpSpPr>
          <p:sp>
            <p:nvSpPr>
              <p:cNvPr id="17" name="Freeform 24"/>
              <p:cNvSpPr>
                <a:spLocks noEditPoints="1" noChangeArrowheads="1"/>
              </p:cNvSpPr>
              <p:nvPr/>
            </p:nvSpPr>
            <p:spPr bwMode="auto">
              <a:xfrm>
                <a:off x="0" y="0"/>
                <a:ext cx="961046" cy="796672"/>
              </a:xfrm>
              <a:custGeom>
                <a:avLst/>
                <a:gdLst>
                  <a:gd name="T0" fmla="*/ 321 w 339"/>
                  <a:gd name="T1" fmla="*/ 0 h 281"/>
                  <a:gd name="T2" fmla="*/ 18 w 339"/>
                  <a:gd name="T3" fmla="*/ 0 h 281"/>
                  <a:gd name="T4" fmla="*/ 0 w 339"/>
                  <a:gd name="T5" fmla="*/ 18 h 281"/>
                  <a:gd name="T6" fmla="*/ 0 w 339"/>
                  <a:gd name="T7" fmla="*/ 263 h 281"/>
                  <a:gd name="T8" fmla="*/ 18 w 339"/>
                  <a:gd name="T9" fmla="*/ 281 h 281"/>
                  <a:gd name="T10" fmla="*/ 321 w 339"/>
                  <a:gd name="T11" fmla="*/ 281 h 281"/>
                  <a:gd name="T12" fmla="*/ 339 w 339"/>
                  <a:gd name="T13" fmla="*/ 263 h 281"/>
                  <a:gd name="T14" fmla="*/ 339 w 339"/>
                  <a:gd name="T15" fmla="*/ 18 h 281"/>
                  <a:gd name="T16" fmla="*/ 321 w 339"/>
                  <a:gd name="T17" fmla="*/ 0 h 281"/>
                  <a:gd name="T18" fmla="*/ 316 w 339"/>
                  <a:gd name="T19" fmla="*/ 246 h 281"/>
                  <a:gd name="T20" fmla="*/ 301 w 339"/>
                  <a:gd name="T21" fmla="*/ 262 h 281"/>
                  <a:gd name="T22" fmla="*/ 38 w 339"/>
                  <a:gd name="T23" fmla="*/ 262 h 281"/>
                  <a:gd name="T24" fmla="*/ 23 w 339"/>
                  <a:gd name="T25" fmla="*/ 246 h 281"/>
                  <a:gd name="T26" fmla="*/ 23 w 339"/>
                  <a:gd name="T27" fmla="*/ 35 h 281"/>
                  <a:gd name="T28" fmla="*/ 38 w 339"/>
                  <a:gd name="T29" fmla="*/ 19 h 281"/>
                  <a:gd name="T30" fmla="*/ 301 w 339"/>
                  <a:gd name="T31" fmla="*/ 19 h 281"/>
                  <a:gd name="T32" fmla="*/ 316 w 339"/>
                  <a:gd name="T33" fmla="*/ 35 h 281"/>
                  <a:gd name="T34" fmla="*/ 316 w 339"/>
                  <a:gd name="T35" fmla="*/ 246 h 2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9"/>
                  <a:gd name="T55" fmla="*/ 0 h 281"/>
                  <a:gd name="T56" fmla="*/ 339 w 339"/>
                  <a:gd name="T57" fmla="*/ 281 h 2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9" h="281">
                    <a:moveTo>
                      <a:pt x="321" y="0"/>
                    </a:moveTo>
                    <a:cubicBezTo>
                      <a:pt x="18" y="0"/>
                      <a:pt x="18" y="0"/>
                      <a:pt x="18" y="0"/>
                    </a:cubicBezTo>
                    <a:cubicBezTo>
                      <a:pt x="8" y="0"/>
                      <a:pt x="0" y="8"/>
                      <a:pt x="0" y="18"/>
                    </a:cubicBezTo>
                    <a:cubicBezTo>
                      <a:pt x="0" y="263"/>
                      <a:pt x="0" y="263"/>
                      <a:pt x="0" y="263"/>
                    </a:cubicBezTo>
                    <a:cubicBezTo>
                      <a:pt x="0" y="273"/>
                      <a:pt x="8" y="281"/>
                      <a:pt x="18" y="281"/>
                    </a:cubicBezTo>
                    <a:cubicBezTo>
                      <a:pt x="321" y="281"/>
                      <a:pt x="321" y="281"/>
                      <a:pt x="321" y="281"/>
                    </a:cubicBezTo>
                    <a:cubicBezTo>
                      <a:pt x="331" y="281"/>
                      <a:pt x="339" y="273"/>
                      <a:pt x="339" y="263"/>
                    </a:cubicBezTo>
                    <a:cubicBezTo>
                      <a:pt x="339" y="18"/>
                      <a:pt x="339" y="18"/>
                      <a:pt x="339" y="18"/>
                    </a:cubicBezTo>
                    <a:cubicBezTo>
                      <a:pt x="339" y="8"/>
                      <a:pt x="331" y="0"/>
                      <a:pt x="321" y="0"/>
                    </a:cubicBezTo>
                    <a:moveTo>
                      <a:pt x="316" y="246"/>
                    </a:moveTo>
                    <a:cubicBezTo>
                      <a:pt x="316" y="255"/>
                      <a:pt x="309" y="262"/>
                      <a:pt x="301" y="262"/>
                    </a:cubicBezTo>
                    <a:cubicBezTo>
                      <a:pt x="38" y="262"/>
                      <a:pt x="38" y="262"/>
                      <a:pt x="38" y="262"/>
                    </a:cubicBezTo>
                    <a:cubicBezTo>
                      <a:pt x="30" y="262"/>
                      <a:pt x="23" y="255"/>
                      <a:pt x="23" y="246"/>
                    </a:cubicBezTo>
                    <a:cubicBezTo>
                      <a:pt x="23" y="35"/>
                      <a:pt x="23" y="35"/>
                      <a:pt x="23" y="35"/>
                    </a:cubicBezTo>
                    <a:cubicBezTo>
                      <a:pt x="23" y="26"/>
                      <a:pt x="30" y="19"/>
                      <a:pt x="38" y="19"/>
                    </a:cubicBezTo>
                    <a:cubicBezTo>
                      <a:pt x="301" y="19"/>
                      <a:pt x="301" y="19"/>
                      <a:pt x="301" y="19"/>
                    </a:cubicBezTo>
                    <a:cubicBezTo>
                      <a:pt x="309" y="19"/>
                      <a:pt x="316" y="26"/>
                      <a:pt x="316" y="35"/>
                    </a:cubicBezTo>
                    <a:lnTo>
                      <a:pt x="316" y="246"/>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18" name="Freeform 25"/>
              <p:cNvSpPr>
                <a:spLocks noChangeArrowheads="1"/>
              </p:cNvSpPr>
              <p:nvPr/>
            </p:nvSpPr>
            <p:spPr bwMode="auto">
              <a:xfrm>
                <a:off x="176371" y="116382"/>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19" name="Freeform 26"/>
              <p:cNvSpPr>
                <a:spLocks noChangeArrowheads="1"/>
              </p:cNvSpPr>
              <p:nvPr/>
            </p:nvSpPr>
            <p:spPr bwMode="auto">
              <a:xfrm>
                <a:off x="176371" y="274756"/>
                <a:ext cx="87586" cy="88786"/>
              </a:xfrm>
              <a:custGeom>
                <a:avLst/>
                <a:gdLst>
                  <a:gd name="T0" fmla="*/ 31 w 31"/>
                  <a:gd name="T1" fmla="*/ 24 h 31"/>
                  <a:gd name="T2" fmla="*/ 24 w 31"/>
                  <a:gd name="T3" fmla="*/ 31 h 31"/>
                  <a:gd name="T4" fmla="*/ 8 w 31"/>
                  <a:gd name="T5" fmla="*/ 31 h 31"/>
                  <a:gd name="T6" fmla="*/ 0 w 31"/>
                  <a:gd name="T7" fmla="*/ 24 h 31"/>
                  <a:gd name="T8" fmla="*/ 0 w 31"/>
                  <a:gd name="T9" fmla="*/ 8 h 31"/>
                  <a:gd name="T10" fmla="*/ 8 w 31"/>
                  <a:gd name="T11" fmla="*/ 0 h 31"/>
                  <a:gd name="T12" fmla="*/ 24 w 31"/>
                  <a:gd name="T13" fmla="*/ 0 h 31"/>
                  <a:gd name="T14" fmla="*/ 31 w 31"/>
                  <a:gd name="T15" fmla="*/ 8 h 31"/>
                  <a:gd name="T16" fmla="*/ 31 w 31"/>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1"/>
                  <a:gd name="T29" fmla="*/ 31 w 31"/>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1">
                    <a:moveTo>
                      <a:pt x="31" y="24"/>
                    </a:moveTo>
                    <a:cubicBezTo>
                      <a:pt x="31" y="28"/>
                      <a:pt x="28" y="31"/>
                      <a:pt x="24" y="31"/>
                    </a:cubicBezTo>
                    <a:cubicBezTo>
                      <a:pt x="8" y="31"/>
                      <a:pt x="8" y="31"/>
                      <a:pt x="8" y="31"/>
                    </a:cubicBezTo>
                    <a:cubicBezTo>
                      <a:pt x="4" y="31"/>
                      <a:pt x="0" y="28"/>
                      <a:pt x="0" y="24"/>
                    </a:cubicBezTo>
                    <a:cubicBezTo>
                      <a:pt x="0" y="8"/>
                      <a:pt x="0" y="8"/>
                      <a:pt x="0" y="8"/>
                    </a:cubicBezTo>
                    <a:cubicBezTo>
                      <a:pt x="0" y="4"/>
                      <a:pt x="4" y="0"/>
                      <a:pt x="8" y="0"/>
                    </a:cubicBezTo>
                    <a:cubicBezTo>
                      <a:pt x="24" y="0"/>
                      <a:pt x="24" y="0"/>
                      <a:pt x="24" y="0"/>
                    </a:cubicBezTo>
                    <a:cubicBezTo>
                      <a:pt x="28" y="0"/>
                      <a:pt x="31" y="4"/>
                      <a:pt x="31" y="8"/>
                    </a:cubicBezTo>
                    <a:lnTo>
                      <a:pt x="31"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21" name="Freeform 27"/>
              <p:cNvSpPr>
                <a:spLocks noChangeArrowheads="1"/>
              </p:cNvSpPr>
              <p:nvPr/>
            </p:nvSpPr>
            <p:spPr bwMode="auto">
              <a:xfrm>
                <a:off x="346744" y="116382"/>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22" name="Freeform 28"/>
              <p:cNvSpPr>
                <a:spLocks noChangeArrowheads="1"/>
              </p:cNvSpPr>
              <p:nvPr/>
            </p:nvSpPr>
            <p:spPr bwMode="auto">
              <a:xfrm>
                <a:off x="346744" y="274756"/>
                <a:ext cx="87586" cy="88786"/>
              </a:xfrm>
              <a:custGeom>
                <a:avLst/>
                <a:gdLst>
                  <a:gd name="T0" fmla="*/ 31 w 31"/>
                  <a:gd name="T1" fmla="*/ 24 h 31"/>
                  <a:gd name="T2" fmla="*/ 24 w 31"/>
                  <a:gd name="T3" fmla="*/ 31 h 31"/>
                  <a:gd name="T4" fmla="*/ 8 w 31"/>
                  <a:gd name="T5" fmla="*/ 31 h 31"/>
                  <a:gd name="T6" fmla="*/ 0 w 31"/>
                  <a:gd name="T7" fmla="*/ 24 h 31"/>
                  <a:gd name="T8" fmla="*/ 0 w 31"/>
                  <a:gd name="T9" fmla="*/ 8 h 31"/>
                  <a:gd name="T10" fmla="*/ 8 w 31"/>
                  <a:gd name="T11" fmla="*/ 0 h 31"/>
                  <a:gd name="T12" fmla="*/ 24 w 31"/>
                  <a:gd name="T13" fmla="*/ 0 h 31"/>
                  <a:gd name="T14" fmla="*/ 31 w 31"/>
                  <a:gd name="T15" fmla="*/ 8 h 31"/>
                  <a:gd name="T16" fmla="*/ 31 w 31"/>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1"/>
                  <a:gd name="T29" fmla="*/ 31 w 31"/>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1">
                    <a:moveTo>
                      <a:pt x="31" y="24"/>
                    </a:moveTo>
                    <a:cubicBezTo>
                      <a:pt x="31" y="28"/>
                      <a:pt x="28" y="31"/>
                      <a:pt x="24" y="31"/>
                    </a:cubicBezTo>
                    <a:cubicBezTo>
                      <a:pt x="8" y="31"/>
                      <a:pt x="8" y="31"/>
                      <a:pt x="8" y="31"/>
                    </a:cubicBezTo>
                    <a:cubicBezTo>
                      <a:pt x="4" y="31"/>
                      <a:pt x="0" y="28"/>
                      <a:pt x="0" y="24"/>
                    </a:cubicBezTo>
                    <a:cubicBezTo>
                      <a:pt x="0" y="8"/>
                      <a:pt x="0" y="8"/>
                      <a:pt x="0" y="8"/>
                    </a:cubicBezTo>
                    <a:cubicBezTo>
                      <a:pt x="0" y="4"/>
                      <a:pt x="4" y="0"/>
                      <a:pt x="8" y="0"/>
                    </a:cubicBezTo>
                    <a:cubicBezTo>
                      <a:pt x="24" y="0"/>
                      <a:pt x="24" y="0"/>
                      <a:pt x="24" y="0"/>
                    </a:cubicBezTo>
                    <a:cubicBezTo>
                      <a:pt x="28" y="0"/>
                      <a:pt x="31" y="4"/>
                      <a:pt x="31" y="8"/>
                    </a:cubicBezTo>
                    <a:lnTo>
                      <a:pt x="31"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23" name="Freeform 29"/>
              <p:cNvSpPr>
                <a:spLocks noChangeArrowheads="1"/>
              </p:cNvSpPr>
              <p:nvPr/>
            </p:nvSpPr>
            <p:spPr bwMode="auto">
              <a:xfrm>
                <a:off x="346744" y="436730"/>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24" name="Freeform 30"/>
              <p:cNvSpPr>
                <a:spLocks noChangeArrowheads="1"/>
              </p:cNvSpPr>
              <p:nvPr/>
            </p:nvSpPr>
            <p:spPr bwMode="auto">
              <a:xfrm>
                <a:off x="519516" y="116382"/>
                <a:ext cx="83987" cy="85186"/>
              </a:xfrm>
              <a:custGeom>
                <a:avLst/>
                <a:gdLst>
                  <a:gd name="T0" fmla="*/ 30 w 30"/>
                  <a:gd name="T1" fmla="*/ 23 h 30"/>
                  <a:gd name="T2" fmla="*/ 23 w 30"/>
                  <a:gd name="T3" fmla="*/ 30 h 30"/>
                  <a:gd name="T4" fmla="*/ 7 w 30"/>
                  <a:gd name="T5" fmla="*/ 30 h 30"/>
                  <a:gd name="T6" fmla="*/ 0 w 30"/>
                  <a:gd name="T7" fmla="*/ 23 h 30"/>
                  <a:gd name="T8" fmla="*/ 0 w 30"/>
                  <a:gd name="T9" fmla="*/ 7 h 30"/>
                  <a:gd name="T10" fmla="*/ 7 w 30"/>
                  <a:gd name="T11" fmla="*/ 0 h 30"/>
                  <a:gd name="T12" fmla="*/ 23 w 30"/>
                  <a:gd name="T13" fmla="*/ 0 h 30"/>
                  <a:gd name="T14" fmla="*/ 30 w 30"/>
                  <a:gd name="T15" fmla="*/ 7 h 30"/>
                  <a:gd name="T16" fmla="*/ 30 w 30"/>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0"/>
                  <a:gd name="T29" fmla="*/ 30 w 30"/>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0">
                    <a:moveTo>
                      <a:pt x="30" y="23"/>
                    </a:moveTo>
                    <a:cubicBezTo>
                      <a:pt x="30" y="27"/>
                      <a:pt x="27" y="30"/>
                      <a:pt x="23" y="30"/>
                    </a:cubicBezTo>
                    <a:cubicBezTo>
                      <a:pt x="7" y="30"/>
                      <a:pt x="7" y="30"/>
                      <a:pt x="7" y="30"/>
                    </a:cubicBezTo>
                    <a:cubicBezTo>
                      <a:pt x="3" y="30"/>
                      <a:pt x="0" y="27"/>
                      <a:pt x="0" y="23"/>
                    </a:cubicBezTo>
                    <a:cubicBezTo>
                      <a:pt x="0" y="7"/>
                      <a:pt x="0" y="7"/>
                      <a:pt x="0" y="7"/>
                    </a:cubicBezTo>
                    <a:cubicBezTo>
                      <a:pt x="0" y="3"/>
                      <a:pt x="3" y="0"/>
                      <a:pt x="7" y="0"/>
                    </a:cubicBezTo>
                    <a:cubicBezTo>
                      <a:pt x="23" y="0"/>
                      <a:pt x="23" y="0"/>
                      <a:pt x="23" y="0"/>
                    </a:cubicBezTo>
                    <a:cubicBezTo>
                      <a:pt x="27" y="0"/>
                      <a:pt x="30" y="3"/>
                      <a:pt x="30" y="7"/>
                    </a:cubicBezTo>
                    <a:lnTo>
                      <a:pt x="30"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25" name="Freeform 31"/>
              <p:cNvSpPr>
                <a:spLocks noChangeArrowheads="1"/>
              </p:cNvSpPr>
              <p:nvPr/>
            </p:nvSpPr>
            <p:spPr bwMode="auto">
              <a:xfrm>
                <a:off x="519516" y="274756"/>
                <a:ext cx="83987" cy="88786"/>
              </a:xfrm>
              <a:custGeom>
                <a:avLst/>
                <a:gdLst>
                  <a:gd name="T0" fmla="*/ 30 w 30"/>
                  <a:gd name="T1" fmla="*/ 24 h 31"/>
                  <a:gd name="T2" fmla="*/ 23 w 30"/>
                  <a:gd name="T3" fmla="*/ 31 h 31"/>
                  <a:gd name="T4" fmla="*/ 7 w 30"/>
                  <a:gd name="T5" fmla="*/ 31 h 31"/>
                  <a:gd name="T6" fmla="*/ 0 w 30"/>
                  <a:gd name="T7" fmla="*/ 24 h 31"/>
                  <a:gd name="T8" fmla="*/ 0 w 30"/>
                  <a:gd name="T9" fmla="*/ 8 h 31"/>
                  <a:gd name="T10" fmla="*/ 7 w 30"/>
                  <a:gd name="T11" fmla="*/ 0 h 31"/>
                  <a:gd name="T12" fmla="*/ 23 w 30"/>
                  <a:gd name="T13" fmla="*/ 0 h 31"/>
                  <a:gd name="T14" fmla="*/ 30 w 30"/>
                  <a:gd name="T15" fmla="*/ 8 h 31"/>
                  <a:gd name="T16" fmla="*/ 30 w 30"/>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1"/>
                  <a:gd name="T29" fmla="*/ 30 w 30"/>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1">
                    <a:moveTo>
                      <a:pt x="30" y="24"/>
                    </a:moveTo>
                    <a:cubicBezTo>
                      <a:pt x="30" y="28"/>
                      <a:pt x="27" y="31"/>
                      <a:pt x="23" y="31"/>
                    </a:cubicBezTo>
                    <a:cubicBezTo>
                      <a:pt x="7" y="31"/>
                      <a:pt x="7" y="31"/>
                      <a:pt x="7" y="31"/>
                    </a:cubicBezTo>
                    <a:cubicBezTo>
                      <a:pt x="3" y="31"/>
                      <a:pt x="0" y="28"/>
                      <a:pt x="0" y="24"/>
                    </a:cubicBezTo>
                    <a:cubicBezTo>
                      <a:pt x="0" y="8"/>
                      <a:pt x="0" y="8"/>
                      <a:pt x="0" y="8"/>
                    </a:cubicBezTo>
                    <a:cubicBezTo>
                      <a:pt x="0" y="4"/>
                      <a:pt x="3" y="0"/>
                      <a:pt x="7" y="0"/>
                    </a:cubicBezTo>
                    <a:cubicBezTo>
                      <a:pt x="23" y="0"/>
                      <a:pt x="23" y="0"/>
                      <a:pt x="23" y="0"/>
                    </a:cubicBezTo>
                    <a:cubicBezTo>
                      <a:pt x="27" y="0"/>
                      <a:pt x="30" y="4"/>
                      <a:pt x="30" y="8"/>
                    </a:cubicBezTo>
                    <a:lnTo>
                      <a:pt x="30"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26" name="Freeform 32"/>
              <p:cNvSpPr>
                <a:spLocks noChangeArrowheads="1"/>
              </p:cNvSpPr>
              <p:nvPr/>
            </p:nvSpPr>
            <p:spPr bwMode="auto">
              <a:xfrm>
                <a:off x="688689" y="116382"/>
                <a:ext cx="85186" cy="85186"/>
              </a:xfrm>
              <a:custGeom>
                <a:avLst/>
                <a:gdLst>
                  <a:gd name="T0" fmla="*/ 30 w 30"/>
                  <a:gd name="T1" fmla="*/ 23 h 30"/>
                  <a:gd name="T2" fmla="*/ 23 w 30"/>
                  <a:gd name="T3" fmla="*/ 30 h 30"/>
                  <a:gd name="T4" fmla="*/ 7 w 30"/>
                  <a:gd name="T5" fmla="*/ 30 h 30"/>
                  <a:gd name="T6" fmla="*/ 0 w 30"/>
                  <a:gd name="T7" fmla="*/ 23 h 30"/>
                  <a:gd name="T8" fmla="*/ 0 w 30"/>
                  <a:gd name="T9" fmla="*/ 7 h 30"/>
                  <a:gd name="T10" fmla="*/ 7 w 30"/>
                  <a:gd name="T11" fmla="*/ 0 h 30"/>
                  <a:gd name="T12" fmla="*/ 23 w 30"/>
                  <a:gd name="T13" fmla="*/ 0 h 30"/>
                  <a:gd name="T14" fmla="*/ 30 w 30"/>
                  <a:gd name="T15" fmla="*/ 7 h 30"/>
                  <a:gd name="T16" fmla="*/ 30 w 30"/>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0"/>
                  <a:gd name="T29" fmla="*/ 30 w 30"/>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0">
                    <a:moveTo>
                      <a:pt x="30" y="23"/>
                    </a:moveTo>
                    <a:cubicBezTo>
                      <a:pt x="30" y="27"/>
                      <a:pt x="27" y="30"/>
                      <a:pt x="23" y="30"/>
                    </a:cubicBezTo>
                    <a:cubicBezTo>
                      <a:pt x="7" y="30"/>
                      <a:pt x="7" y="30"/>
                      <a:pt x="7" y="30"/>
                    </a:cubicBezTo>
                    <a:cubicBezTo>
                      <a:pt x="3" y="30"/>
                      <a:pt x="0" y="27"/>
                      <a:pt x="0" y="23"/>
                    </a:cubicBezTo>
                    <a:cubicBezTo>
                      <a:pt x="0" y="7"/>
                      <a:pt x="0" y="7"/>
                      <a:pt x="0" y="7"/>
                    </a:cubicBezTo>
                    <a:cubicBezTo>
                      <a:pt x="0" y="3"/>
                      <a:pt x="3" y="0"/>
                      <a:pt x="7" y="0"/>
                    </a:cubicBezTo>
                    <a:cubicBezTo>
                      <a:pt x="23" y="0"/>
                      <a:pt x="23" y="0"/>
                      <a:pt x="23" y="0"/>
                    </a:cubicBezTo>
                    <a:cubicBezTo>
                      <a:pt x="27" y="0"/>
                      <a:pt x="30" y="3"/>
                      <a:pt x="30" y="7"/>
                    </a:cubicBezTo>
                    <a:lnTo>
                      <a:pt x="30"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27" name="Freeform 33"/>
              <p:cNvSpPr>
                <a:spLocks noChangeArrowheads="1"/>
              </p:cNvSpPr>
              <p:nvPr/>
            </p:nvSpPr>
            <p:spPr bwMode="auto">
              <a:xfrm>
                <a:off x="688689" y="274756"/>
                <a:ext cx="85186" cy="88786"/>
              </a:xfrm>
              <a:custGeom>
                <a:avLst/>
                <a:gdLst>
                  <a:gd name="T0" fmla="*/ 30 w 30"/>
                  <a:gd name="T1" fmla="*/ 24 h 31"/>
                  <a:gd name="T2" fmla="*/ 23 w 30"/>
                  <a:gd name="T3" fmla="*/ 31 h 31"/>
                  <a:gd name="T4" fmla="*/ 7 w 30"/>
                  <a:gd name="T5" fmla="*/ 31 h 31"/>
                  <a:gd name="T6" fmla="*/ 0 w 30"/>
                  <a:gd name="T7" fmla="*/ 24 h 31"/>
                  <a:gd name="T8" fmla="*/ 0 w 30"/>
                  <a:gd name="T9" fmla="*/ 8 h 31"/>
                  <a:gd name="T10" fmla="*/ 7 w 30"/>
                  <a:gd name="T11" fmla="*/ 0 h 31"/>
                  <a:gd name="T12" fmla="*/ 23 w 30"/>
                  <a:gd name="T13" fmla="*/ 0 h 31"/>
                  <a:gd name="T14" fmla="*/ 30 w 30"/>
                  <a:gd name="T15" fmla="*/ 8 h 31"/>
                  <a:gd name="T16" fmla="*/ 30 w 30"/>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1"/>
                  <a:gd name="T29" fmla="*/ 30 w 30"/>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1">
                    <a:moveTo>
                      <a:pt x="30" y="24"/>
                    </a:moveTo>
                    <a:cubicBezTo>
                      <a:pt x="30" y="28"/>
                      <a:pt x="27" y="31"/>
                      <a:pt x="23" y="31"/>
                    </a:cubicBezTo>
                    <a:cubicBezTo>
                      <a:pt x="7" y="31"/>
                      <a:pt x="7" y="31"/>
                      <a:pt x="7" y="31"/>
                    </a:cubicBezTo>
                    <a:cubicBezTo>
                      <a:pt x="3" y="31"/>
                      <a:pt x="0" y="28"/>
                      <a:pt x="0" y="24"/>
                    </a:cubicBezTo>
                    <a:cubicBezTo>
                      <a:pt x="0" y="8"/>
                      <a:pt x="0" y="8"/>
                      <a:pt x="0" y="8"/>
                    </a:cubicBezTo>
                    <a:cubicBezTo>
                      <a:pt x="0" y="4"/>
                      <a:pt x="3" y="0"/>
                      <a:pt x="7" y="0"/>
                    </a:cubicBezTo>
                    <a:cubicBezTo>
                      <a:pt x="23" y="0"/>
                      <a:pt x="23" y="0"/>
                      <a:pt x="23" y="0"/>
                    </a:cubicBezTo>
                    <a:cubicBezTo>
                      <a:pt x="27" y="0"/>
                      <a:pt x="30" y="4"/>
                      <a:pt x="30" y="8"/>
                    </a:cubicBezTo>
                    <a:lnTo>
                      <a:pt x="30"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28" name="Freeform 34"/>
              <p:cNvSpPr>
                <a:spLocks noChangeArrowheads="1"/>
              </p:cNvSpPr>
              <p:nvPr/>
            </p:nvSpPr>
            <p:spPr bwMode="auto">
              <a:xfrm>
                <a:off x="176371" y="436730"/>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grpSp>
        <p:sp>
          <p:nvSpPr>
            <p:cNvPr id="15" name="Freeform 84"/>
            <p:cNvSpPr>
              <a:spLocks noChangeAspect="1" noEditPoints="1" noChangeArrowheads="1"/>
            </p:cNvSpPr>
            <p:nvPr/>
          </p:nvSpPr>
          <p:spPr bwMode="auto">
            <a:xfrm>
              <a:off x="817723" y="0"/>
              <a:ext cx="364286" cy="360000"/>
            </a:xfrm>
            <a:custGeom>
              <a:avLst/>
              <a:gdLst>
                <a:gd name="T0" fmla="*/ 170 w 170"/>
                <a:gd name="T1" fmla="*/ 0 h 168"/>
                <a:gd name="T2" fmla="*/ 162 w 170"/>
                <a:gd name="T3" fmla="*/ 16 h 168"/>
                <a:gd name="T4" fmla="*/ 170 w 170"/>
                <a:gd name="T5" fmla="*/ 103 h 168"/>
                <a:gd name="T6" fmla="*/ 93 w 170"/>
                <a:gd name="T7" fmla="*/ 119 h 168"/>
                <a:gd name="T8" fmla="*/ 128 w 170"/>
                <a:gd name="T9" fmla="*/ 152 h 168"/>
                <a:gd name="T10" fmla="*/ 42 w 170"/>
                <a:gd name="T11" fmla="*/ 168 h 168"/>
                <a:gd name="T12" fmla="*/ 77 w 170"/>
                <a:gd name="T13" fmla="*/ 152 h 168"/>
                <a:gd name="T14" fmla="*/ 0 w 170"/>
                <a:gd name="T15" fmla="*/ 119 h 168"/>
                <a:gd name="T16" fmla="*/ 6 w 170"/>
                <a:gd name="T17" fmla="*/ 103 h 168"/>
                <a:gd name="T18" fmla="*/ 0 w 170"/>
                <a:gd name="T19" fmla="*/ 16 h 168"/>
                <a:gd name="T20" fmla="*/ 0 w 170"/>
                <a:gd name="T21" fmla="*/ 0 h 168"/>
                <a:gd name="T22" fmla="*/ 122 w 170"/>
                <a:gd name="T23" fmla="*/ 40 h 168"/>
                <a:gd name="T24" fmla="*/ 115 w 170"/>
                <a:gd name="T25" fmla="*/ 44 h 168"/>
                <a:gd name="T26" fmla="*/ 75 w 170"/>
                <a:gd name="T27" fmla="*/ 52 h 168"/>
                <a:gd name="T28" fmla="*/ 73 w 170"/>
                <a:gd name="T29" fmla="*/ 50 h 168"/>
                <a:gd name="T30" fmla="*/ 50 w 170"/>
                <a:gd name="T31" fmla="*/ 67 h 168"/>
                <a:gd name="T32" fmla="*/ 85 w 170"/>
                <a:gd name="T33" fmla="*/ 65 h 168"/>
                <a:gd name="T34" fmla="*/ 89 w 170"/>
                <a:gd name="T35" fmla="*/ 67 h 168"/>
                <a:gd name="T36" fmla="*/ 120 w 170"/>
                <a:gd name="T37" fmla="*/ 52 h 168"/>
                <a:gd name="T38" fmla="*/ 128 w 170"/>
                <a:gd name="T39" fmla="*/ 40 h 168"/>
                <a:gd name="T40" fmla="*/ 113 w 170"/>
                <a:gd name="T41" fmla="*/ 58 h 168"/>
                <a:gd name="T42" fmla="*/ 122 w 170"/>
                <a:gd name="T43" fmla="*/ 85 h 168"/>
                <a:gd name="T44" fmla="*/ 113 w 170"/>
                <a:gd name="T45" fmla="*/ 58 h 168"/>
                <a:gd name="T46" fmla="*/ 101 w 170"/>
                <a:gd name="T47" fmla="*/ 67 h 168"/>
                <a:gd name="T48" fmla="*/ 109 w 170"/>
                <a:gd name="T49" fmla="*/ 85 h 168"/>
                <a:gd name="T50" fmla="*/ 101 w 170"/>
                <a:gd name="T51" fmla="*/ 67 h 168"/>
                <a:gd name="T52" fmla="*/ 87 w 170"/>
                <a:gd name="T53" fmla="*/ 77 h 168"/>
                <a:gd name="T54" fmla="*/ 95 w 170"/>
                <a:gd name="T55" fmla="*/ 85 h 168"/>
                <a:gd name="T56" fmla="*/ 87 w 170"/>
                <a:gd name="T57" fmla="*/ 77 h 168"/>
                <a:gd name="T58" fmla="*/ 75 w 170"/>
                <a:gd name="T59" fmla="*/ 69 h 168"/>
                <a:gd name="T60" fmla="*/ 83 w 170"/>
                <a:gd name="T61" fmla="*/ 85 h 168"/>
                <a:gd name="T62" fmla="*/ 75 w 170"/>
                <a:gd name="T63" fmla="*/ 69 h 168"/>
                <a:gd name="T64" fmla="*/ 63 w 170"/>
                <a:gd name="T65" fmla="*/ 69 h 168"/>
                <a:gd name="T66" fmla="*/ 71 w 170"/>
                <a:gd name="T67" fmla="*/ 85 h 168"/>
                <a:gd name="T68" fmla="*/ 63 w 170"/>
                <a:gd name="T69" fmla="*/ 69 h 168"/>
                <a:gd name="T70" fmla="*/ 48 w 170"/>
                <a:gd name="T71" fmla="*/ 73 h 168"/>
                <a:gd name="T72" fmla="*/ 56 w 170"/>
                <a:gd name="T73" fmla="*/ 85 h 168"/>
                <a:gd name="T74" fmla="*/ 48 w 170"/>
                <a:gd name="T75" fmla="*/ 73 h 168"/>
                <a:gd name="T76" fmla="*/ 146 w 170"/>
                <a:gd name="T77" fmla="*/ 18 h 168"/>
                <a:gd name="T78" fmla="*/ 24 w 170"/>
                <a:gd name="T79" fmla="*/ 101 h 168"/>
                <a:gd name="T80" fmla="*/ 146 w 170"/>
                <a:gd name="T81" fmla="*/ 18 h 1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0"/>
                <a:gd name="T124" fmla="*/ 0 h 168"/>
                <a:gd name="T125" fmla="*/ 170 w 170"/>
                <a:gd name="T126" fmla="*/ 168 h 1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0" h="168">
                  <a:moveTo>
                    <a:pt x="0" y="0"/>
                  </a:moveTo>
                  <a:lnTo>
                    <a:pt x="170" y="0"/>
                  </a:lnTo>
                  <a:lnTo>
                    <a:pt x="170" y="16"/>
                  </a:lnTo>
                  <a:lnTo>
                    <a:pt x="162" y="16"/>
                  </a:lnTo>
                  <a:lnTo>
                    <a:pt x="162" y="103"/>
                  </a:lnTo>
                  <a:lnTo>
                    <a:pt x="170" y="103"/>
                  </a:lnTo>
                  <a:lnTo>
                    <a:pt x="170" y="119"/>
                  </a:lnTo>
                  <a:lnTo>
                    <a:pt x="93" y="119"/>
                  </a:lnTo>
                  <a:lnTo>
                    <a:pt x="93" y="152"/>
                  </a:lnTo>
                  <a:lnTo>
                    <a:pt x="128" y="152"/>
                  </a:lnTo>
                  <a:lnTo>
                    <a:pt x="128" y="168"/>
                  </a:lnTo>
                  <a:lnTo>
                    <a:pt x="42" y="168"/>
                  </a:lnTo>
                  <a:lnTo>
                    <a:pt x="42" y="152"/>
                  </a:lnTo>
                  <a:lnTo>
                    <a:pt x="77" y="152"/>
                  </a:lnTo>
                  <a:lnTo>
                    <a:pt x="77" y="119"/>
                  </a:lnTo>
                  <a:lnTo>
                    <a:pt x="0" y="119"/>
                  </a:lnTo>
                  <a:lnTo>
                    <a:pt x="0" y="103"/>
                  </a:lnTo>
                  <a:lnTo>
                    <a:pt x="6" y="103"/>
                  </a:lnTo>
                  <a:lnTo>
                    <a:pt x="6" y="16"/>
                  </a:lnTo>
                  <a:lnTo>
                    <a:pt x="0" y="16"/>
                  </a:lnTo>
                  <a:lnTo>
                    <a:pt x="0" y="0"/>
                  </a:lnTo>
                  <a:lnTo>
                    <a:pt x="0" y="0"/>
                  </a:lnTo>
                  <a:close/>
                  <a:moveTo>
                    <a:pt x="128" y="40"/>
                  </a:moveTo>
                  <a:lnTo>
                    <a:pt x="122" y="40"/>
                  </a:lnTo>
                  <a:lnTo>
                    <a:pt x="113" y="40"/>
                  </a:lnTo>
                  <a:lnTo>
                    <a:pt x="115" y="44"/>
                  </a:lnTo>
                  <a:lnTo>
                    <a:pt x="87" y="61"/>
                  </a:lnTo>
                  <a:lnTo>
                    <a:pt x="75" y="52"/>
                  </a:lnTo>
                  <a:lnTo>
                    <a:pt x="75" y="50"/>
                  </a:lnTo>
                  <a:lnTo>
                    <a:pt x="73" y="50"/>
                  </a:lnTo>
                  <a:lnTo>
                    <a:pt x="48" y="61"/>
                  </a:lnTo>
                  <a:lnTo>
                    <a:pt x="50" y="67"/>
                  </a:lnTo>
                  <a:lnTo>
                    <a:pt x="73" y="56"/>
                  </a:lnTo>
                  <a:lnTo>
                    <a:pt x="85" y="65"/>
                  </a:lnTo>
                  <a:lnTo>
                    <a:pt x="87" y="67"/>
                  </a:lnTo>
                  <a:lnTo>
                    <a:pt x="89" y="67"/>
                  </a:lnTo>
                  <a:lnTo>
                    <a:pt x="117" y="48"/>
                  </a:lnTo>
                  <a:lnTo>
                    <a:pt x="120" y="52"/>
                  </a:lnTo>
                  <a:lnTo>
                    <a:pt x="124" y="46"/>
                  </a:lnTo>
                  <a:lnTo>
                    <a:pt x="128" y="40"/>
                  </a:lnTo>
                  <a:lnTo>
                    <a:pt x="128" y="40"/>
                  </a:lnTo>
                  <a:close/>
                  <a:moveTo>
                    <a:pt x="113" y="58"/>
                  </a:moveTo>
                  <a:lnTo>
                    <a:pt x="113" y="85"/>
                  </a:lnTo>
                  <a:lnTo>
                    <a:pt x="122" y="85"/>
                  </a:lnTo>
                  <a:lnTo>
                    <a:pt x="122" y="58"/>
                  </a:lnTo>
                  <a:lnTo>
                    <a:pt x="113" y="58"/>
                  </a:lnTo>
                  <a:lnTo>
                    <a:pt x="113" y="58"/>
                  </a:lnTo>
                  <a:close/>
                  <a:moveTo>
                    <a:pt x="101" y="67"/>
                  </a:moveTo>
                  <a:lnTo>
                    <a:pt x="101" y="85"/>
                  </a:lnTo>
                  <a:lnTo>
                    <a:pt x="109" y="85"/>
                  </a:lnTo>
                  <a:lnTo>
                    <a:pt x="109" y="67"/>
                  </a:lnTo>
                  <a:lnTo>
                    <a:pt x="101" y="67"/>
                  </a:lnTo>
                  <a:lnTo>
                    <a:pt x="101" y="67"/>
                  </a:lnTo>
                  <a:close/>
                  <a:moveTo>
                    <a:pt x="87" y="77"/>
                  </a:moveTo>
                  <a:lnTo>
                    <a:pt x="87" y="85"/>
                  </a:lnTo>
                  <a:lnTo>
                    <a:pt x="95" y="85"/>
                  </a:lnTo>
                  <a:lnTo>
                    <a:pt x="95" y="77"/>
                  </a:lnTo>
                  <a:lnTo>
                    <a:pt x="87" y="77"/>
                  </a:lnTo>
                  <a:lnTo>
                    <a:pt x="87" y="77"/>
                  </a:lnTo>
                  <a:close/>
                  <a:moveTo>
                    <a:pt x="75" y="69"/>
                  </a:moveTo>
                  <a:lnTo>
                    <a:pt x="75" y="85"/>
                  </a:lnTo>
                  <a:lnTo>
                    <a:pt x="83" y="85"/>
                  </a:lnTo>
                  <a:lnTo>
                    <a:pt x="83" y="69"/>
                  </a:lnTo>
                  <a:lnTo>
                    <a:pt x="75" y="69"/>
                  </a:lnTo>
                  <a:lnTo>
                    <a:pt x="75" y="69"/>
                  </a:lnTo>
                  <a:close/>
                  <a:moveTo>
                    <a:pt x="63" y="69"/>
                  </a:moveTo>
                  <a:lnTo>
                    <a:pt x="63" y="85"/>
                  </a:lnTo>
                  <a:lnTo>
                    <a:pt x="71" y="85"/>
                  </a:lnTo>
                  <a:lnTo>
                    <a:pt x="71" y="69"/>
                  </a:lnTo>
                  <a:lnTo>
                    <a:pt x="63" y="69"/>
                  </a:lnTo>
                  <a:lnTo>
                    <a:pt x="63" y="69"/>
                  </a:lnTo>
                  <a:close/>
                  <a:moveTo>
                    <a:pt x="48" y="73"/>
                  </a:moveTo>
                  <a:lnTo>
                    <a:pt x="48" y="85"/>
                  </a:lnTo>
                  <a:lnTo>
                    <a:pt x="56" y="85"/>
                  </a:lnTo>
                  <a:lnTo>
                    <a:pt x="56" y="73"/>
                  </a:lnTo>
                  <a:lnTo>
                    <a:pt x="48" y="73"/>
                  </a:lnTo>
                  <a:lnTo>
                    <a:pt x="48" y="73"/>
                  </a:lnTo>
                  <a:close/>
                  <a:moveTo>
                    <a:pt x="146" y="18"/>
                  </a:moveTo>
                  <a:lnTo>
                    <a:pt x="24" y="18"/>
                  </a:lnTo>
                  <a:lnTo>
                    <a:pt x="24" y="101"/>
                  </a:lnTo>
                  <a:lnTo>
                    <a:pt x="146" y="101"/>
                  </a:lnTo>
                  <a:lnTo>
                    <a:pt x="146" y="18"/>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16" name="Freeform 9"/>
            <p:cNvSpPr>
              <a:spLocks noChangeAspect="1" noEditPoints="1" noChangeArrowheads="1"/>
            </p:cNvSpPr>
            <p:nvPr/>
          </p:nvSpPr>
          <p:spPr bwMode="auto">
            <a:xfrm>
              <a:off x="3979827" y="0"/>
              <a:ext cx="394911" cy="360000"/>
            </a:xfrm>
            <a:custGeom>
              <a:avLst/>
              <a:gdLst>
                <a:gd name="T0" fmla="*/ 141 w 181"/>
                <a:gd name="T1" fmla="*/ 0 h 165"/>
                <a:gd name="T2" fmla="*/ 149 w 181"/>
                <a:gd name="T3" fmla="*/ 8 h 165"/>
                <a:gd name="T4" fmla="*/ 134 w 181"/>
                <a:gd name="T5" fmla="*/ 47 h 165"/>
                <a:gd name="T6" fmla="*/ 33 w 181"/>
                <a:gd name="T7" fmla="*/ 14 h 165"/>
                <a:gd name="T8" fmla="*/ 39 w 181"/>
                <a:gd name="T9" fmla="*/ 20 h 165"/>
                <a:gd name="T10" fmla="*/ 51 w 181"/>
                <a:gd name="T11" fmla="*/ 31 h 165"/>
                <a:gd name="T12" fmla="*/ 33 w 181"/>
                <a:gd name="T13" fmla="*/ 39 h 165"/>
                <a:gd name="T14" fmla="*/ 39 w 181"/>
                <a:gd name="T15" fmla="*/ 45 h 165"/>
                <a:gd name="T16" fmla="*/ 51 w 181"/>
                <a:gd name="T17" fmla="*/ 55 h 165"/>
                <a:gd name="T18" fmla="*/ 33 w 181"/>
                <a:gd name="T19" fmla="*/ 63 h 165"/>
                <a:gd name="T20" fmla="*/ 39 w 181"/>
                <a:gd name="T21" fmla="*/ 67 h 165"/>
                <a:gd name="T22" fmla="*/ 51 w 181"/>
                <a:gd name="T23" fmla="*/ 77 h 165"/>
                <a:gd name="T24" fmla="*/ 33 w 181"/>
                <a:gd name="T25" fmla="*/ 86 h 165"/>
                <a:gd name="T26" fmla="*/ 39 w 181"/>
                <a:gd name="T27" fmla="*/ 90 h 165"/>
                <a:gd name="T28" fmla="*/ 51 w 181"/>
                <a:gd name="T29" fmla="*/ 100 h 165"/>
                <a:gd name="T30" fmla="*/ 33 w 181"/>
                <a:gd name="T31" fmla="*/ 110 h 165"/>
                <a:gd name="T32" fmla="*/ 39 w 181"/>
                <a:gd name="T33" fmla="*/ 116 h 165"/>
                <a:gd name="T34" fmla="*/ 51 w 181"/>
                <a:gd name="T35" fmla="*/ 126 h 165"/>
                <a:gd name="T36" fmla="*/ 33 w 181"/>
                <a:gd name="T37" fmla="*/ 134 h 165"/>
                <a:gd name="T38" fmla="*/ 33 w 181"/>
                <a:gd name="T39" fmla="*/ 151 h 165"/>
                <a:gd name="T40" fmla="*/ 134 w 181"/>
                <a:gd name="T41" fmla="*/ 118 h 165"/>
                <a:gd name="T42" fmla="*/ 149 w 181"/>
                <a:gd name="T43" fmla="*/ 157 h 165"/>
                <a:gd name="T44" fmla="*/ 141 w 181"/>
                <a:gd name="T45" fmla="*/ 165 h 165"/>
                <a:gd name="T46" fmla="*/ 19 w 181"/>
                <a:gd name="T47" fmla="*/ 165 h 165"/>
                <a:gd name="T48" fmla="*/ 19 w 181"/>
                <a:gd name="T49" fmla="*/ 146 h 165"/>
                <a:gd name="T50" fmla="*/ 0 w 181"/>
                <a:gd name="T51" fmla="*/ 132 h 165"/>
                <a:gd name="T52" fmla="*/ 19 w 181"/>
                <a:gd name="T53" fmla="*/ 120 h 165"/>
                <a:gd name="T54" fmla="*/ 0 w 181"/>
                <a:gd name="T55" fmla="*/ 108 h 165"/>
                <a:gd name="T56" fmla="*/ 19 w 181"/>
                <a:gd name="T57" fmla="*/ 98 h 165"/>
                <a:gd name="T58" fmla="*/ 0 w 181"/>
                <a:gd name="T59" fmla="*/ 83 h 165"/>
                <a:gd name="T60" fmla="*/ 19 w 181"/>
                <a:gd name="T61" fmla="*/ 75 h 165"/>
                <a:gd name="T62" fmla="*/ 0 w 181"/>
                <a:gd name="T63" fmla="*/ 61 h 165"/>
                <a:gd name="T64" fmla="*/ 19 w 181"/>
                <a:gd name="T65" fmla="*/ 51 h 165"/>
                <a:gd name="T66" fmla="*/ 0 w 181"/>
                <a:gd name="T67" fmla="*/ 39 h 165"/>
                <a:gd name="T68" fmla="*/ 19 w 181"/>
                <a:gd name="T69" fmla="*/ 8 h 165"/>
                <a:gd name="T70" fmla="*/ 27 w 181"/>
                <a:gd name="T71" fmla="*/ 0 h 165"/>
                <a:gd name="T72" fmla="*/ 63 w 181"/>
                <a:gd name="T73" fmla="*/ 79 h 165"/>
                <a:gd name="T74" fmla="*/ 84 w 181"/>
                <a:gd name="T75" fmla="*/ 88 h 165"/>
                <a:gd name="T76" fmla="*/ 63 w 181"/>
                <a:gd name="T77" fmla="*/ 79 h 165"/>
                <a:gd name="T78" fmla="*/ 63 w 181"/>
                <a:gd name="T79" fmla="*/ 61 h 165"/>
                <a:gd name="T80" fmla="*/ 100 w 181"/>
                <a:gd name="T81" fmla="*/ 69 h 165"/>
                <a:gd name="T82" fmla="*/ 63 w 181"/>
                <a:gd name="T83" fmla="*/ 61 h 165"/>
                <a:gd name="T84" fmla="*/ 63 w 181"/>
                <a:gd name="T85" fmla="*/ 45 h 165"/>
                <a:gd name="T86" fmla="*/ 116 w 181"/>
                <a:gd name="T87" fmla="*/ 53 h 165"/>
                <a:gd name="T88" fmla="*/ 63 w 181"/>
                <a:gd name="T89" fmla="*/ 45 h 165"/>
                <a:gd name="T90" fmla="*/ 63 w 181"/>
                <a:gd name="T91" fmla="*/ 29 h 165"/>
                <a:gd name="T92" fmla="*/ 116 w 181"/>
                <a:gd name="T93" fmla="*/ 35 h 165"/>
                <a:gd name="T94" fmla="*/ 63 w 181"/>
                <a:gd name="T95" fmla="*/ 29 h 165"/>
                <a:gd name="T96" fmla="*/ 84 w 181"/>
                <a:gd name="T97" fmla="*/ 130 h 165"/>
                <a:gd name="T98" fmla="*/ 106 w 181"/>
                <a:gd name="T99" fmla="*/ 130 h 165"/>
                <a:gd name="T100" fmla="*/ 86 w 181"/>
                <a:gd name="T101" fmla="*/ 108 h 165"/>
                <a:gd name="T102" fmla="*/ 84 w 181"/>
                <a:gd name="T103" fmla="*/ 130 h 165"/>
                <a:gd name="T104" fmla="*/ 161 w 181"/>
                <a:gd name="T105" fmla="*/ 37 h 165"/>
                <a:gd name="T106" fmla="*/ 116 w 181"/>
                <a:gd name="T107" fmla="*/ 120 h 165"/>
                <a:gd name="T108" fmla="*/ 161 w 181"/>
                <a:gd name="T109" fmla="*/ 37 h 16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1"/>
                <a:gd name="T166" fmla="*/ 0 h 165"/>
                <a:gd name="T167" fmla="*/ 181 w 181"/>
                <a:gd name="T168" fmla="*/ 165 h 16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1" h="165">
                  <a:moveTo>
                    <a:pt x="27" y="0"/>
                  </a:moveTo>
                  <a:lnTo>
                    <a:pt x="141" y="0"/>
                  </a:lnTo>
                  <a:lnTo>
                    <a:pt x="149" y="0"/>
                  </a:lnTo>
                  <a:lnTo>
                    <a:pt x="149" y="8"/>
                  </a:lnTo>
                  <a:lnTo>
                    <a:pt x="149" y="35"/>
                  </a:lnTo>
                  <a:lnTo>
                    <a:pt x="134" y="47"/>
                  </a:lnTo>
                  <a:lnTo>
                    <a:pt x="134" y="14"/>
                  </a:lnTo>
                  <a:lnTo>
                    <a:pt x="33" y="14"/>
                  </a:lnTo>
                  <a:lnTo>
                    <a:pt x="33" y="25"/>
                  </a:lnTo>
                  <a:lnTo>
                    <a:pt x="39" y="20"/>
                  </a:lnTo>
                  <a:lnTo>
                    <a:pt x="47" y="18"/>
                  </a:lnTo>
                  <a:lnTo>
                    <a:pt x="51" y="31"/>
                  </a:lnTo>
                  <a:lnTo>
                    <a:pt x="45" y="35"/>
                  </a:lnTo>
                  <a:lnTo>
                    <a:pt x="33" y="39"/>
                  </a:lnTo>
                  <a:lnTo>
                    <a:pt x="33" y="47"/>
                  </a:lnTo>
                  <a:lnTo>
                    <a:pt x="39" y="45"/>
                  </a:lnTo>
                  <a:lnTo>
                    <a:pt x="47" y="41"/>
                  </a:lnTo>
                  <a:lnTo>
                    <a:pt x="51" y="55"/>
                  </a:lnTo>
                  <a:lnTo>
                    <a:pt x="45" y="57"/>
                  </a:lnTo>
                  <a:lnTo>
                    <a:pt x="33" y="63"/>
                  </a:lnTo>
                  <a:lnTo>
                    <a:pt x="33" y="71"/>
                  </a:lnTo>
                  <a:lnTo>
                    <a:pt x="39" y="67"/>
                  </a:lnTo>
                  <a:lnTo>
                    <a:pt x="47" y="65"/>
                  </a:lnTo>
                  <a:lnTo>
                    <a:pt x="51" y="77"/>
                  </a:lnTo>
                  <a:lnTo>
                    <a:pt x="45" y="81"/>
                  </a:lnTo>
                  <a:lnTo>
                    <a:pt x="33" y="86"/>
                  </a:lnTo>
                  <a:lnTo>
                    <a:pt x="33" y="94"/>
                  </a:lnTo>
                  <a:lnTo>
                    <a:pt x="39" y="90"/>
                  </a:lnTo>
                  <a:lnTo>
                    <a:pt x="47" y="88"/>
                  </a:lnTo>
                  <a:lnTo>
                    <a:pt x="51" y="100"/>
                  </a:lnTo>
                  <a:lnTo>
                    <a:pt x="45" y="104"/>
                  </a:lnTo>
                  <a:lnTo>
                    <a:pt x="33" y="110"/>
                  </a:lnTo>
                  <a:lnTo>
                    <a:pt x="33" y="118"/>
                  </a:lnTo>
                  <a:lnTo>
                    <a:pt x="39" y="116"/>
                  </a:lnTo>
                  <a:lnTo>
                    <a:pt x="47" y="112"/>
                  </a:lnTo>
                  <a:lnTo>
                    <a:pt x="51" y="126"/>
                  </a:lnTo>
                  <a:lnTo>
                    <a:pt x="45" y="128"/>
                  </a:lnTo>
                  <a:lnTo>
                    <a:pt x="33" y="134"/>
                  </a:lnTo>
                  <a:lnTo>
                    <a:pt x="33" y="146"/>
                  </a:lnTo>
                  <a:lnTo>
                    <a:pt x="33" y="151"/>
                  </a:lnTo>
                  <a:lnTo>
                    <a:pt x="134" y="151"/>
                  </a:lnTo>
                  <a:lnTo>
                    <a:pt x="134" y="118"/>
                  </a:lnTo>
                  <a:lnTo>
                    <a:pt x="149" y="106"/>
                  </a:lnTo>
                  <a:lnTo>
                    <a:pt x="149" y="157"/>
                  </a:lnTo>
                  <a:lnTo>
                    <a:pt x="149" y="165"/>
                  </a:lnTo>
                  <a:lnTo>
                    <a:pt x="141" y="165"/>
                  </a:lnTo>
                  <a:lnTo>
                    <a:pt x="27" y="165"/>
                  </a:lnTo>
                  <a:lnTo>
                    <a:pt x="19" y="165"/>
                  </a:lnTo>
                  <a:lnTo>
                    <a:pt x="19" y="157"/>
                  </a:lnTo>
                  <a:lnTo>
                    <a:pt x="19" y="146"/>
                  </a:lnTo>
                  <a:lnTo>
                    <a:pt x="4" y="146"/>
                  </a:lnTo>
                  <a:lnTo>
                    <a:pt x="0" y="132"/>
                  </a:lnTo>
                  <a:lnTo>
                    <a:pt x="19" y="124"/>
                  </a:lnTo>
                  <a:lnTo>
                    <a:pt x="19" y="120"/>
                  </a:lnTo>
                  <a:lnTo>
                    <a:pt x="4" y="120"/>
                  </a:lnTo>
                  <a:lnTo>
                    <a:pt x="0" y="108"/>
                  </a:lnTo>
                  <a:lnTo>
                    <a:pt x="19" y="100"/>
                  </a:lnTo>
                  <a:lnTo>
                    <a:pt x="19" y="98"/>
                  </a:lnTo>
                  <a:lnTo>
                    <a:pt x="4" y="98"/>
                  </a:lnTo>
                  <a:lnTo>
                    <a:pt x="0" y="83"/>
                  </a:lnTo>
                  <a:lnTo>
                    <a:pt x="19" y="77"/>
                  </a:lnTo>
                  <a:lnTo>
                    <a:pt x="19" y="75"/>
                  </a:lnTo>
                  <a:lnTo>
                    <a:pt x="4" y="75"/>
                  </a:lnTo>
                  <a:lnTo>
                    <a:pt x="0" y="61"/>
                  </a:lnTo>
                  <a:lnTo>
                    <a:pt x="19" y="53"/>
                  </a:lnTo>
                  <a:lnTo>
                    <a:pt x="19" y="51"/>
                  </a:lnTo>
                  <a:lnTo>
                    <a:pt x="4" y="51"/>
                  </a:lnTo>
                  <a:lnTo>
                    <a:pt x="0" y="39"/>
                  </a:lnTo>
                  <a:lnTo>
                    <a:pt x="19" y="31"/>
                  </a:lnTo>
                  <a:lnTo>
                    <a:pt x="19" y="8"/>
                  </a:lnTo>
                  <a:lnTo>
                    <a:pt x="19" y="0"/>
                  </a:lnTo>
                  <a:lnTo>
                    <a:pt x="27" y="0"/>
                  </a:lnTo>
                  <a:lnTo>
                    <a:pt x="27" y="0"/>
                  </a:lnTo>
                  <a:close/>
                  <a:moveTo>
                    <a:pt x="63" y="79"/>
                  </a:moveTo>
                  <a:lnTo>
                    <a:pt x="63" y="88"/>
                  </a:lnTo>
                  <a:lnTo>
                    <a:pt x="84" y="88"/>
                  </a:lnTo>
                  <a:lnTo>
                    <a:pt x="84" y="79"/>
                  </a:lnTo>
                  <a:lnTo>
                    <a:pt x="63" y="79"/>
                  </a:lnTo>
                  <a:lnTo>
                    <a:pt x="63" y="79"/>
                  </a:lnTo>
                  <a:close/>
                  <a:moveTo>
                    <a:pt x="63" y="61"/>
                  </a:moveTo>
                  <a:lnTo>
                    <a:pt x="63" y="69"/>
                  </a:lnTo>
                  <a:lnTo>
                    <a:pt x="100" y="69"/>
                  </a:lnTo>
                  <a:lnTo>
                    <a:pt x="100" y="61"/>
                  </a:lnTo>
                  <a:lnTo>
                    <a:pt x="63" y="61"/>
                  </a:lnTo>
                  <a:lnTo>
                    <a:pt x="63" y="61"/>
                  </a:lnTo>
                  <a:close/>
                  <a:moveTo>
                    <a:pt x="63" y="45"/>
                  </a:moveTo>
                  <a:lnTo>
                    <a:pt x="63" y="53"/>
                  </a:lnTo>
                  <a:lnTo>
                    <a:pt x="116" y="53"/>
                  </a:lnTo>
                  <a:lnTo>
                    <a:pt x="116" y="45"/>
                  </a:lnTo>
                  <a:lnTo>
                    <a:pt x="63" y="45"/>
                  </a:lnTo>
                  <a:lnTo>
                    <a:pt x="63" y="45"/>
                  </a:lnTo>
                  <a:close/>
                  <a:moveTo>
                    <a:pt x="63" y="29"/>
                  </a:moveTo>
                  <a:lnTo>
                    <a:pt x="63" y="35"/>
                  </a:lnTo>
                  <a:lnTo>
                    <a:pt x="116" y="35"/>
                  </a:lnTo>
                  <a:lnTo>
                    <a:pt x="116" y="29"/>
                  </a:lnTo>
                  <a:lnTo>
                    <a:pt x="63" y="29"/>
                  </a:lnTo>
                  <a:lnTo>
                    <a:pt x="63" y="29"/>
                  </a:lnTo>
                  <a:close/>
                  <a:moveTo>
                    <a:pt x="84" y="130"/>
                  </a:moveTo>
                  <a:lnTo>
                    <a:pt x="96" y="130"/>
                  </a:lnTo>
                  <a:lnTo>
                    <a:pt x="106" y="130"/>
                  </a:lnTo>
                  <a:lnTo>
                    <a:pt x="96" y="118"/>
                  </a:lnTo>
                  <a:lnTo>
                    <a:pt x="86" y="108"/>
                  </a:lnTo>
                  <a:lnTo>
                    <a:pt x="86" y="120"/>
                  </a:lnTo>
                  <a:lnTo>
                    <a:pt x="84" y="130"/>
                  </a:lnTo>
                  <a:lnTo>
                    <a:pt x="84" y="130"/>
                  </a:lnTo>
                  <a:close/>
                  <a:moveTo>
                    <a:pt x="161" y="37"/>
                  </a:moveTo>
                  <a:lnTo>
                    <a:pt x="96" y="100"/>
                  </a:lnTo>
                  <a:lnTo>
                    <a:pt x="116" y="120"/>
                  </a:lnTo>
                  <a:lnTo>
                    <a:pt x="181" y="57"/>
                  </a:lnTo>
                  <a:lnTo>
                    <a:pt x="161" y="37"/>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grpSp>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500"/>
                            </p:stCondLst>
                            <p:childTnLst>
                              <p:par>
                                <p:cTn id="9" presetID="2" presetClass="entr" presetSubtype="8" fill="hold" nodeType="after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2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3000"/>
                            </p:stCondLst>
                            <p:childTnLst>
                              <p:par>
                                <p:cTn id="18" presetID="2" presetClass="entr" presetSubtype="2" fill="hold" grpId="0" nodeType="afterEffect">
                                  <p:stCondLst>
                                    <p:cond delay="0"/>
                                  </p:stCondLst>
                                  <p:iterate type="lt">
                                    <p:tmPct val="10000"/>
                                  </p:iterate>
                                  <p:childTnLst>
                                    <p:set>
                                      <p:cBhvr>
                                        <p:cTn id="19" dur="1" fill="hold">
                                          <p:stCondLst>
                                            <p:cond delay="0"/>
                                          </p:stCondLst>
                                        </p:cTn>
                                        <p:tgtEl>
                                          <p:spTgt spid="73"/>
                                        </p:tgtEl>
                                        <p:attrNameLst>
                                          <p:attrName>style.visibility</p:attrName>
                                        </p:attrNameLst>
                                      </p:cBhvr>
                                      <p:to>
                                        <p:strVal val="visible"/>
                                      </p:to>
                                    </p:set>
                                    <p:anim calcmode="lin" valueType="num">
                                      <p:cBhvr additive="base">
                                        <p:cTn id="20" dur="400" fill="hold"/>
                                        <p:tgtEl>
                                          <p:spTgt spid="73"/>
                                        </p:tgtEl>
                                        <p:attrNameLst>
                                          <p:attrName>ppt_x</p:attrName>
                                        </p:attrNameLst>
                                      </p:cBhvr>
                                      <p:tavLst>
                                        <p:tav tm="0">
                                          <p:val>
                                            <p:strVal val="1+#ppt_w/2"/>
                                          </p:val>
                                        </p:tav>
                                        <p:tav tm="100000">
                                          <p:val>
                                            <p:strVal val="#ppt_x"/>
                                          </p:val>
                                        </p:tav>
                                      </p:tavLst>
                                    </p:anim>
                                    <p:anim calcmode="lin" valueType="num">
                                      <p:cBhvr additive="base">
                                        <p:cTn id="21" dur="400" fill="hold"/>
                                        <p:tgtEl>
                                          <p:spTgt spid="73"/>
                                        </p:tgtEl>
                                        <p:attrNameLst>
                                          <p:attrName>ppt_y</p:attrName>
                                        </p:attrNameLst>
                                      </p:cBhvr>
                                      <p:tavLst>
                                        <p:tav tm="0">
                                          <p:val>
                                            <p:strVal val="#ppt_y"/>
                                          </p:val>
                                        </p:tav>
                                        <p:tav tm="100000">
                                          <p:val>
                                            <p:strVal val="#ppt_y"/>
                                          </p:val>
                                        </p:tav>
                                      </p:tavLst>
                                    </p:anim>
                                  </p:childTnLst>
                                </p:cTn>
                              </p:par>
                            </p:childTnLst>
                          </p:cTn>
                        </p:par>
                        <p:par>
                          <p:cTn id="22" fill="hold">
                            <p:stCondLst>
                              <p:cond delay="2099"/>
                            </p:stCondLst>
                            <p:childTnLst>
                              <p:par>
                                <p:cTn id="23" presetID="2" presetClass="entr" presetSubtype="4" fill="hold" grpId="0" nodeType="afterEffect">
                                  <p:stCondLst>
                                    <p:cond delay="0"/>
                                  </p:stCondLst>
                                  <p:iterate type="lt">
                                    <p:tmPct val="10000"/>
                                  </p:iterate>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400" fill="hold"/>
                                        <p:tgtEl>
                                          <p:spTgt spid="74"/>
                                        </p:tgtEl>
                                        <p:attrNameLst>
                                          <p:attrName>ppt_x</p:attrName>
                                        </p:attrNameLst>
                                      </p:cBhvr>
                                      <p:tavLst>
                                        <p:tav tm="0">
                                          <p:val>
                                            <p:strVal val="#ppt_x"/>
                                          </p:val>
                                        </p:tav>
                                        <p:tav tm="100000">
                                          <p:val>
                                            <p:strVal val="#ppt_x"/>
                                          </p:val>
                                        </p:tav>
                                      </p:tavLst>
                                    </p:anim>
                                    <p:anim calcmode="lin" valueType="num">
                                      <p:cBhvr additive="base">
                                        <p:cTn id="26" dur="4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3380"/>
                            </p:stCondLst>
                            <p:childTnLst>
                              <p:par>
                                <p:cTn id="28" presetID="22" presetClass="entr" presetSubtype="8"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bldLvl="0" animBg="1"/>
      <p:bldP spid="74"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149860" y="180975"/>
            <a:ext cx="11810365" cy="5939155"/>
          </a:xfrm>
          <a:prstGeom prst="rect">
            <a:avLst/>
          </a:prstGeom>
          <a:noFill/>
        </p:spPr>
        <p:txBody>
          <a:bodyPr wrap="square" rtlCol="0">
            <a:spAutoFit/>
          </a:bodyPr>
          <a:p>
            <a:r>
              <a:rPr lang="zh-CN" altLang="en-US" sz="2000"/>
              <a:t>【例题】 在当前国内经济增速放缓、全球经济不景气之时，许多企业正艰难维 生。屋漏偏逢连夜雨，日前，多则关于企业债台高筑、面临破产的消息传出，中国企业的 债务偿还能力也亮起了红灯。多家钢贸企业因贷款到期无法偿还，被民生、光大等银行集中告上法庭。美国投资银 行则在近期的报告中提到：     在中国最大10家太阳能公司的资产负债表上，债务累计达 到175亿美元。而杭州家具业也因互保问题被银行抽贷，涉及关联债务金额超过100亿 元，牵涉23家银行，行业内企业100多家。</a:t>
            </a:r>
            <a:endParaRPr lang="zh-CN" altLang="en-US" sz="2000"/>
          </a:p>
          <a:p>
            <a:r>
              <a:rPr lang="zh-CN" altLang="en-US" sz="2000"/>
              <a:t>       以上种种现象表明，中国企业正在经历一场严峻的考验。要更好地防范企业债务风 险，就必须迫根溯源，探究企业高负债率背后的原因。在中国拉动经济的“三驾马车” 中，投资一直是主要力量。然而，大量的投资在促使企业快速发展的同时，也为企业带来 了相当大一部分的负债。</a:t>
            </a:r>
            <a:endParaRPr lang="zh-CN" altLang="en-US" sz="2000"/>
          </a:p>
          <a:p>
            <a:r>
              <a:rPr lang="zh-CN" altLang="en-US" sz="2000"/>
              <a:t>      4万亿元的</a:t>
            </a:r>
            <a:r>
              <a:rPr lang="en-US" altLang="zh-CN" sz="2000"/>
              <a:t>“</a:t>
            </a:r>
            <a:r>
              <a:rPr lang="zh-CN" altLang="en-US" sz="2000"/>
              <a:t>救市计划"曾经为2009年全年带来接近10万亿元的新增贷款量，在如 此庞大的贷款刺激之下，许多大型项目积极开工上马，各行业企业进行了大幅度的规模扩 张和产能扩建。这些大型项目往往需要数年之久，短期内无法获益，在建设期间还需要不 断投入资金，企业账目上的负债因此逐年累加。</a:t>
            </a:r>
            <a:endParaRPr lang="zh-CN" altLang="en-US" sz="2000"/>
          </a:p>
          <a:p>
            <a:r>
              <a:rPr lang="zh-CN" altLang="en-US" sz="2000"/>
              <a:t>从宏观层面看，企业高负债是4万亿元刺激政策下，企业加大银行贷款和项目投资力 度导致的结果。从微观层面看，我国融资渠道不畅通的问题长期存在，企业只能依靠银行 贷款获得资金，有些企业因此将大量资金投资于股市、楼市以高风险换取高收益，一旦亏 损将背负大量债务。</a:t>
            </a:r>
            <a:endParaRPr lang="zh-CN" altLang="en-US" sz="2000"/>
          </a:p>
          <a:p>
            <a:r>
              <a:rPr lang="zh-CN" altLang="en-US" sz="2000"/>
              <a:t>       此外，经过多年的快速发展，我国开始进入经济结构转型时期。在这一时期，企业的 经营环境发生了巨大变化，土地租金价格上涨、原材料成本升高、工人工资上涨，劳动密 集型产业原有的盈利模式变得难以维持，大量落后的产能面临淘汰。在此情形下，要形成新的盈利模式还需要长期的实践，企业要想在转型期生存下来，也需要通过借用外部资金维持运转。</a:t>
            </a:r>
            <a:endParaRPr lang="zh-CN" altLang="en-US" sz="2000"/>
          </a:p>
          <a:p>
            <a:r>
              <a:rPr lang="zh-CN" altLang="en-US" sz="2000"/>
              <a:t>       要求:从债权人银行的角度和债务人企业的角度，分别说明各自的风险及防范措施。</a:t>
            </a:r>
            <a:endParaRPr lang="zh-CN" altLang="en-US" sz="2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p:cNvPicPr>
            <a:picLocks noChangeAspect="1"/>
          </p:cNvPicPr>
          <p:nvPr/>
        </p:nvPicPr>
        <p:blipFill>
          <a:blip r:embed="rId1"/>
          <a:stretch>
            <a:fillRect/>
          </a:stretch>
        </p:blipFill>
        <p:spPr>
          <a:xfrm>
            <a:off x="1132840" y="216535"/>
            <a:ext cx="9782175" cy="642556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5" name="椭圆 14"/>
          <p:cNvSpPr/>
          <p:nvPr/>
        </p:nvSpPr>
        <p:spPr>
          <a:xfrm>
            <a:off x="758063" y="4179028"/>
            <a:ext cx="838386" cy="838386"/>
          </a:xfrm>
          <a:prstGeom prst="ellipse">
            <a:avLst/>
          </a:prstGeom>
          <a:gradFill flip="none" rotWithShape="1">
            <a:gsLst>
              <a:gs pos="0">
                <a:schemeClr val="accent3"/>
              </a:gs>
              <a:gs pos="100000">
                <a:schemeClr val="accent3">
                  <a:lumMod val="50000"/>
                </a:schemeClr>
              </a:gs>
            </a:gsLst>
            <a:lin ang="13500000" scaled="1"/>
            <a:tileRect/>
          </a:gradFill>
          <a:ln w="25400">
            <a:gradFill flip="none" rotWithShape="1">
              <a:gsLst>
                <a:gs pos="0">
                  <a:schemeClr val="accent3"/>
                </a:gs>
                <a:gs pos="100000">
                  <a:schemeClr val="accent3">
                    <a:lumMod val="50000"/>
                  </a:schemeClr>
                </a:gs>
              </a:gsLst>
              <a:lin ang="2700000" scaled="1"/>
              <a:tileRect/>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sp>
        <p:nvSpPr>
          <p:cNvPr id="10" name="矩形 9"/>
          <p:cNvSpPr/>
          <p:nvPr/>
        </p:nvSpPr>
        <p:spPr>
          <a:xfrm>
            <a:off x="-180110" y="1903107"/>
            <a:ext cx="12552220" cy="2275921"/>
          </a:xfrm>
          <a:prstGeom prst="rect">
            <a:avLst/>
          </a:prstGeom>
          <a:solidFill>
            <a:schemeClr val="accent1">
              <a:lumMod val="75000"/>
            </a:schemeClr>
          </a:solidFill>
          <a:ln w="38100">
            <a:gradFill flip="none" rotWithShape="1">
              <a:gsLst>
                <a:gs pos="0">
                  <a:srgbClr val="CFCFCF"/>
                </a:gs>
                <a:gs pos="100000">
                  <a:schemeClr val="bg1"/>
                </a:gs>
              </a:gsLst>
              <a:lin ang="2700000" scaled="1"/>
              <a:tileRect/>
            </a:gradFill>
          </a:ln>
          <a:effectLst>
            <a:innerShdw blurRad="203200" dist="203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椭圆 17"/>
          <p:cNvSpPr/>
          <p:nvPr/>
        </p:nvSpPr>
        <p:spPr>
          <a:xfrm>
            <a:off x="3518016" y="3779234"/>
            <a:ext cx="677952" cy="677952"/>
          </a:xfrm>
          <a:prstGeom prst="ellipse">
            <a:avLst/>
          </a:prstGeom>
          <a:gradFill flip="none" rotWithShape="1">
            <a:gsLst>
              <a:gs pos="0">
                <a:schemeClr val="accent1"/>
              </a:gs>
              <a:gs pos="100000">
                <a:schemeClr val="accent1">
                  <a:lumMod val="50000"/>
                </a:schemeClr>
              </a:gs>
            </a:gsLst>
            <a:lin ang="13500000" scaled="1"/>
            <a:tileRect/>
          </a:gradFill>
          <a:ln w="25400">
            <a:gradFill flip="none" rotWithShape="1">
              <a:gsLst>
                <a:gs pos="0">
                  <a:schemeClr val="accent1"/>
                </a:gs>
                <a:gs pos="100000">
                  <a:schemeClr val="accent1">
                    <a:lumMod val="50000"/>
                  </a:schemeClr>
                </a:gs>
              </a:gsLst>
              <a:lin ang="2700000" scaled="1"/>
              <a:tileRect/>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sp>
        <p:nvSpPr>
          <p:cNvPr id="4" name="椭圆 3"/>
          <p:cNvSpPr/>
          <p:nvPr/>
        </p:nvSpPr>
        <p:spPr>
          <a:xfrm>
            <a:off x="536752" y="1270292"/>
            <a:ext cx="3541550" cy="3541550"/>
          </a:xfrm>
          <a:prstGeom prst="ellipse">
            <a:avLst/>
          </a:prstGeom>
          <a:gradFill flip="none" rotWithShape="1">
            <a:gsLst>
              <a:gs pos="0">
                <a:schemeClr val="bg1"/>
              </a:gs>
              <a:gs pos="100000">
                <a:schemeClr val="bg1">
                  <a:lumMod val="75000"/>
                </a:schemeClr>
              </a:gs>
            </a:gsLst>
            <a:lin ang="13500000" scaled="1"/>
            <a:tileRect/>
          </a:gradFill>
          <a:ln w="38100">
            <a:gradFill flip="none" rotWithShape="1">
              <a:gsLst>
                <a:gs pos="0">
                  <a:schemeClr val="bg1">
                    <a:lumMod val="100000"/>
                  </a:schemeClr>
                </a:gs>
                <a:gs pos="100000">
                  <a:schemeClr val="bg1">
                    <a:lumMod val="85000"/>
                  </a:schemeClr>
                </a:gs>
              </a:gsLst>
              <a:lin ang="2700000" scaled="1"/>
              <a:tileRect/>
            </a:gradFill>
          </a:ln>
          <a:effectLst>
            <a:outerShdw blurRad="254000" dist="203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6" name="矩形 15"/>
          <p:cNvSpPr/>
          <p:nvPr/>
        </p:nvSpPr>
        <p:spPr>
          <a:xfrm>
            <a:off x="5369905" y="2140945"/>
            <a:ext cx="5109091" cy="1569660"/>
          </a:xfrm>
          <a:prstGeom prst="rect">
            <a:avLst/>
          </a:prstGeom>
          <a:noFill/>
        </p:spPr>
        <p:txBody>
          <a:bodyPr wrap="none" rtlCol="0">
            <a:spAutoFit/>
          </a:bodyPr>
          <a:lstStyle/>
          <a:p>
            <a:r>
              <a:rPr lang="zh-CN" altLang="en-US" sz="9600" dirty="0">
                <a:solidFill>
                  <a:schemeClr val="bg1"/>
                </a:solidFill>
                <a:latin typeface="黑体" panose="02010609060101010101" pitchFamily="49" charset="-122"/>
                <a:ea typeface="黑体" panose="02010609060101010101" pitchFamily="49" charset="-122"/>
              </a:rPr>
              <a:t>谢谢观看</a:t>
            </a:r>
            <a:endParaRPr lang="zh-CN" altLang="en-US" sz="9600" dirty="0">
              <a:solidFill>
                <a:schemeClr val="bg1"/>
              </a:solidFill>
              <a:latin typeface="黑体" panose="02010609060101010101" pitchFamily="49" charset="-122"/>
              <a:ea typeface="黑体" panose="02010609060101010101" pitchFamily="49" charset="-122"/>
            </a:endParaRPr>
          </a:p>
        </p:txBody>
      </p:sp>
      <p:sp>
        <p:nvSpPr>
          <p:cNvPr id="19" name="椭圆 18"/>
          <p:cNvSpPr/>
          <p:nvPr/>
        </p:nvSpPr>
        <p:spPr>
          <a:xfrm>
            <a:off x="-730128" y="2214641"/>
            <a:ext cx="1120554" cy="1120554"/>
          </a:xfrm>
          <a:prstGeom prst="ellipse">
            <a:avLst/>
          </a:prstGeom>
          <a:gradFill flip="none" rotWithShape="1">
            <a:gsLst>
              <a:gs pos="0">
                <a:schemeClr val="bg1"/>
              </a:gs>
              <a:gs pos="100000">
                <a:schemeClr val="bg1">
                  <a:lumMod val="8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sp>
        <p:nvSpPr>
          <p:cNvPr id="20" name="椭圆 19"/>
          <p:cNvSpPr/>
          <p:nvPr/>
        </p:nvSpPr>
        <p:spPr>
          <a:xfrm>
            <a:off x="2496203" y="4898492"/>
            <a:ext cx="822601" cy="822601"/>
          </a:xfrm>
          <a:prstGeom prst="ellipse">
            <a:avLst/>
          </a:prstGeom>
          <a:gradFill flip="none" rotWithShape="1">
            <a:gsLst>
              <a:gs pos="0">
                <a:schemeClr val="bg1"/>
              </a:gs>
              <a:gs pos="100000">
                <a:schemeClr val="bg1">
                  <a:lumMod val="8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sp>
        <p:nvSpPr>
          <p:cNvPr id="21" name="椭圆 20"/>
          <p:cNvSpPr/>
          <p:nvPr/>
        </p:nvSpPr>
        <p:spPr>
          <a:xfrm>
            <a:off x="786474" y="1088400"/>
            <a:ext cx="829826" cy="829826"/>
          </a:xfrm>
          <a:prstGeom prst="ellipse">
            <a:avLst/>
          </a:prstGeom>
          <a:gradFill flip="none" rotWithShape="1">
            <a:gsLst>
              <a:gs pos="0">
                <a:schemeClr val="accent2"/>
              </a:gs>
              <a:gs pos="100000">
                <a:schemeClr val="accent2">
                  <a:lumMod val="50000"/>
                </a:schemeClr>
              </a:gs>
            </a:gsLst>
            <a:lin ang="13500000" scaled="1"/>
            <a:tileRect/>
          </a:gradFill>
          <a:ln w="25400">
            <a:gradFill flip="none" rotWithShape="1">
              <a:gsLst>
                <a:gs pos="0">
                  <a:schemeClr val="accent2"/>
                </a:gs>
                <a:gs pos="100000">
                  <a:schemeClr val="accent2">
                    <a:lumMod val="50000"/>
                  </a:schemeClr>
                </a:gs>
              </a:gsLst>
              <a:lin ang="2700000" scaled="1"/>
              <a:tileRect/>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sp>
        <p:nvSpPr>
          <p:cNvPr id="22" name="椭圆 21"/>
          <p:cNvSpPr/>
          <p:nvPr/>
        </p:nvSpPr>
        <p:spPr>
          <a:xfrm>
            <a:off x="3538140" y="1514139"/>
            <a:ext cx="729411" cy="729411"/>
          </a:xfrm>
          <a:prstGeom prst="ellipse">
            <a:avLst/>
          </a:prstGeom>
          <a:gradFill flip="none" rotWithShape="1">
            <a:gsLst>
              <a:gs pos="0">
                <a:schemeClr val="accent4"/>
              </a:gs>
              <a:gs pos="100000">
                <a:schemeClr val="accent4">
                  <a:lumMod val="50000"/>
                </a:schemeClr>
              </a:gs>
            </a:gsLst>
            <a:lin ang="13500000" scaled="1"/>
            <a:tileRect/>
          </a:gradFill>
          <a:ln w="25400">
            <a:gradFill flip="none" rotWithShape="1">
              <a:gsLst>
                <a:gs pos="0">
                  <a:schemeClr val="accent4"/>
                </a:gs>
                <a:gs pos="100000">
                  <a:schemeClr val="accent4">
                    <a:lumMod val="50000"/>
                  </a:schemeClr>
                </a:gs>
              </a:gsLst>
              <a:lin ang="2700000" scaled="1"/>
              <a:tileRect/>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pic>
        <p:nvPicPr>
          <p:cNvPr id="2" name="图片 1" descr="02482fe6f95223932846c9ed9e3332f5"/>
          <p:cNvPicPr>
            <a:picLocks noChangeAspect="1"/>
          </p:cNvPicPr>
          <p:nvPr/>
        </p:nvPicPr>
        <p:blipFill>
          <a:blip r:embed="rId2" cstate="screen"/>
          <a:stretch>
            <a:fillRect/>
          </a:stretch>
        </p:blipFill>
        <p:spPr>
          <a:xfrm>
            <a:off x="758190" y="1871345"/>
            <a:ext cx="3103880" cy="23387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fltVal val="0"/>
                                          </p:val>
                                        </p:tav>
                                        <p:tav tm="100000">
                                          <p:val>
                                            <p:strVal val="#ppt_w"/>
                                          </p:val>
                                        </p:tav>
                                      </p:tavLst>
                                    </p:anim>
                                    <p:anim calcmode="lin" valueType="num">
                                      <p:cBhvr>
                                        <p:cTn id="8" dur="250" fill="hold"/>
                                        <p:tgtEl>
                                          <p:spTgt spid="4"/>
                                        </p:tgtEl>
                                        <p:attrNameLst>
                                          <p:attrName>ppt_h</p:attrName>
                                        </p:attrNameLst>
                                      </p:cBhvr>
                                      <p:tavLst>
                                        <p:tav tm="0">
                                          <p:val>
                                            <p:fltVal val="0"/>
                                          </p:val>
                                        </p:tav>
                                        <p:tav tm="100000">
                                          <p:val>
                                            <p:strVal val="#ppt_h"/>
                                          </p:val>
                                        </p:tav>
                                      </p:tavLst>
                                    </p:anim>
                                    <p:animEffect transition="in" filter="fade">
                                      <p:cBhvr>
                                        <p:cTn id="9" dur="250"/>
                                        <p:tgtEl>
                                          <p:spTgt spid="4"/>
                                        </p:tgtEl>
                                      </p:cBhvr>
                                    </p:animEffect>
                                  </p:childTnLst>
                                </p:cTn>
                              </p:par>
                              <p:par>
                                <p:cTn id="10" presetID="6" presetClass="emph" presetSubtype="0" decel="100000" fill="hold" grpId="1" nodeType="withEffect">
                                  <p:stCondLst>
                                    <p:cond delay="200"/>
                                  </p:stCondLst>
                                  <p:childTnLst>
                                    <p:animScale>
                                      <p:cBhvr>
                                        <p:cTn id="11" dur="250" fill="hold"/>
                                        <p:tgtEl>
                                          <p:spTgt spid="4"/>
                                        </p:tgtEl>
                                      </p:cBhvr>
                                      <p:by x="120000" y="120000"/>
                                    </p:animScale>
                                  </p:childTnLst>
                                </p:cTn>
                              </p:par>
                              <p:par>
                                <p:cTn id="12" presetID="6" presetClass="emph" presetSubtype="0" decel="100000" fill="hold" grpId="2" nodeType="withEffect">
                                  <p:stCondLst>
                                    <p:cond delay="400"/>
                                  </p:stCondLst>
                                  <p:childTnLst>
                                    <p:animScale>
                                      <p:cBhvr>
                                        <p:cTn id="13" dur="250" fill="hold"/>
                                        <p:tgtEl>
                                          <p:spTgt spid="4"/>
                                        </p:tgtEl>
                                      </p:cBhvr>
                                      <p:by x="83000" y="83000"/>
                                    </p:animScale>
                                  </p:childTnLst>
                                </p:cTn>
                              </p:par>
                            </p:childTnLst>
                          </p:cTn>
                        </p:par>
                        <p:par>
                          <p:cTn id="14" fill="hold">
                            <p:stCondLst>
                              <p:cond delay="500"/>
                            </p:stCondLst>
                            <p:childTnLst>
                              <p:par>
                                <p:cTn id="15" presetID="2" presetClass="entr" presetSubtype="6"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1+#ppt_w/2"/>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par>
                                <p:cTn id="19" presetID="2" presetClass="entr" presetSubtype="3" fill="hold" grpId="0" nodeType="withEffect">
                                  <p:stCondLst>
                                    <p:cond delay="10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1+#ppt_w/2"/>
                                          </p:val>
                                        </p:tav>
                                        <p:tav tm="100000">
                                          <p:val>
                                            <p:strVal val="#ppt_x"/>
                                          </p:val>
                                        </p:tav>
                                      </p:tavLst>
                                    </p:anim>
                                    <p:anim calcmode="lin" valueType="num">
                                      <p:cBhvr additive="base">
                                        <p:cTn id="22" dur="500" fill="hold"/>
                                        <p:tgtEl>
                                          <p:spTgt spid="18"/>
                                        </p:tgtEl>
                                        <p:attrNameLst>
                                          <p:attrName>ppt_y</p:attrName>
                                        </p:attrNameLst>
                                      </p:cBhvr>
                                      <p:tavLst>
                                        <p:tav tm="0">
                                          <p:val>
                                            <p:strVal val="0-#ppt_h/2"/>
                                          </p:val>
                                        </p:tav>
                                        <p:tav tm="100000">
                                          <p:val>
                                            <p:strVal val="#ppt_y"/>
                                          </p:val>
                                        </p:tav>
                                      </p:tavLst>
                                    </p:anim>
                                  </p:childTnLst>
                                </p:cTn>
                              </p:par>
                              <p:par>
                                <p:cTn id="23" presetID="2" presetClass="entr" presetSubtype="6" fill="hold" grpId="0" nodeType="withEffect">
                                  <p:stCondLst>
                                    <p:cond delay="20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1+#ppt_w/2"/>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3" fill="hold" grpId="0" nodeType="withEffect">
                                  <p:stCondLst>
                                    <p:cond delay="30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1+#ppt_w/2"/>
                                          </p:val>
                                        </p:tav>
                                        <p:tav tm="100000">
                                          <p:val>
                                            <p:strVal val="#ppt_x"/>
                                          </p:val>
                                        </p:tav>
                                      </p:tavLst>
                                    </p:anim>
                                    <p:anim calcmode="lin" valueType="num">
                                      <p:cBhvr additive="base">
                                        <p:cTn id="30" dur="500" fill="hold"/>
                                        <p:tgtEl>
                                          <p:spTgt spid="15"/>
                                        </p:tgtEl>
                                        <p:attrNameLst>
                                          <p:attrName>ppt_y</p:attrName>
                                        </p:attrNameLst>
                                      </p:cBhvr>
                                      <p:tavLst>
                                        <p:tav tm="0">
                                          <p:val>
                                            <p:strVal val="0-#ppt_h/2"/>
                                          </p:val>
                                        </p:tav>
                                        <p:tav tm="100000">
                                          <p:val>
                                            <p:strVal val="#ppt_y"/>
                                          </p:val>
                                        </p:tav>
                                      </p:tavLst>
                                    </p:anim>
                                  </p:childTnLst>
                                </p:cTn>
                              </p:par>
                              <p:par>
                                <p:cTn id="31" presetID="2" presetClass="entr" presetSubtype="6" fill="hold" grpId="0" nodeType="withEffect">
                                  <p:stCondLst>
                                    <p:cond delay="40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400" fill="hold"/>
                                        <p:tgtEl>
                                          <p:spTgt spid="20"/>
                                        </p:tgtEl>
                                        <p:attrNameLst>
                                          <p:attrName>ppt_x</p:attrName>
                                        </p:attrNameLst>
                                      </p:cBhvr>
                                      <p:tavLst>
                                        <p:tav tm="0">
                                          <p:val>
                                            <p:strVal val="1+#ppt_w/2"/>
                                          </p:val>
                                        </p:tav>
                                        <p:tav tm="100000">
                                          <p:val>
                                            <p:strVal val="#ppt_x"/>
                                          </p:val>
                                        </p:tav>
                                      </p:tavLst>
                                    </p:anim>
                                    <p:anim calcmode="lin" valueType="num">
                                      <p:cBhvr additive="base">
                                        <p:cTn id="34" dur="40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3" fill="hold" grpId="0" nodeType="withEffect">
                                  <p:stCondLst>
                                    <p:cond delay="50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1+#ppt_w/2"/>
                                          </p:val>
                                        </p:tav>
                                        <p:tav tm="100000">
                                          <p:val>
                                            <p:strVal val="#ppt_x"/>
                                          </p:val>
                                        </p:tav>
                                      </p:tavLst>
                                    </p:anim>
                                    <p:anim calcmode="lin" valueType="num">
                                      <p:cBhvr additive="base">
                                        <p:cTn id="38" dur="500" fill="hold"/>
                                        <p:tgtEl>
                                          <p:spTgt spid="22"/>
                                        </p:tgtEl>
                                        <p:attrNameLst>
                                          <p:attrName>ppt_y</p:attrName>
                                        </p:attrNameLst>
                                      </p:cBhvr>
                                      <p:tavLst>
                                        <p:tav tm="0">
                                          <p:val>
                                            <p:strVal val="0-#ppt_h/2"/>
                                          </p:val>
                                        </p:tav>
                                        <p:tav tm="100000">
                                          <p:val>
                                            <p:strVal val="#ppt_y"/>
                                          </p:val>
                                        </p:tav>
                                      </p:tavLst>
                                    </p:anim>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par>
                                <p:cTn id="45" presetID="35" presetClass="path" presetSubtype="0" accel="50000" decel="50000" fill="hold" grpId="1" nodeType="withEffect">
                                  <p:stCondLst>
                                    <p:cond delay="0"/>
                                  </p:stCondLst>
                                  <p:childTnLst>
                                    <p:animMotion origin="layout" path="M 0 2.96296E-6 L -0.30833 2.96296E-6 " pathEditMode="relative" rAng="0" ptsTypes="AA">
                                      <p:cBhvr>
                                        <p:cTn id="46" dur="1000" spd="-100000" fill="hold"/>
                                        <p:tgtEl>
                                          <p:spTgt spid="10"/>
                                        </p:tgtEl>
                                        <p:attrNameLst>
                                          <p:attrName>ppt_x</p:attrName>
                                          <p:attrName>ppt_y</p:attrName>
                                        </p:attrNameLst>
                                      </p:cBhvr>
                                      <p:rCtr x="-15417" y="0"/>
                                    </p:animMotion>
                                  </p:childTnLst>
                                </p:cTn>
                              </p:par>
                            </p:childTnLst>
                          </p:cTn>
                        </p:par>
                        <p:par>
                          <p:cTn id="47" fill="hold">
                            <p:stCondLst>
                              <p:cond delay="1500"/>
                            </p:stCondLst>
                            <p:childTnLst>
                              <p:par>
                                <p:cTn id="48" presetID="53" presetClass="entr" presetSubtype="16"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250" fill="hold"/>
                                        <p:tgtEl>
                                          <p:spTgt spid="16"/>
                                        </p:tgtEl>
                                        <p:attrNameLst>
                                          <p:attrName>ppt_w</p:attrName>
                                        </p:attrNameLst>
                                      </p:cBhvr>
                                      <p:tavLst>
                                        <p:tav tm="0">
                                          <p:val>
                                            <p:fltVal val="0"/>
                                          </p:val>
                                        </p:tav>
                                        <p:tav tm="100000">
                                          <p:val>
                                            <p:strVal val="#ppt_w"/>
                                          </p:val>
                                        </p:tav>
                                      </p:tavLst>
                                    </p:anim>
                                    <p:anim calcmode="lin" valueType="num">
                                      <p:cBhvr>
                                        <p:cTn id="51" dur="250" fill="hold"/>
                                        <p:tgtEl>
                                          <p:spTgt spid="16"/>
                                        </p:tgtEl>
                                        <p:attrNameLst>
                                          <p:attrName>ppt_h</p:attrName>
                                        </p:attrNameLst>
                                      </p:cBhvr>
                                      <p:tavLst>
                                        <p:tav tm="0">
                                          <p:val>
                                            <p:fltVal val="0"/>
                                          </p:val>
                                        </p:tav>
                                        <p:tav tm="100000">
                                          <p:val>
                                            <p:strVal val="#ppt_h"/>
                                          </p:val>
                                        </p:tav>
                                      </p:tavLst>
                                    </p:anim>
                                    <p:animEffect transition="in" filter="fade">
                                      <p:cBhvr>
                                        <p:cTn id="52" dur="250"/>
                                        <p:tgtEl>
                                          <p:spTgt spid="16"/>
                                        </p:tgtEl>
                                      </p:cBhvr>
                                    </p:animEffect>
                                  </p:childTnLst>
                                </p:cTn>
                              </p:par>
                              <p:par>
                                <p:cTn id="53" presetID="6" presetClass="emph" presetSubtype="0" decel="100000" fill="hold" grpId="1" nodeType="withEffect">
                                  <p:stCondLst>
                                    <p:cond delay="200"/>
                                  </p:stCondLst>
                                  <p:childTnLst>
                                    <p:animScale>
                                      <p:cBhvr>
                                        <p:cTn id="54" dur="250" fill="hold"/>
                                        <p:tgtEl>
                                          <p:spTgt spid="16"/>
                                        </p:tgtEl>
                                      </p:cBhvr>
                                      <p:by x="120000" y="120000"/>
                                    </p:animScale>
                                  </p:childTnLst>
                                </p:cTn>
                              </p:par>
                              <p:par>
                                <p:cTn id="55" presetID="6" presetClass="emph" presetSubtype="0" decel="100000" fill="hold" grpId="2" nodeType="withEffect">
                                  <p:stCondLst>
                                    <p:cond delay="400"/>
                                  </p:stCondLst>
                                  <p:childTnLst>
                                    <p:animScale>
                                      <p:cBhvr>
                                        <p:cTn id="56" dur="250" fill="hold"/>
                                        <p:tgtEl>
                                          <p:spTgt spid="16"/>
                                        </p:tgtEl>
                                      </p:cBhvr>
                                      <p:by x="83000" y="83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0" grpId="0" bldLvl="0" animBg="1"/>
      <p:bldP spid="10" grpId="1" bldLvl="0" animBg="1"/>
      <p:bldP spid="18" grpId="0" bldLvl="0" animBg="1"/>
      <p:bldP spid="4" grpId="0" bldLvl="0" animBg="1"/>
      <p:bldP spid="4" grpId="1" bldLvl="0" animBg="1"/>
      <p:bldP spid="4" grpId="2" bldLvl="0" animBg="1"/>
      <p:bldP spid="16" grpId="0"/>
      <p:bldP spid="16" grpId="1"/>
      <p:bldP spid="16" grpId="2"/>
      <p:bldP spid="19" grpId="0" bldLvl="0" animBg="1"/>
      <p:bldP spid="20" grpId="0" bldLvl="0" animBg="1"/>
      <p:bldP spid="21" grpId="0" bldLvl="0" animBg="1"/>
      <p:bldP spid="22"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1910630" y="2457065"/>
            <a:ext cx="1943870" cy="1943870"/>
            <a:chOff x="4840752" y="1682588"/>
            <a:chExt cx="1944216" cy="1944216"/>
          </a:xfrm>
        </p:grpSpPr>
        <p:sp>
          <p:nvSpPr>
            <p:cNvPr id="22" name="圆角矩形 21"/>
            <p:cNvSpPr/>
            <p:nvPr/>
          </p:nvSpPr>
          <p:spPr>
            <a:xfrm rot="19460361">
              <a:off x="4840752" y="1682588"/>
              <a:ext cx="1944216" cy="1944216"/>
            </a:xfrm>
            <a:prstGeom prst="roundRect">
              <a:avLst/>
            </a:prstGeom>
            <a:gradFill flip="none" rotWithShape="1">
              <a:gsLst>
                <a:gs pos="0">
                  <a:srgbClr val="C9CBC8"/>
                </a:gs>
                <a:gs pos="100000">
                  <a:srgbClr val="FCFCFC"/>
                </a:gs>
              </a:gsLst>
              <a:lin ang="8100000" scaled="1"/>
              <a:tileRect/>
            </a:gra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dirty="0"/>
            </a:p>
          </p:txBody>
        </p:sp>
        <p:sp>
          <p:nvSpPr>
            <p:cNvPr id="23" name="Freeform 15"/>
            <p:cNvSpPr>
              <a:spLocks noEditPoints="1"/>
            </p:cNvSpPr>
            <p:nvPr/>
          </p:nvSpPr>
          <p:spPr bwMode="auto">
            <a:xfrm>
              <a:off x="5272466" y="2111480"/>
              <a:ext cx="1080788" cy="1086432"/>
            </a:xfrm>
            <a:custGeom>
              <a:avLst/>
              <a:gdLst>
                <a:gd name="T0" fmla="*/ 192 w 383"/>
                <a:gd name="T1" fmla="*/ 64 h 385"/>
                <a:gd name="T2" fmla="*/ 336 w 383"/>
                <a:gd name="T3" fmla="*/ 224 h 385"/>
                <a:gd name="T4" fmla="*/ 336 w 383"/>
                <a:gd name="T5" fmla="*/ 385 h 385"/>
                <a:gd name="T6" fmla="*/ 239 w 383"/>
                <a:gd name="T7" fmla="*/ 385 h 385"/>
                <a:gd name="T8" fmla="*/ 239 w 383"/>
                <a:gd name="T9" fmla="*/ 264 h 385"/>
                <a:gd name="T10" fmla="*/ 236 w 383"/>
                <a:gd name="T11" fmla="*/ 253 h 385"/>
                <a:gd name="T12" fmla="*/ 227 w 383"/>
                <a:gd name="T13" fmla="*/ 244 h 385"/>
                <a:gd name="T14" fmla="*/ 215 w 383"/>
                <a:gd name="T15" fmla="*/ 241 h 385"/>
                <a:gd name="T16" fmla="*/ 168 w 383"/>
                <a:gd name="T17" fmla="*/ 241 h 385"/>
                <a:gd name="T18" fmla="*/ 156 w 383"/>
                <a:gd name="T19" fmla="*/ 244 h 385"/>
                <a:gd name="T20" fmla="*/ 146 w 383"/>
                <a:gd name="T21" fmla="*/ 253 h 385"/>
                <a:gd name="T22" fmla="*/ 144 w 383"/>
                <a:gd name="T23" fmla="*/ 264 h 385"/>
                <a:gd name="T24" fmla="*/ 144 w 383"/>
                <a:gd name="T25" fmla="*/ 385 h 385"/>
                <a:gd name="T26" fmla="*/ 48 w 383"/>
                <a:gd name="T27" fmla="*/ 385 h 385"/>
                <a:gd name="T28" fmla="*/ 48 w 383"/>
                <a:gd name="T29" fmla="*/ 224 h 385"/>
                <a:gd name="T30" fmla="*/ 192 w 383"/>
                <a:gd name="T31" fmla="*/ 64 h 385"/>
                <a:gd name="T32" fmla="*/ 312 w 383"/>
                <a:gd name="T33" fmla="*/ 24 h 385"/>
                <a:gd name="T34" fmla="*/ 360 w 383"/>
                <a:gd name="T35" fmla="*/ 24 h 385"/>
                <a:gd name="T36" fmla="*/ 360 w 383"/>
                <a:gd name="T37" fmla="*/ 129 h 385"/>
                <a:gd name="T38" fmla="*/ 312 w 383"/>
                <a:gd name="T39" fmla="*/ 74 h 385"/>
                <a:gd name="T40" fmla="*/ 312 w 383"/>
                <a:gd name="T41" fmla="*/ 24 h 385"/>
                <a:gd name="T42" fmla="*/ 168 w 383"/>
                <a:gd name="T43" fmla="*/ 0 h 385"/>
                <a:gd name="T44" fmla="*/ 215 w 383"/>
                <a:gd name="T45" fmla="*/ 0 h 385"/>
                <a:gd name="T46" fmla="*/ 383 w 383"/>
                <a:gd name="T47" fmla="*/ 193 h 385"/>
                <a:gd name="T48" fmla="*/ 336 w 383"/>
                <a:gd name="T49" fmla="*/ 193 h 385"/>
                <a:gd name="T50" fmla="*/ 192 w 383"/>
                <a:gd name="T51" fmla="*/ 27 h 385"/>
                <a:gd name="T52" fmla="*/ 48 w 383"/>
                <a:gd name="T53" fmla="*/ 193 h 385"/>
                <a:gd name="T54" fmla="*/ 0 w 383"/>
                <a:gd name="T55" fmla="*/ 193 h 385"/>
                <a:gd name="T56" fmla="*/ 168 w 383"/>
                <a:gd name="T57" fmla="*/ 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3" h="385">
                  <a:moveTo>
                    <a:pt x="192" y="64"/>
                  </a:moveTo>
                  <a:lnTo>
                    <a:pt x="336" y="224"/>
                  </a:lnTo>
                  <a:lnTo>
                    <a:pt x="336" y="385"/>
                  </a:lnTo>
                  <a:lnTo>
                    <a:pt x="239" y="385"/>
                  </a:lnTo>
                  <a:lnTo>
                    <a:pt x="239" y="264"/>
                  </a:lnTo>
                  <a:lnTo>
                    <a:pt x="236" y="253"/>
                  </a:lnTo>
                  <a:lnTo>
                    <a:pt x="227" y="244"/>
                  </a:lnTo>
                  <a:lnTo>
                    <a:pt x="215" y="241"/>
                  </a:lnTo>
                  <a:lnTo>
                    <a:pt x="168" y="241"/>
                  </a:lnTo>
                  <a:lnTo>
                    <a:pt x="156" y="244"/>
                  </a:lnTo>
                  <a:lnTo>
                    <a:pt x="146" y="253"/>
                  </a:lnTo>
                  <a:lnTo>
                    <a:pt x="144" y="264"/>
                  </a:lnTo>
                  <a:lnTo>
                    <a:pt x="144" y="385"/>
                  </a:lnTo>
                  <a:lnTo>
                    <a:pt x="48" y="385"/>
                  </a:lnTo>
                  <a:lnTo>
                    <a:pt x="48" y="224"/>
                  </a:lnTo>
                  <a:lnTo>
                    <a:pt x="192" y="64"/>
                  </a:lnTo>
                  <a:close/>
                  <a:moveTo>
                    <a:pt x="312" y="24"/>
                  </a:moveTo>
                  <a:lnTo>
                    <a:pt x="360" y="24"/>
                  </a:lnTo>
                  <a:lnTo>
                    <a:pt x="360" y="129"/>
                  </a:lnTo>
                  <a:lnTo>
                    <a:pt x="312" y="74"/>
                  </a:lnTo>
                  <a:lnTo>
                    <a:pt x="312" y="24"/>
                  </a:lnTo>
                  <a:close/>
                  <a:moveTo>
                    <a:pt x="168" y="0"/>
                  </a:moveTo>
                  <a:lnTo>
                    <a:pt x="215" y="0"/>
                  </a:lnTo>
                  <a:lnTo>
                    <a:pt x="383" y="193"/>
                  </a:lnTo>
                  <a:lnTo>
                    <a:pt x="336" y="193"/>
                  </a:lnTo>
                  <a:lnTo>
                    <a:pt x="192" y="27"/>
                  </a:lnTo>
                  <a:lnTo>
                    <a:pt x="48" y="193"/>
                  </a:lnTo>
                  <a:lnTo>
                    <a:pt x="0" y="193"/>
                  </a:lnTo>
                  <a:lnTo>
                    <a:pt x="168" y="0"/>
                  </a:lnTo>
                  <a:close/>
                </a:path>
              </a:pathLst>
            </a:custGeom>
            <a:solidFill>
              <a:schemeClr val="accent1"/>
            </a:solidFill>
            <a:ln w="3175">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3" tIns="45712" rIns="91423" bIns="45712" numCol="1" spcCol="0" rtlCol="0" fromWordArt="0" anchor="ctr" anchorCtr="0" forceAA="0" compatLnSpc="1">
              <a:noAutofit/>
            </a:bodyPr>
            <a:lstStyle/>
            <a:p>
              <a:pPr algn="ctr"/>
              <a:endParaRPr lang="zh-CN" altLang="en-US" sz="1705"/>
            </a:p>
          </p:txBody>
        </p:sp>
      </p:grpSp>
      <p:sp>
        <p:nvSpPr>
          <p:cNvPr id="24" name="TextBox 4"/>
          <p:cNvSpPr txBox="1"/>
          <p:nvPr/>
        </p:nvSpPr>
        <p:spPr>
          <a:xfrm>
            <a:off x="4882067" y="2454602"/>
            <a:ext cx="4967666" cy="460375"/>
          </a:xfrm>
          <a:prstGeom prst="rect">
            <a:avLst/>
          </a:prstGeom>
          <a:noFill/>
        </p:spPr>
        <p:txBody>
          <a:bodyPr wrap="square" rtlCol="0">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sym typeface="+mn-lt"/>
              </a:rPr>
              <a:t>第七讲</a:t>
            </a:r>
            <a:r>
              <a:rPr lang="en-US" altLang="zh-CN" sz="2400" b="1" dirty="0">
                <a:solidFill>
                  <a:schemeClr val="accent1"/>
                </a:solidFill>
                <a:latin typeface="微软雅黑" panose="020B0503020204020204" pitchFamily="34" charset="-122"/>
                <a:ea typeface="微软雅黑" panose="020B0503020204020204" pitchFamily="34" charset="-122"/>
                <a:sym typeface="+mn-lt"/>
              </a:rPr>
              <a:t> </a:t>
            </a:r>
            <a:r>
              <a:rPr lang="zh-CN" altLang="en-US" sz="24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sym typeface="+mn-ea"/>
              </a:rPr>
              <a:t>长</a:t>
            </a:r>
            <a:r>
              <a:rPr lang="zh-CN" altLang="zh-CN" sz="24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sym typeface="+mn-ea"/>
              </a:rPr>
              <a:t>期偿债能力分析认知</a:t>
            </a:r>
            <a:endParaRPr lang="zh-CN" altLang="en-US" sz="2400" b="1" dirty="0">
              <a:solidFill>
                <a:schemeClr val="accent1"/>
              </a:solidFill>
              <a:latin typeface="微软雅黑" panose="020B0503020204020204" pitchFamily="34" charset="-122"/>
              <a:ea typeface="微软雅黑" panose="020B0503020204020204" pitchFamily="34" charset="-122"/>
              <a:sym typeface="+mn-lt"/>
            </a:endParaRPr>
          </a:p>
        </p:txBody>
      </p:sp>
      <p:cxnSp>
        <p:nvCxnSpPr>
          <p:cNvPr id="25" name="直接连接符 24"/>
          <p:cNvCxnSpPr/>
          <p:nvPr/>
        </p:nvCxnSpPr>
        <p:spPr>
          <a:xfrm flipV="1">
            <a:off x="4580509" y="1745685"/>
            <a:ext cx="0" cy="319760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5117856" y="2970212"/>
            <a:ext cx="6096000" cy="1476375"/>
          </a:xfrm>
          <a:prstGeom prst="rect">
            <a:avLst/>
          </a:prstGeom>
        </p:spPr>
        <p:txBody>
          <a:bodyPr>
            <a:spAutoFit/>
          </a:bodyPr>
          <a:lstStyle/>
          <a:p>
            <a:pPr marL="285750" indent="-285750">
              <a:buFont typeface="Wingdings" panose="05000000000000000000" pitchFamily="2" charset="2"/>
              <a:buChar char="Ø"/>
            </a:pPr>
            <a:r>
              <a:rPr lang="zh-CN" altLang="zh-CN" b="1" dirty="0">
                <a:solidFill>
                  <a:schemeClr val="accent1"/>
                </a:solidFill>
                <a:latin typeface="微软雅黑" panose="020B0503020204020204" pitchFamily="34" charset="-122"/>
                <a:ea typeface="微软雅黑" panose="020B0503020204020204" pitchFamily="34" charset="-122"/>
                <a:sym typeface="+mn-ea"/>
              </a:rPr>
              <a:t>长期偿债能力的含义及长期负债的特点</a:t>
            </a:r>
            <a:endParaRPr lang="zh-CN" altLang="zh-CN" b="1" dirty="0">
              <a:solidFill>
                <a:schemeClr val="accent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pitchFamily="2" charset="2"/>
              <a:buChar char="Ø"/>
            </a:pPr>
            <a:r>
              <a:rPr lang="zh-CN" altLang="zh-CN" b="1" dirty="0">
                <a:solidFill>
                  <a:schemeClr val="accent1"/>
                </a:solidFill>
                <a:latin typeface="微软雅黑" panose="020B0503020204020204" pitchFamily="34" charset="-122"/>
                <a:ea typeface="微软雅黑" panose="020B0503020204020204" pitchFamily="34" charset="-122"/>
                <a:sym typeface="+mn-ea"/>
              </a:rPr>
              <a:t>长期偿债能力分析的目的</a:t>
            </a:r>
            <a:endParaRPr lang="zh-CN" altLang="zh-CN" b="1" dirty="0">
              <a:solidFill>
                <a:schemeClr val="accent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pitchFamily="2" charset="2"/>
              <a:buChar char="Ø"/>
            </a:pPr>
            <a:r>
              <a:rPr lang="zh-CN" altLang="zh-CN" b="1" dirty="0">
                <a:solidFill>
                  <a:schemeClr val="accent1"/>
                </a:solidFill>
                <a:latin typeface="微软雅黑" panose="020B0503020204020204" pitchFamily="34" charset="-122"/>
                <a:ea typeface="微软雅黑" panose="020B0503020204020204" pitchFamily="34" charset="-122"/>
                <a:sym typeface="+mn-ea"/>
              </a:rPr>
              <a:t>短期偿债能力与长期偿债能力的关系</a:t>
            </a:r>
            <a:endParaRPr lang="zh-CN" altLang="zh-CN" b="1" dirty="0">
              <a:solidFill>
                <a:schemeClr val="accent1"/>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endParaRPr lang="zh-CN" altLang="zh-CN" b="1" dirty="0">
              <a:solidFill>
                <a:schemeClr val="accent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pitchFamily="2" charset="2"/>
              <a:buChar char="Ø"/>
            </a:pPr>
            <a:endParaRPr lang="zh-CN" altLang="zh-CN" dirty="0">
              <a:solidFill>
                <a:srgbClr val="000000"/>
              </a:solidFill>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arn(inVertical)">
                                      <p:cBhvr>
                                        <p:cTn id="13" dur="500"/>
                                        <p:tgtEl>
                                          <p:spTgt spid="2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1134110" y="215900"/>
            <a:ext cx="10258425" cy="6280150"/>
          </a:xfrm>
          <a:prstGeom prst="rect">
            <a:avLst/>
          </a:prstGeom>
        </p:spPr>
      </p:pic>
    </p:spTree>
  </p:cSld>
  <p:clrMapOvr>
    <a:masterClrMapping/>
  </p:clrMapOvr>
  <p:transition spd="med" advTm="0">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3084896" y="252636"/>
            <a:ext cx="6019420" cy="521970"/>
          </a:xfrm>
          <a:prstGeom prst="rect">
            <a:avLst/>
          </a:prstGeom>
          <a:noFill/>
        </p:spPr>
        <p:txBody>
          <a:bodyPr wrap="square" rtlCol="0">
            <a:spAutoFit/>
          </a:bodyPr>
          <a:lstStyle/>
          <a:p>
            <a:r>
              <a:rPr lang="zh-CN" altLang="en-US" sz="2800" b="1" dirty="0">
                <a:solidFill>
                  <a:schemeClr val="accent1"/>
                </a:solidFill>
                <a:latin typeface="微软雅黑" panose="020B0503020204020204" pitchFamily="34" charset="-122"/>
                <a:ea typeface="微软雅黑" panose="020B0503020204020204" pitchFamily="34" charset="-122"/>
                <a:sym typeface="+mn-lt"/>
              </a:rPr>
              <a:t>第七讲</a:t>
            </a:r>
            <a:r>
              <a:rPr lang="en-US" altLang="zh-CN" sz="2800" b="1" dirty="0">
                <a:solidFill>
                  <a:schemeClr val="accent1"/>
                </a:solidFill>
                <a:latin typeface="微软雅黑" panose="020B0503020204020204" pitchFamily="34" charset="-122"/>
                <a:ea typeface="微软雅黑" panose="020B0503020204020204" pitchFamily="34" charset="-122"/>
                <a:sym typeface="+mn-lt"/>
              </a:rPr>
              <a:t> </a:t>
            </a:r>
            <a:r>
              <a:rPr lang="zh-CN" altLang="en-US"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sym typeface="+mn-ea"/>
              </a:rPr>
              <a:t>长</a:t>
            </a:r>
            <a:r>
              <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sym typeface="+mn-ea"/>
              </a:rPr>
              <a:t>期偿债能力分析认知</a:t>
            </a:r>
            <a:endPar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4" name="矩形 3"/>
          <p:cNvSpPr/>
          <p:nvPr/>
        </p:nvSpPr>
        <p:spPr>
          <a:xfrm>
            <a:off x="424976" y="1233294"/>
            <a:ext cx="6094358" cy="461665"/>
          </a:xfrm>
          <a:prstGeom prst="rect">
            <a:avLst/>
          </a:prstGeom>
        </p:spPr>
        <p:txBody>
          <a:bodyPr wrap="square">
            <a:spAutoFit/>
          </a:bodyPr>
          <a:lstStyle/>
          <a:p>
            <a:pPr algn="just"/>
            <a:r>
              <a:rPr lang="zh-CN" altLang="zh-CN" sz="2400" b="1" dirty="0">
                <a:solidFill>
                  <a:schemeClr val="accent1"/>
                </a:solidFill>
                <a:latin typeface="微软雅黑" panose="020B0503020204020204" pitchFamily="34" charset="-122"/>
                <a:ea typeface="微软雅黑" panose="020B0503020204020204" pitchFamily="34" charset="-122"/>
              </a:rPr>
              <a:t>一、长期偿债能力的含义及长期负债的特点</a:t>
            </a:r>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sp>
        <p:nvSpPr>
          <p:cNvPr id="18" name="矩形 17"/>
          <p:cNvSpPr/>
          <p:nvPr/>
        </p:nvSpPr>
        <p:spPr>
          <a:xfrm>
            <a:off x="424976" y="1989998"/>
            <a:ext cx="5247692" cy="3368871"/>
          </a:xfrm>
          <a:prstGeom prst="rect">
            <a:avLst/>
          </a:prstGeom>
        </p:spPr>
        <p:txBody>
          <a:bodyPr wrap="square">
            <a:spAutoFit/>
          </a:bodyPr>
          <a:lstStyle/>
          <a:p>
            <a:pPr>
              <a:lnSpc>
                <a:spcPct val="150000"/>
              </a:lnSpc>
            </a:pPr>
            <a:r>
              <a:rPr lang="en-US" altLang="zh-CN" dirty="0"/>
              <a:t>(</a:t>
            </a:r>
            <a:r>
              <a:rPr lang="zh-CN" altLang="zh-CN" dirty="0"/>
              <a:t>一</a:t>
            </a:r>
            <a:r>
              <a:rPr lang="en-US" altLang="zh-CN" dirty="0"/>
              <a:t>)</a:t>
            </a:r>
            <a:r>
              <a:rPr lang="zh-CN" altLang="zh-CN" dirty="0"/>
              <a:t>长期偿债能力的含义</a:t>
            </a:r>
            <a:endParaRPr lang="zh-CN" altLang="zh-CN" dirty="0"/>
          </a:p>
          <a:p>
            <a:pPr>
              <a:lnSpc>
                <a:spcPct val="150000"/>
              </a:lnSpc>
            </a:pPr>
            <a:r>
              <a:rPr lang="zh-CN" altLang="zh-CN" dirty="0"/>
              <a:t>长期偿债能力反映的是企业偿还长期债务本金及支付债务利息的能力。长期负债是指期限超过一年的债务</a:t>
            </a:r>
            <a:r>
              <a:rPr lang="en-US" altLang="zh-CN" dirty="0"/>
              <a:t>,</a:t>
            </a:r>
            <a:r>
              <a:rPr lang="zh-CN" altLang="zh-CN" dirty="0"/>
              <a:t>一年内到期的长期负债在资产负债表中列入短期负债。长期偿债能力主要取决于资产和负债的比例关系</a:t>
            </a:r>
            <a:r>
              <a:rPr lang="en-US" altLang="zh-CN" dirty="0"/>
              <a:t>,</a:t>
            </a:r>
            <a:r>
              <a:rPr lang="zh-CN" altLang="zh-CN" dirty="0"/>
              <a:t>尤其是资本结构</a:t>
            </a:r>
            <a:r>
              <a:rPr lang="en-US" altLang="zh-CN" dirty="0"/>
              <a:t>,</a:t>
            </a:r>
            <a:r>
              <a:rPr lang="zh-CN" altLang="zh-CN" dirty="0"/>
              <a:t>以及企业的获利能力。长期债权人为判断其债权的安全尤其关注长期偿债能力。</a:t>
            </a:r>
            <a:endParaRPr lang="zh-CN" altLang="zh-CN" dirty="0"/>
          </a:p>
        </p:txBody>
      </p:sp>
      <p:pic>
        <p:nvPicPr>
          <p:cNvPr id="6" name="图片 5"/>
          <p:cNvPicPr>
            <a:picLocks noChangeAspect="1"/>
          </p:cNvPicPr>
          <p:nvPr/>
        </p:nvPicPr>
        <p:blipFill rotWithShape="1">
          <a:blip r:embed="rId1" cstate="screen"/>
          <a:srcRect/>
          <a:stretch>
            <a:fillRect/>
          </a:stretch>
        </p:blipFill>
        <p:spPr>
          <a:xfrm>
            <a:off x="5797148" y="1464126"/>
            <a:ext cx="6614336" cy="6150900"/>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3084896" y="252636"/>
            <a:ext cx="6019420" cy="521970"/>
          </a:xfrm>
          <a:prstGeom prst="rect">
            <a:avLst/>
          </a:prstGeom>
          <a:noFill/>
        </p:spPr>
        <p:txBody>
          <a:bodyPr wrap="square" rtlCol="0">
            <a:spAutoFit/>
          </a:bodyPr>
          <a:lstStyle/>
          <a:p>
            <a:r>
              <a:rPr lang="zh-CN" altLang="en-US" sz="2800" b="1" dirty="0">
                <a:solidFill>
                  <a:schemeClr val="accent1"/>
                </a:solidFill>
                <a:latin typeface="微软雅黑" panose="020B0503020204020204" pitchFamily="34" charset="-122"/>
                <a:ea typeface="微软雅黑" panose="020B0503020204020204" pitchFamily="34" charset="-122"/>
                <a:sym typeface="+mn-lt"/>
              </a:rPr>
              <a:t>第七讲</a:t>
            </a:r>
            <a:r>
              <a:rPr lang="en-US" altLang="zh-CN" sz="2800" b="1" dirty="0">
                <a:solidFill>
                  <a:schemeClr val="accent1"/>
                </a:solidFill>
                <a:latin typeface="微软雅黑" panose="020B0503020204020204" pitchFamily="34" charset="-122"/>
                <a:ea typeface="微软雅黑" panose="020B0503020204020204" pitchFamily="34" charset="-122"/>
                <a:sym typeface="+mn-lt"/>
              </a:rPr>
              <a:t> </a:t>
            </a:r>
            <a:r>
              <a:rPr lang="zh-CN" altLang="en-US"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sym typeface="+mn-ea"/>
              </a:rPr>
              <a:t>长</a:t>
            </a:r>
            <a:r>
              <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sym typeface="+mn-ea"/>
              </a:rPr>
              <a:t>期偿债能力分析认知</a:t>
            </a:r>
            <a:endPar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4" name="矩形 3"/>
          <p:cNvSpPr/>
          <p:nvPr/>
        </p:nvSpPr>
        <p:spPr>
          <a:xfrm>
            <a:off x="424976" y="1233294"/>
            <a:ext cx="6094358" cy="461665"/>
          </a:xfrm>
          <a:prstGeom prst="rect">
            <a:avLst/>
          </a:prstGeom>
        </p:spPr>
        <p:txBody>
          <a:bodyPr wrap="square">
            <a:spAutoFit/>
          </a:bodyPr>
          <a:lstStyle/>
          <a:p>
            <a:pPr algn="just"/>
            <a:r>
              <a:rPr lang="zh-CN" altLang="zh-CN" sz="2400" b="1" dirty="0">
                <a:solidFill>
                  <a:schemeClr val="accent1"/>
                </a:solidFill>
                <a:latin typeface="微软雅黑" panose="020B0503020204020204" pitchFamily="34" charset="-122"/>
                <a:ea typeface="微软雅黑" panose="020B0503020204020204" pitchFamily="34" charset="-122"/>
              </a:rPr>
              <a:t>一、长期偿债能力的含义及长期负债的特点</a:t>
            </a:r>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sp>
        <p:nvSpPr>
          <p:cNvPr id="18" name="矩形 17"/>
          <p:cNvSpPr/>
          <p:nvPr/>
        </p:nvSpPr>
        <p:spPr>
          <a:xfrm>
            <a:off x="424976" y="1989998"/>
            <a:ext cx="5247692" cy="3693319"/>
          </a:xfrm>
          <a:prstGeom prst="rect">
            <a:avLst/>
          </a:prstGeom>
        </p:spPr>
        <p:txBody>
          <a:bodyPr wrap="square">
            <a:spAutoFit/>
          </a:bodyPr>
          <a:lstStyle/>
          <a:p>
            <a:r>
              <a:rPr lang="en-US" altLang="zh-CN" dirty="0"/>
              <a:t>(</a:t>
            </a:r>
            <a:r>
              <a:rPr lang="zh-CN" altLang="zh-CN" dirty="0"/>
              <a:t>二</a:t>
            </a:r>
            <a:r>
              <a:rPr lang="en-US" altLang="zh-CN" dirty="0"/>
              <a:t>)</a:t>
            </a:r>
            <a:r>
              <a:rPr lang="zh-CN" altLang="zh-CN" dirty="0"/>
              <a:t>长期负债的特点</a:t>
            </a:r>
            <a:endParaRPr lang="en-US" altLang="zh-CN" dirty="0"/>
          </a:p>
          <a:p>
            <a:endParaRPr lang="zh-CN" altLang="zh-CN" dirty="0"/>
          </a:p>
          <a:p>
            <a:r>
              <a:rPr lang="en-US" altLang="zh-CN" dirty="0"/>
              <a:t>(1)</a:t>
            </a:r>
            <a:r>
              <a:rPr lang="zh-CN" altLang="zh-CN" dirty="0"/>
              <a:t>保证长期负债得以偿还的基本前提是企业短期偿债能力较强</a:t>
            </a:r>
            <a:r>
              <a:rPr lang="en-US" altLang="zh-CN" dirty="0"/>
              <a:t>,</a:t>
            </a:r>
            <a:r>
              <a:rPr lang="zh-CN" altLang="zh-CN" dirty="0"/>
              <a:t>不至于破产清算。所以</a:t>
            </a:r>
            <a:r>
              <a:rPr lang="en-US" altLang="zh-CN" dirty="0"/>
              <a:t>,</a:t>
            </a:r>
            <a:r>
              <a:rPr lang="zh-CN" altLang="zh-CN" dirty="0"/>
              <a:t>短期偿债能力是长期偿债能力的基础。</a:t>
            </a:r>
            <a:endParaRPr lang="zh-CN" altLang="zh-CN" dirty="0"/>
          </a:p>
          <a:p>
            <a:r>
              <a:rPr lang="en-US" altLang="zh-CN" dirty="0"/>
              <a:t>(2)</a:t>
            </a:r>
            <a:r>
              <a:rPr lang="zh-CN" altLang="zh-CN" dirty="0"/>
              <a:t>长期负债因为数额较大</a:t>
            </a:r>
            <a:r>
              <a:rPr lang="en-US" altLang="zh-CN" dirty="0"/>
              <a:t>,</a:t>
            </a:r>
            <a:r>
              <a:rPr lang="zh-CN" altLang="zh-CN" dirty="0"/>
              <a:t>其本金的偿还必须有一个积累的过程。从长期来看</a:t>
            </a:r>
            <a:r>
              <a:rPr lang="en-US" altLang="zh-CN" dirty="0"/>
              <a:t>,</a:t>
            </a:r>
            <a:r>
              <a:rPr lang="zh-CN" altLang="zh-CN" dirty="0"/>
              <a:t>所有真实的报告收益应最终反映为企业的现金净流入</a:t>
            </a:r>
            <a:r>
              <a:rPr lang="en-US" altLang="zh-CN" dirty="0"/>
              <a:t>,</a:t>
            </a:r>
            <a:r>
              <a:rPr lang="zh-CN" altLang="zh-CN" dirty="0"/>
              <a:t>所以企业的长期偿债能力与企业的获利能力是密切相关的。</a:t>
            </a:r>
            <a:endParaRPr lang="zh-CN" altLang="zh-CN" dirty="0"/>
          </a:p>
          <a:p>
            <a:r>
              <a:rPr lang="en-US" altLang="zh-CN" dirty="0"/>
              <a:t>(3)</a:t>
            </a:r>
            <a:r>
              <a:rPr lang="zh-CN" altLang="zh-CN" dirty="0"/>
              <a:t>企业的长期负债数额大小关系到企业资本结构的合理性</a:t>
            </a:r>
            <a:r>
              <a:rPr lang="en-US" altLang="zh-CN" dirty="0"/>
              <a:t>,</a:t>
            </a:r>
            <a:r>
              <a:rPr lang="zh-CN" altLang="zh-CN" dirty="0"/>
              <a:t>所以对长期债务不仅要从偿债的角度考虑</a:t>
            </a:r>
            <a:r>
              <a:rPr lang="en-US" altLang="zh-CN" dirty="0"/>
              <a:t>,</a:t>
            </a:r>
            <a:r>
              <a:rPr lang="zh-CN" altLang="zh-CN" dirty="0"/>
              <a:t>还要从保持资本结构合理性的角度来考虑。保持良好的资本结构能增强企业的偿债能力。</a:t>
            </a:r>
            <a:endParaRPr lang="zh-CN" altLang="zh-CN" dirty="0"/>
          </a:p>
        </p:txBody>
      </p:sp>
      <p:grpSp>
        <p:nvGrpSpPr>
          <p:cNvPr id="6" name="PA_组合 37"/>
          <p:cNvGrpSpPr/>
          <p:nvPr>
            <p:custDataLst>
              <p:tags r:id="rId1"/>
            </p:custDataLst>
          </p:nvPr>
        </p:nvGrpSpPr>
        <p:grpSpPr>
          <a:xfrm>
            <a:off x="6924975" y="1464126"/>
            <a:ext cx="4041470" cy="4041468"/>
            <a:chOff x="4643216" y="1711986"/>
            <a:chExt cx="2789456" cy="2789455"/>
          </a:xfrm>
          <a:solidFill>
            <a:schemeClr val="bg2">
              <a:lumMod val="25000"/>
            </a:schemeClr>
          </a:solidFill>
        </p:grpSpPr>
        <p:grpSp>
          <p:nvGrpSpPr>
            <p:cNvPr id="7" name="组合 6"/>
            <p:cNvGrpSpPr/>
            <p:nvPr/>
          </p:nvGrpSpPr>
          <p:grpSpPr>
            <a:xfrm rot="261309">
              <a:off x="4643216" y="1711986"/>
              <a:ext cx="2789456" cy="2789455"/>
              <a:chOff x="2953545" y="3014546"/>
              <a:chExt cx="1107165" cy="1107165"/>
            </a:xfrm>
            <a:grpFill/>
          </p:grpSpPr>
          <p:sp>
            <p:nvSpPr>
              <p:cNvPr id="11" name="圆角矩形 5"/>
              <p:cNvSpPr>
                <a:spLocks noChangeAspect="1"/>
              </p:cNvSpPr>
              <p:nvPr/>
            </p:nvSpPr>
            <p:spPr>
              <a:xfrm rot="1800000">
                <a:off x="2953545" y="3014546"/>
                <a:ext cx="1107165" cy="1107165"/>
              </a:xfrm>
              <a:prstGeom prst="roundRect">
                <a:avLst>
                  <a:gd name="adj" fmla="val 30000"/>
                </a:avLst>
              </a:prstGeom>
              <a:solidFill>
                <a:schemeClr val="tx1">
                  <a:lumMod val="75000"/>
                  <a:lumOff val="25000"/>
                </a:schemeClr>
              </a:solidFill>
              <a:ln w="57150" cap="flat" cmpd="sng" algn="ctr">
                <a:solidFill>
                  <a:srgbClr val="4BC1D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Segoe UI" panose="020B0502040204020203"/>
                  <a:ea typeface="微软雅黑" panose="020B0503020204020204" pitchFamily="34" charset="-122"/>
                  <a:cs typeface="+mn-cs"/>
                </a:endParaRPr>
              </a:p>
            </p:txBody>
          </p:sp>
          <p:sp>
            <p:nvSpPr>
              <p:cNvPr id="12" name="圆角矩形 6"/>
              <p:cNvSpPr>
                <a:spLocks noChangeAspect="1"/>
              </p:cNvSpPr>
              <p:nvPr/>
            </p:nvSpPr>
            <p:spPr>
              <a:xfrm rot="2700000">
                <a:off x="2967127" y="3028128"/>
                <a:ext cx="1080000" cy="1080000"/>
              </a:xfrm>
              <a:prstGeom prst="roundRect">
                <a:avLst>
                  <a:gd name="adj" fmla="val 30000"/>
                </a:avLst>
              </a:prstGeom>
              <a:solidFill>
                <a:srgbClr val="F9F9F9"/>
              </a:solidFill>
              <a:ln w="57150" cap="flat" cmpd="sng" algn="ctr">
                <a:solidFill>
                  <a:srgbClr val="4BC1D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Segoe UI" panose="020B0502040204020203"/>
                  <a:ea typeface="微软雅黑" panose="020B0503020204020204" pitchFamily="34" charset="-122"/>
                  <a:cs typeface="+mn-cs"/>
                </a:endParaRPr>
              </a:p>
            </p:txBody>
          </p:sp>
        </p:grpSp>
        <p:grpSp>
          <p:nvGrpSpPr>
            <p:cNvPr id="8" name="组合 7"/>
            <p:cNvGrpSpPr/>
            <p:nvPr/>
          </p:nvGrpSpPr>
          <p:grpSpPr>
            <a:xfrm rot="261309">
              <a:off x="4925376" y="1994148"/>
              <a:ext cx="2225134" cy="2225132"/>
              <a:chOff x="2919243" y="2980245"/>
              <a:chExt cx="1175768" cy="1175768"/>
            </a:xfrm>
            <a:grpFill/>
          </p:grpSpPr>
          <p:sp>
            <p:nvSpPr>
              <p:cNvPr id="9" name="圆角矩形 5"/>
              <p:cNvSpPr>
                <a:spLocks noChangeAspect="1"/>
              </p:cNvSpPr>
              <p:nvPr/>
            </p:nvSpPr>
            <p:spPr>
              <a:xfrm rot="1800000">
                <a:off x="2967127" y="3028128"/>
                <a:ext cx="1080000" cy="1080000"/>
              </a:xfrm>
              <a:prstGeom prst="roundRect">
                <a:avLst>
                  <a:gd name="adj" fmla="val 30000"/>
                </a:avLst>
              </a:prstGeom>
              <a:grpFill/>
              <a:ln w="38100" cap="flat" cmpd="sng" algn="ctr">
                <a:solidFill>
                  <a:srgbClr val="4BC1D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Segoe UI" panose="020B0502040204020203"/>
                  <a:ea typeface="微软雅黑" panose="020B0503020204020204" pitchFamily="34" charset="-122"/>
                  <a:cs typeface="+mn-cs"/>
                </a:endParaRPr>
              </a:p>
            </p:txBody>
          </p:sp>
          <p:sp>
            <p:nvSpPr>
              <p:cNvPr id="10" name="圆角矩形 6"/>
              <p:cNvSpPr>
                <a:spLocks noChangeAspect="1"/>
              </p:cNvSpPr>
              <p:nvPr/>
            </p:nvSpPr>
            <p:spPr>
              <a:xfrm rot="2700000">
                <a:off x="2919243" y="2980245"/>
                <a:ext cx="1175768" cy="1175768"/>
              </a:xfrm>
              <a:prstGeom prst="roundRect">
                <a:avLst>
                  <a:gd name="adj" fmla="val 30000"/>
                </a:avLst>
              </a:prstGeom>
              <a:blipFill dpi="0" rotWithShape="0">
                <a:blip r:embed="rId2"/>
                <a:srcRect/>
                <a:stretch>
                  <a:fillRect/>
                </a:stretch>
              </a:blipFill>
              <a:ln w="38100" cap="flat" cmpd="sng" algn="ctr">
                <a:solidFill>
                  <a:srgbClr val="4BC1D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Segoe UI" panose="020B0502040204020203"/>
                  <a:ea typeface="微软雅黑" panose="020B0503020204020204" pitchFamily="34" charset="-122"/>
                  <a:cs typeface="+mn-cs"/>
                </a:endParaRPr>
              </a:p>
            </p:txBody>
          </p:sp>
        </p:grpSp>
      </p:gr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3084896" y="252636"/>
            <a:ext cx="6019420" cy="521970"/>
          </a:xfrm>
          <a:prstGeom prst="rect">
            <a:avLst/>
          </a:prstGeom>
          <a:noFill/>
        </p:spPr>
        <p:txBody>
          <a:bodyPr wrap="square" rtlCol="0">
            <a:spAutoFit/>
          </a:bodyPr>
          <a:lstStyle/>
          <a:p>
            <a:r>
              <a:rPr lang="zh-CN" altLang="en-US" sz="2800" b="1" dirty="0">
                <a:solidFill>
                  <a:schemeClr val="accent1"/>
                </a:solidFill>
                <a:latin typeface="微软雅黑" panose="020B0503020204020204" pitchFamily="34" charset="-122"/>
                <a:ea typeface="微软雅黑" panose="020B0503020204020204" pitchFamily="34" charset="-122"/>
                <a:sym typeface="+mn-lt"/>
              </a:rPr>
              <a:t>第七讲</a:t>
            </a:r>
            <a:r>
              <a:rPr lang="en-US" altLang="zh-CN" sz="2800" b="1" dirty="0">
                <a:solidFill>
                  <a:schemeClr val="accent1"/>
                </a:solidFill>
                <a:latin typeface="微软雅黑" panose="020B0503020204020204" pitchFamily="34" charset="-122"/>
                <a:ea typeface="微软雅黑" panose="020B0503020204020204" pitchFamily="34" charset="-122"/>
                <a:sym typeface="+mn-lt"/>
              </a:rPr>
              <a:t> </a:t>
            </a:r>
            <a:r>
              <a:rPr lang="zh-CN" altLang="en-US"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sym typeface="+mn-ea"/>
              </a:rPr>
              <a:t>长</a:t>
            </a:r>
            <a:r>
              <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sym typeface="+mn-ea"/>
              </a:rPr>
              <a:t>期偿债能力分析认知</a:t>
            </a:r>
            <a:endPar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4" name="矩形 3"/>
          <p:cNvSpPr/>
          <p:nvPr/>
        </p:nvSpPr>
        <p:spPr>
          <a:xfrm>
            <a:off x="424976" y="1233294"/>
            <a:ext cx="6094358" cy="830997"/>
          </a:xfrm>
          <a:prstGeom prst="rect">
            <a:avLst/>
          </a:prstGeom>
        </p:spPr>
        <p:txBody>
          <a:bodyPr wrap="square">
            <a:spAutoFit/>
          </a:bodyPr>
          <a:lstStyle/>
          <a:p>
            <a:pPr algn="just"/>
            <a:r>
              <a:rPr lang="zh-CN" altLang="zh-CN" sz="2400" b="1" dirty="0">
                <a:solidFill>
                  <a:schemeClr val="accent1"/>
                </a:solidFill>
                <a:latin typeface="微软雅黑" panose="020B0503020204020204" pitchFamily="34" charset="-122"/>
                <a:ea typeface="微软雅黑" panose="020B0503020204020204" pitchFamily="34" charset="-122"/>
              </a:rPr>
              <a:t>二、长期偿债能力分析的目的</a:t>
            </a:r>
            <a:endParaRPr lang="zh-CN" altLang="zh-CN" sz="2400" b="1" dirty="0">
              <a:solidFill>
                <a:schemeClr val="accent1"/>
              </a:solidFill>
              <a:latin typeface="微软雅黑" panose="020B0503020204020204" pitchFamily="34" charset="-122"/>
              <a:ea typeface="微软雅黑" panose="020B0503020204020204" pitchFamily="34" charset="-122"/>
            </a:endParaRPr>
          </a:p>
          <a:p>
            <a:pPr algn="just"/>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sp>
        <p:nvSpPr>
          <p:cNvPr id="18" name="矩形 17"/>
          <p:cNvSpPr/>
          <p:nvPr/>
        </p:nvSpPr>
        <p:spPr>
          <a:xfrm>
            <a:off x="424976" y="1989998"/>
            <a:ext cx="4514669" cy="4615366"/>
          </a:xfrm>
          <a:prstGeom prst="rect">
            <a:avLst/>
          </a:prstGeom>
        </p:spPr>
        <p:txBody>
          <a:bodyPr wrap="square">
            <a:spAutoFit/>
          </a:bodyPr>
          <a:lstStyle/>
          <a:p>
            <a:pPr algn="just">
              <a:lnSpc>
                <a:spcPct val="150000"/>
              </a:lnSpc>
            </a:pPr>
            <a:r>
              <a:rPr lang="zh-CN" altLang="zh-CN" dirty="0"/>
              <a:t>长期偿债能力分析是企业投资者、债权人、经营者和与企业有关联的各方都十分关注的重要问题。站在不同的角度</a:t>
            </a:r>
            <a:r>
              <a:rPr lang="en-US" altLang="zh-CN" dirty="0"/>
              <a:t>,</a:t>
            </a:r>
            <a:r>
              <a:rPr lang="zh-CN" altLang="zh-CN" dirty="0"/>
              <a:t>分析的目的有所区别</a:t>
            </a:r>
            <a:r>
              <a:rPr lang="en-US" altLang="zh-CN" dirty="0"/>
              <a:t>,</a:t>
            </a:r>
            <a:r>
              <a:rPr lang="zh-CN" altLang="zh-CN" dirty="0"/>
              <a:t>可以说是因人而异。</a:t>
            </a:r>
            <a:endParaRPr lang="en-US" altLang="zh-CN" dirty="0"/>
          </a:p>
          <a:p>
            <a:pPr algn="just">
              <a:lnSpc>
                <a:spcPct val="150000"/>
              </a:lnSpc>
            </a:pPr>
            <a:endParaRPr lang="zh-CN" altLang="zh-CN" dirty="0"/>
          </a:p>
          <a:p>
            <a:pPr algn="just">
              <a:lnSpc>
                <a:spcPct val="150000"/>
              </a:lnSpc>
            </a:pPr>
            <a:r>
              <a:rPr lang="en-US" altLang="zh-CN" dirty="0"/>
              <a:t>(</a:t>
            </a:r>
            <a:r>
              <a:rPr lang="zh-CN" altLang="zh-CN" dirty="0"/>
              <a:t>一</a:t>
            </a:r>
            <a:r>
              <a:rPr lang="en-US" altLang="zh-CN" dirty="0"/>
              <a:t>)</a:t>
            </a:r>
            <a:r>
              <a:rPr lang="zh-CN" altLang="zh-CN" dirty="0"/>
              <a:t>企业投资者</a:t>
            </a:r>
            <a:endParaRPr lang="zh-CN" altLang="zh-CN" dirty="0"/>
          </a:p>
          <a:p>
            <a:pPr algn="just">
              <a:lnSpc>
                <a:spcPct val="150000"/>
              </a:lnSpc>
            </a:pPr>
            <a:r>
              <a:rPr lang="zh-CN" altLang="zh-CN" dirty="0"/>
              <a:t>企业投资者包括企业的所有者和潜在投资者</a:t>
            </a:r>
            <a:r>
              <a:rPr lang="en-US" altLang="zh-CN" dirty="0"/>
              <a:t>,</a:t>
            </a:r>
            <a:r>
              <a:rPr lang="zh-CN" altLang="zh-CN" dirty="0"/>
              <a:t>投资者通过长期偿债能力分析</a:t>
            </a:r>
            <a:r>
              <a:rPr lang="en-US" altLang="zh-CN" dirty="0"/>
              <a:t>,</a:t>
            </a:r>
            <a:r>
              <a:rPr lang="zh-CN" altLang="zh-CN" dirty="0"/>
              <a:t>可以判断其投资的安全性及盈利性</a:t>
            </a:r>
            <a:r>
              <a:rPr lang="en-US" altLang="zh-CN" dirty="0"/>
              <a:t>,</a:t>
            </a:r>
            <a:r>
              <a:rPr lang="zh-CN" altLang="zh-CN" dirty="0"/>
              <a:t>因为投资的安全性与企业的偿债能力密切相关。通常</a:t>
            </a:r>
            <a:r>
              <a:rPr lang="en-US" altLang="zh-CN" dirty="0"/>
              <a:t>,</a:t>
            </a:r>
            <a:r>
              <a:rPr lang="zh-CN" altLang="zh-CN" dirty="0"/>
              <a:t>企业的偿债能力越强</a:t>
            </a:r>
            <a:r>
              <a:rPr lang="en-US" altLang="zh-CN" dirty="0"/>
              <a:t>,</a:t>
            </a:r>
            <a:r>
              <a:rPr lang="zh-CN" altLang="zh-CN" dirty="0"/>
              <a:t>投资者的安全性越高。</a:t>
            </a:r>
            <a:endParaRPr lang="zh-CN" altLang="zh-CN" dirty="0"/>
          </a:p>
        </p:txBody>
      </p:sp>
      <p:pic>
        <p:nvPicPr>
          <p:cNvPr id="6" name="图片占位符 6"/>
          <p:cNvPicPr>
            <a:picLocks noChangeAspect="1"/>
          </p:cNvPicPr>
          <p:nvPr/>
        </p:nvPicPr>
        <p:blipFill>
          <a:blip r:embed="rId1" cstate="screen"/>
          <a:srcRect/>
          <a:stretch>
            <a:fillRect/>
          </a:stretch>
        </p:blipFill>
        <p:spPr>
          <a:xfrm>
            <a:off x="5392130" y="2064291"/>
            <a:ext cx="6017837" cy="3735360"/>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3084896" y="252636"/>
            <a:ext cx="6019420" cy="521970"/>
          </a:xfrm>
          <a:prstGeom prst="rect">
            <a:avLst/>
          </a:prstGeom>
          <a:noFill/>
        </p:spPr>
        <p:txBody>
          <a:bodyPr wrap="square" rtlCol="0">
            <a:spAutoFit/>
          </a:bodyPr>
          <a:lstStyle/>
          <a:p>
            <a:r>
              <a:rPr lang="zh-CN" altLang="en-US" sz="2800" b="1" dirty="0">
                <a:solidFill>
                  <a:schemeClr val="accent1"/>
                </a:solidFill>
                <a:latin typeface="微软雅黑" panose="020B0503020204020204" pitchFamily="34" charset="-122"/>
                <a:ea typeface="微软雅黑" panose="020B0503020204020204" pitchFamily="34" charset="-122"/>
                <a:sym typeface="+mn-lt"/>
              </a:rPr>
              <a:t>第七讲</a:t>
            </a:r>
            <a:r>
              <a:rPr lang="en-US" altLang="zh-CN" sz="2800" b="1" dirty="0">
                <a:solidFill>
                  <a:schemeClr val="accent1"/>
                </a:solidFill>
                <a:latin typeface="微软雅黑" panose="020B0503020204020204" pitchFamily="34" charset="-122"/>
                <a:ea typeface="微软雅黑" panose="020B0503020204020204" pitchFamily="34" charset="-122"/>
                <a:sym typeface="+mn-lt"/>
              </a:rPr>
              <a:t> </a:t>
            </a:r>
            <a:r>
              <a:rPr lang="zh-CN" altLang="en-US"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sym typeface="+mn-ea"/>
              </a:rPr>
              <a:t>长</a:t>
            </a:r>
            <a:r>
              <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sym typeface="+mn-ea"/>
              </a:rPr>
              <a:t>期偿债能力分析认知</a:t>
            </a:r>
            <a:endPar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4" name="矩形 3"/>
          <p:cNvSpPr/>
          <p:nvPr/>
        </p:nvSpPr>
        <p:spPr>
          <a:xfrm>
            <a:off x="424976" y="1233294"/>
            <a:ext cx="6094358" cy="830997"/>
          </a:xfrm>
          <a:prstGeom prst="rect">
            <a:avLst/>
          </a:prstGeom>
        </p:spPr>
        <p:txBody>
          <a:bodyPr wrap="square">
            <a:spAutoFit/>
          </a:bodyPr>
          <a:lstStyle/>
          <a:p>
            <a:pPr algn="just"/>
            <a:r>
              <a:rPr lang="zh-CN" altLang="zh-CN" sz="2400" b="1" dirty="0">
                <a:solidFill>
                  <a:schemeClr val="accent1"/>
                </a:solidFill>
                <a:latin typeface="微软雅黑" panose="020B0503020204020204" pitchFamily="34" charset="-122"/>
                <a:ea typeface="微软雅黑" panose="020B0503020204020204" pitchFamily="34" charset="-122"/>
              </a:rPr>
              <a:t>二、长期偿债能力分析的目的</a:t>
            </a:r>
            <a:endParaRPr lang="zh-CN" altLang="zh-CN" sz="2400" b="1" dirty="0">
              <a:solidFill>
                <a:schemeClr val="accent1"/>
              </a:solidFill>
              <a:latin typeface="微软雅黑" panose="020B0503020204020204" pitchFamily="34" charset="-122"/>
              <a:ea typeface="微软雅黑" panose="020B0503020204020204" pitchFamily="34" charset="-122"/>
            </a:endParaRPr>
          </a:p>
          <a:p>
            <a:pPr algn="just"/>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sp>
        <p:nvSpPr>
          <p:cNvPr id="18" name="矩形 17"/>
          <p:cNvSpPr/>
          <p:nvPr/>
        </p:nvSpPr>
        <p:spPr>
          <a:xfrm>
            <a:off x="424976" y="1989998"/>
            <a:ext cx="3925082" cy="3368871"/>
          </a:xfrm>
          <a:prstGeom prst="rect">
            <a:avLst/>
          </a:prstGeom>
        </p:spPr>
        <p:txBody>
          <a:bodyPr wrap="square">
            <a:spAutoFit/>
          </a:bodyPr>
          <a:lstStyle/>
          <a:p>
            <a:pPr>
              <a:lnSpc>
                <a:spcPct val="150000"/>
              </a:lnSpc>
            </a:pPr>
            <a:r>
              <a:rPr lang="en-US" altLang="zh-CN" dirty="0"/>
              <a:t>(</a:t>
            </a:r>
            <a:r>
              <a:rPr lang="zh-CN" altLang="zh-CN" dirty="0"/>
              <a:t>二</a:t>
            </a:r>
            <a:r>
              <a:rPr lang="en-US" altLang="zh-CN" dirty="0"/>
              <a:t>)</a:t>
            </a:r>
            <a:r>
              <a:rPr lang="zh-CN" altLang="zh-CN" dirty="0"/>
              <a:t>企业债权人</a:t>
            </a:r>
            <a:endParaRPr lang="en-US" altLang="zh-CN" dirty="0"/>
          </a:p>
          <a:p>
            <a:pPr>
              <a:lnSpc>
                <a:spcPct val="150000"/>
              </a:lnSpc>
            </a:pPr>
            <a:endParaRPr lang="zh-CN" altLang="zh-CN" dirty="0"/>
          </a:p>
          <a:p>
            <a:pPr>
              <a:lnSpc>
                <a:spcPct val="150000"/>
              </a:lnSpc>
            </a:pPr>
            <a:r>
              <a:rPr lang="zh-CN" altLang="zh-CN" dirty="0"/>
              <a:t>企业债权人包括向企业提供贷款的银行、其他金融机构</a:t>
            </a:r>
            <a:r>
              <a:rPr lang="en-US" altLang="zh-CN" dirty="0"/>
              <a:t>,</a:t>
            </a:r>
            <a:r>
              <a:rPr lang="zh-CN" altLang="zh-CN" dirty="0"/>
              <a:t>以及购买企业债券的单位和个人。债权人会从他们的切身利益出发研究企业的偿债能力</a:t>
            </a:r>
            <a:r>
              <a:rPr lang="en-US" altLang="zh-CN" dirty="0"/>
              <a:t>,</a:t>
            </a:r>
            <a:r>
              <a:rPr lang="zh-CN" altLang="zh-CN" dirty="0"/>
              <a:t>只有企业有较强的偿债能力</a:t>
            </a:r>
            <a:r>
              <a:rPr lang="en-US" altLang="zh-CN" dirty="0"/>
              <a:t>,</a:t>
            </a:r>
            <a:r>
              <a:rPr lang="zh-CN" altLang="zh-CN" dirty="0"/>
              <a:t>才能使他们的债权及时收回</a:t>
            </a:r>
            <a:r>
              <a:rPr lang="en-US" altLang="zh-CN" dirty="0"/>
              <a:t>,</a:t>
            </a:r>
            <a:r>
              <a:rPr lang="zh-CN" altLang="zh-CN" dirty="0"/>
              <a:t>并能按期取得利息。</a:t>
            </a:r>
            <a:endParaRPr lang="zh-CN" altLang="zh-CN" dirty="0"/>
          </a:p>
        </p:txBody>
      </p:sp>
      <p:pic>
        <p:nvPicPr>
          <p:cNvPr id="6" name="图片占位符 15"/>
          <p:cNvPicPr>
            <a:picLocks noChangeAspect="1"/>
          </p:cNvPicPr>
          <p:nvPr/>
        </p:nvPicPr>
        <p:blipFill>
          <a:blip r:embed="rId1" cstate="screen"/>
          <a:srcRect/>
          <a:stretch>
            <a:fillRect/>
          </a:stretch>
        </p:blipFill>
        <p:spPr>
          <a:xfrm>
            <a:off x="5040197" y="1458947"/>
            <a:ext cx="2661156" cy="4724130"/>
          </a:xfrm>
          <a:prstGeom prst="roundRect">
            <a:avLst>
              <a:gd name="adj" fmla="val 0"/>
            </a:avLst>
          </a:prstGeom>
        </p:spPr>
      </p:pic>
      <p:pic>
        <p:nvPicPr>
          <p:cNvPr id="7" name="图片占位符 17"/>
          <p:cNvPicPr>
            <a:picLocks noChangeAspect="1"/>
          </p:cNvPicPr>
          <p:nvPr/>
        </p:nvPicPr>
        <p:blipFill>
          <a:blip r:embed="rId2" cstate="screen"/>
          <a:srcRect/>
          <a:stretch>
            <a:fillRect/>
          </a:stretch>
        </p:blipFill>
        <p:spPr>
          <a:xfrm>
            <a:off x="8075665" y="1458947"/>
            <a:ext cx="2661156" cy="4724130"/>
          </a:xfrm>
          <a:prstGeom prst="roundRect">
            <a:avLst>
              <a:gd name="adj" fmla="val 0"/>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3084896" y="252636"/>
            <a:ext cx="6019420" cy="521970"/>
          </a:xfrm>
          <a:prstGeom prst="rect">
            <a:avLst/>
          </a:prstGeom>
          <a:noFill/>
        </p:spPr>
        <p:txBody>
          <a:bodyPr wrap="square" rtlCol="0">
            <a:spAutoFit/>
          </a:bodyPr>
          <a:lstStyle/>
          <a:p>
            <a:r>
              <a:rPr lang="zh-CN" altLang="en-US" sz="2800" b="1" dirty="0">
                <a:solidFill>
                  <a:schemeClr val="accent1"/>
                </a:solidFill>
                <a:latin typeface="微软雅黑" panose="020B0503020204020204" pitchFamily="34" charset="-122"/>
                <a:ea typeface="微软雅黑" panose="020B0503020204020204" pitchFamily="34" charset="-122"/>
                <a:sym typeface="+mn-lt"/>
              </a:rPr>
              <a:t>第七讲</a:t>
            </a:r>
            <a:r>
              <a:rPr lang="en-US" altLang="zh-CN" sz="2800" b="1" dirty="0">
                <a:solidFill>
                  <a:schemeClr val="accent1"/>
                </a:solidFill>
                <a:latin typeface="微软雅黑" panose="020B0503020204020204" pitchFamily="34" charset="-122"/>
                <a:ea typeface="微软雅黑" panose="020B0503020204020204" pitchFamily="34" charset="-122"/>
                <a:sym typeface="+mn-lt"/>
              </a:rPr>
              <a:t> </a:t>
            </a:r>
            <a:r>
              <a:rPr lang="zh-CN" altLang="en-US"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sym typeface="+mn-ea"/>
              </a:rPr>
              <a:t>长</a:t>
            </a:r>
            <a:r>
              <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sym typeface="+mn-ea"/>
              </a:rPr>
              <a:t>期偿债能力分析认知</a:t>
            </a:r>
            <a:endPar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4" name="矩形 3"/>
          <p:cNvSpPr/>
          <p:nvPr/>
        </p:nvSpPr>
        <p:spPr>
          <a:xfrm>
            <a:off x="6355260" y="1342763"/>
            <a:ext cx="6094358" cy="830997"/>
          </a:xfrm>
          <a:prstGeom prst="rect">
            <a:avLst/>
          </a:prstGeom>
        </p:spPr>
        <p:txBody>
          <a:bodyPr wrap="square">
            <a:spAutoFit/>
          </a:bodyPr>
          <a:lstStyle/>
          <a:p>
            <a:pPr algn="just"/>
            <a:r>
              <a:rPr lang="zh-CN" altLang="zh-CN" sz="2400" b="1" dirty="0">
                <a:solidFill>
                  <a:schemeClr val="accent1"/>
                </a:solidFill>
                <a:latin typeface="微软雅黑" panose="020B0503020204020204" pitchFamily="34" charset="-122"/>
                <a:ea typeface="微软雅黑" panose="020B0503020204020204" pitchFamily="34" charset="-122"/>
              </a:rPr>
              <a:t>二、长期偿债能力分析的目的</a:t>
            </a:r>
            <a:endParaRPr lang="zh-CN" altLang="zh-CN" sz="2400" b="1" dirty="0">
              <a:solidFill>
                <a:schemeClr val="accent1"/>
              </a:solidFill>
              <a:latin typeface="微软雅黑" panose="020B0503020204020204" pitchFamily="34" charset="-122"/>
              <a:ea typeface="微软雅黑" panose="020B0503020204020204" pitchFamily="34" charset="-122"/>
            </a:endParaRPr>
          </a:p>
          <a:p>
            <a:pPr algn="just"/>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sp>
        <p:nvSpPr>
          <p:cNvPr id="18" name="矩形 17"/>
          <p:cNvSpPr/>
          <p:nvPr/>
        </p:nvSpPr>
        <p:spPr>
          <a:xfrm>
            <a:off x="6355260" y="2099467"/>
            <a:ext cx="5671024" cy="4199868"/>
          </a:xfrm>
          <a:prstGeom prst="rect">
            <a:avLst/>
          </a:prstGeom>
        </p:spPr>
        <p:txBody>
          <a:bodyPr wrap="square">
            <a:spAutoFit/>
          </a:bodyPr>
          <a:lstStyle/>
          <a:p>
            <a:pPr algn="just">
              <a:lnSpc>
                <a:spcPct val="150000"/>
              </a:lnSpc>
            </a:pPr>
            <a:r>
              <a:rPr lang="en-US" altLang="zh-CN" dirty="0"/>
              <a:t>(</a:t>
            </a:r>
            <a:r>
              <a:rPr lang="zh-CN" altLang="zh-CN" dirty="0"/>
              <a:t>三</a:t>
            </a:r>
            <a:r>
              <a:rPr lang="en-US" altLang="zh-CN" dirty="0"/>
              <a:t>)</a:t>
            </a:r>
            <a:r>
              <a:rPr lang="zh-CN" altLang="zh-CN" dirty="0"/>
              <a:t>企业经营者</a:t>
            </a:r>
            <a:endParaRPr lang="en-US" altLang="zh-CN" dirty="0"/>
          </a:p>
          <a:p>
            <a:pPr algn="just">
              <a:lnSpc>
                <a:spcPct val="150000"/>
              </a:lnSpc>
            </a:pPr>
            <a:endParaRPr lang="zh-CN" altLang="zh-CN" dirty="0"/>
          </a:p>
          <a:p>
            <a:pPr algn="just">
              <a:lnSpc>
                <a:spcPct val="150000"/>
              </a:lnSpc>
            </a:pPr>
            <a:r>
              <a:rPr lang="zh-CN" altLang="zh-CN" dirty="0"/>
              <a:t>企业经营者主要是指企业经理及其他高级管理人员。他们既关心企业的盈利</a:t>
            </a:r>
            <a:r>
              <a:rPr lang="en-US" altLang="zh-CN" dirty="0"/>
              <a:t>,</a:t>
            </a:r>
            <a:r>
              <a:rPr lang="zh-CN" altLang="zh-CN" dirty="0"/>
              <a:t>也关心企业的风险</a:t>
            </a:r>
            <a:r>
              <a:rPr lang="en-US" altLang="zh-CN" dirty="0"/>
              <a:t>,</a:t>
            </a:r>
            <a:r>
              <a:rPr lang="zh-CN" altLang="zh-CN" dirty="0"/>
              <a:t>与其他主体最为不同的是</a:t>
            </a:r>
            <a:r>
              <a:rPr lang="en-US" altLang="zh-CN" dirty="0"/>
              <a:t>,</a:t>
            </a:r>
            <a:r>
              <a:rPr lang="zh-CN" altLang="zh-CN" dirty="0"/>
              <a:t>他们特别关心盈利、风险产生的原因和过程。因为只有通过原因和过程的分析</a:t>
            </a:r>
            <a:r>
              <a:rPr lang="en-US" altLang="zh-CN" dirty="0"/>
              <a:t>,</a:t>
            </a:r>
            <a:r>
              <a:rPr lang="zh-CN" altLang="zh-CN" dirty="0"/>
              <a:t>才能及时发现融资活动中存在的问题和不足</a:t>
            </a:r>
            <a:r>
              <a:rPr lang="en-US" altLang="zh-CN" dirty="0"/>
              <a:t>,</a:t>
            </a:r>
            <a:r>
              <a:rPr lang="zh-CN" altLang="zh-CN" dirty="0"/>
              <a:t>并采取有效措施解决这些问题。</a:t>
            </a:r>
            <a:endParaRPr lang="zh-CN" altLang="zh-CN" dirty="0"/>
          </a:p>
          <a:p>
            <a:pPr algn="just">
              <a:lnSpc>
                <a:spcPct val="150000"/>
              </a:lnSpc>
            </a:pPr>
            <a:r>
              <a:rPr lang="en-US" altLang="zh-CN" dirty="0"/>
              <a:t>(</a:t>
            </a:r>
            <a:r>
              <a:rPr lang="zh-CN" altLang="zh-CN" dirty="0"/>
              <a:t>四</a:t>
            </a:r>
            <a:r>
              <a:rPr lang="en-US" altLang="zh-CN" dirty="0"/>
              <a:t>)</a:t>
            </a:r>
            <a:r>
              <a:rPr lang="zh-CN" altLang="zh-CN" dirty="0"/>
              <a:t>其他利益相关者</a:t>
            </a:r>
            <a:endParaRPr lang="zh-CN" altLang="zh-CN" dirty="0"/>
          </a:p>
          <a:p>
            <a:pPr algn="just">
              <a:lnSpc>
                <a:spcPct val="150000"/>
              </a:lnSpc>
            </a:pPr>
            <a:r>
              <a:rPr lang="zh-CN" altLang="zh-CN" dirty="0"/>
              <a:t>其他利益相关者包括政府、工商、税务、审计部门等。</a:t>
            </a:r>
            <a:endParaRPr lang="zh-CN" altLang="zh-CN" dirty="0"/>
          </a:p>
        </p:txBody>
      </p:sp>
      <p:sp>
        <p:nvSpPr>
          <p:cNvPr id="6" name="Rectangle 2"/>
          <p:cNvSpPr/>
          <p:nvPr/>
        </p:nvSpPr>
        <p:spPr>
          <a:xfrm>
            <a:off x="727163" y="1178752"/>
            <a:ext cx="5204763" cy="2475181"/>
          </a:xfrm>
          <a:prstGeom prst="rect">
            <a:avLst/>
          </a:prstGeom>
          <a:blipFill dpi="0" rotWithShape="1">
            <a:blip r:embed="rId1"/>
            <a:srcRect/>
            <a:stretch>
              <a:fillRect/>
            </a:stretch>
          </a:blip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lumMod val="95000"/>
                </a:schemeClr>
              </a:solidFill>
            </a:endParaRPr>
          </a:p>
        </p:txBody>
      </p:sp>
      <p:sp>
        <p:nvSpPr>
          <p:cNvPr id="7" name="Rectangle 2"/>
          <p:cNvSpPr/>
          <p:nvPr/>
        </p:nvSpPr>
        <p:spPr>
          <a:xfrm>
            <a:off x="723404" y="3824154"/>
            <a:ext cx="5204763" cy="2475181"/>
          </a:xfrm>
          <a:prstGeom prst="rect">
            <a:avLst/>
          </a:prstGeom>
          <a:blipFill dpi="0" rotWithShape="1">
            <a:blip r:embed="rId2"/>
            <a:srcRect/>
            <a:stretch>
              <a:fillRect/>
            </a:stretch>
          </a:blip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lumMod val="95000"/>
                </a:schemeClr>
              </a:solidFill>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8" grpId="0"/>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3084896" y="252636"/>
            <a:ext cx="6019420" cy="521970"/>
          </a:xfrm>
          <a:prstGeom prst="rect">
            <a:avLst/>
          </a:prstGeom>
          <a:noFill/>
        </p:spPr>
        <p:txBody>
          <a:bodyPr wrap="square" rtlCol="0">
            <a:spAutoFit/>
          </a:bodyPr>
          <a:lstStyle/>
          <a:p>
            <a:r>
              <a:rPr lang="zh-CN" altLang="en-US" sz="2800" b="1" dirty="0">
                <a:solidFill>
                  <a:schemeClr val="accent1"/>
                </a:solidFill>
                <a:latin typeface="微软雅黑" panose="020B0503020204020204" pitchFamily="34" charset="-122"/>
                <a:ea typeface="微软雅黑" panose="020B0503020204020204" pitchFamily="34" charset="-122"/>
                <a:sym typeface="+mn-lt"/>
              </a:rPr>
              <a:t>第七讲</a:t>
            </a:r>
            <a:r>
              <a:rPr lang="en-US" altLang="zh-CN" sz="2800" b="1" dirty="0">
                <a:solidFill>
                  <a:schemeClr val="accent1"/>
                </a:solidFill>
                <a:latin typeface="微软雅黑" panose="020B0503020204020204" pitchFamily="34" charset="-122"/>
                <a:ea typeface="微软雅黑" panose="020B0503020204020204" pitchFamily="34" charset="-122"/>
                <a:sym typeface="+mn-lt"/>
              </a:rPr>
              <a:t> </a:t>
            </a:r>
            <a:r>
              <a:rPr lang="zh-CN" altLang="en-US"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sym typeface="+mn-ea"/>
              </a:rPr>
              <a:t>长</a:t>
            </a:r>
            <a:r>
              <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sym typeface="+mn-ea"/>
              </a:rPr>
              <a:t>期偿债能力分析认知</a:t>
            </a:r>
            <a:endPar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4" name="矩形 3"/>
          <p:cNvSpPr/>
          <p:nvPr/>
        </p:nvSpPr>
        <p:spPr>
          <a:xfrm>
            <a:off x="424976" y="1233294"/>
            <a:ext cx="6094358" cy="830997"/>
          </a:xfrm>
          <a:prstGeom prst="rect">
            <a:avLst/>
          </a:prstGeom>
        </p:spPr>
        <p:txBody>
          <a:bodyPr wrap="square">
            <a:spAutoFit/>
          </a:bodyPr>
          <a:lstStyle/>
          <a:p>
            <a:pPr algn="just"/>
            <a:r>
              <a:rPr lang="zh-CN" altLang="zh-CN" sz="2400" b="1" dirty="0">
                <a:solidFill>
                  <a:schemeClr val="accent1"/>
                </a:solidFill>
                <a:latin typeface="微软雅黑" panose="020B0503020204020204" pitchFamily="34" charset="-122"/>
                <a:ea typeface="微软雅黑" panose="020B0503020204020204" pitchFamily="34" charset="-122"/>
              </a:rPr>
              <a:t>三、短期偿债能力与长期偿债能力的关系</a:t>
            </a:r>
            <a:endParaRPr lang="zh-CN" altLang="zh-CN" sz="2400" b="1" dirty="0">
              <a:solidFill>
                <a:schemeClr val="accent1"/>
              </a:solidFill>
              <a:latin typeface="微软雅黑" panose="020B0503020204020204" pitchFamily="34" charset="-122"/>
              <a:ea typeface="微软雅黑" panose="020B0503020204020204" pitchFamily="34" charset="-122"/>
            </a:endParaRPr>
          </a:p>
          <a:p>
            <a:pPr algn="just"/>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sp>
        <p:nvSpPr>
          <p:cNvPr id="18" name="矩形 17"/>
          <p:cNvSpPr/>
          <p:nvPr/>
        </p:nvSpPr>
        <p:spPr>
          <a:xfrm>
            <a:off x="424976" y="1989998"/>
            <a:ext cx="5591776" cy="4199868"/>
          </a:xfrm>
          <a:prstGeom prst="rect">
            <a:avLst/>
          </a:prstGeom>
        </p:spPr>
        <p:txBody>
          <a:bodyPr wrap="square">
            <a:spAutoFit/>
          </a:bodyPr>
          <a:lstStyle/>
          <a:p>
            <a:pPr algn="just">
              <a:lnSpc>
                <a:spcPct val="150000"/>
              </a:lnSpc>
            </a:pPr>
            <a:r>
              <a:rPr lang="zh-CN" altLang="zh-CN" dirty="0"/>
              <a:t>短期偿债能力与长期偿债能力二者从不同的角度揭示财务风险。财务风险包括狭义和广义两个方面。狭义的财务风险是指由资本结构所引起的收益变动风险</a:t>
            </a:r>
            <a:r>
              <a:rPr lang="en-US" altLang="zh-CN" dirty="0"/>
              <a:t>,</a:t>
            </a:r>
            <a:r>
              <a:rPr lang="zh-CN" altLang="zh-CN" dirty="0"/>
              <a:t>这也是一般意义上的财务风险</a:t>
            </a:r>
            <a:r>
              <a:rPr lang="en-US" altLang="zh-CN" dirty="0"/>
              <a:t>,</a:t>
            </a:r>
            <a:r>
              <a:rPr lang="zh-CN" altLang="zh-CN" dirty="0"/>
              <a:t>它通常以财务杠杆系数来衡量。广义的财务风险包括狭义的财务风险</a:t>
            </a:r>
            <a:r>
              <a:rPr lang="en-US" altLang="zh-CN" dirty="0"/>
              <a:t>,</a:t>
            </a:r>
            <a:r>
              <a:rPr lang="zh-CN" altLang="zh-CN" dirty="0"/>
              <a:t>还包括负债所引起的破产风险</a:t>
            </a:r>
            <a:r>
              <a:rPr lang="en-US" altLang="zh-CN" dirty="0"/>
              <a:t>,</a:t>
            </a:r>
            <a:r>
              <a:rPr lang="zh-CN" altLang="zh-CN" dirty="0"/>
              <a:t>这是最高层次的财务风险。从各国法律破产的标准看</a:t>
            </a:r>
            <a:r>
              <a:rPr lang="en-US" altLang="zh-CN" dirty="0"/>
              <a:t>,</a:t>
            </a:r>
            <a:r>
              <a:rPr lang="zh-CN" altLang="zh-CN" dirty="0"/>
              <a:t>主要有两个方面</a:t>
            </a:r>
            <a:r>
              <a:rPr lang="en-US" altLang="zh-CN" dirty="0"/>
              <a:t>:</a:t>
            </a:r>
            <a:r>
              <a:rPr lang="zh-CN" altLang="zh-CN" dirty="0"/>
              <a:t>一是支付不能</a:t>
            </a:r>
            <a:r>
              <a:rPr lang="en-US" altLang="zh-CN" dirty="0"/>
              <a:t>,</a:t>
            </a:r>
            <a:r>
              <a:rPr lang="zh-CN" altLang="zh-CN" dirty="0"/>
              <a:t>即不能支付到期债务</a:t>
            </a:r>
            <a:r>
              <a:rPr lang="en-US" altLang="zh-CN" dirty="0"/>
              <a:t>;</a:t>
            </a:r>
            <a:r>
              <a:rPr lang="zh-CN" altLang="zh-CN" dirty="0"/>
              <a:t>二是资不抵债</a:t>
            </a:r>
            <a:r>
              <a:rPr lang="en-US" altLang="zh-CN" dirty="0"/>
              <a:t>,</a:t>
            </a:r>
            <a:r>
              <a:rPr lang="zh-CN" altLang="zh-CN" dirty="0"/>
              <a:t>即资产总额低于负债总额</a:t>
            </a:r>
            <a:r>
              <a:rPr lang="en-US" altLang="zh-CN" dirty="0"/>
              <a:t>,</a:t>
            </a:r>
            <a:r>
              <a:rPr lang="zh-CN" altLang="zh-CN" dirty="0"/>
              <a:t>或者说所有者权益为负数。前者说明的是短期偿债能力</a:t>
            </a:r>
            <a:r>
              <a:rPr lang="en-US" altLang="zh-CN" dirty="0"/>
              <a:t>,</a:t>
            </a:r>
            <a:r>
              <a:rPr lang="zh-CN" altLang="zh-CN" dirty="0"/>
              <a:t>后者则属长期偿债能力。</a:t>
            </a:r>
            <a:endParaRPr lang="zh-CN" altLang="zh-CN" dirty="0"/>
          </a:p>
        </p:txBody>
      </p:sp>
      <p:pic>
        <p:nvPicPr>
          <p:cNvPr id="6" name="图片占位符 13"/>
          <p:cNvPicPr>
            <a:picLocks noChangeAspect="1"/>
          </p:cNvPicPr>
          <p:nvPr/>
        </p:nvPicPr>
        <p:blipFill>
          <a:blip r:embed="rId1" cstate="screen"/>
          <a:srcRect/>
          <a:stretch>
            <a:fillRect/>
          </a:stretch>
        </p:blipFill>
        <p:spPr>
          <a:xfrm>
            <a:off x="6526652" y="2316662"/>
            <a:ext cx="2277542" cy="4043132"/>
          </a:xfrm>
          <a:prstGeom prst="roundRect">
            <a:avLst>
              <a:gd name="adj" fmla="val 0"/>
            </a:avLst>
          </a:prstGeom>
        </p:spPr>
      </p:pic>
      <p:pic>
        <p:nvPicPr>
          <p:cNvPr id="7" name="图片占位符 11"/>
          <p:cNvPicPr>
            <a:picLocks noChangeAspect="1"/>
          </p:cNvPicPr>
          <p:nvPr/>
        </p:nvPicPr>
        <p:blipFill>
          <a:blip r:embed="rId2" cstate="screen"/>
          <a:srcRect/>
          <a:stretch>
            <a:fillRect/>
          </a:stretch>
        </p:blipFill>
        <p:spPr>
          <a:xfrm>
            <a:off x="9314094" y="2316662"/>
            <a:ext cx="2277542" cy="4043132"/>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8" grpId="0"/>
    </p:bldLst>
  </p:timing>
</p:sld>
</file>

<file path=ppt/tags/tag1.xml><?xml version="1.0" encoding="utf-8"?>
<p:tagLst xmlns:p="http://schemas.openxmlformats.org/presentationml/2006/main">
  <p:tag name="REFSHAPE" val="260598804"/>
  <p:tag name="KSO_WM_UNIT_PLACING_PICTURE_USER_VIEWPORT" val="{&quot;height&quot;:4420,&quot;width&quot;:7220}"/>
</p:tagLst>
</file>

<file path=ppt/tags/tag2.xml><?xml version="1.0" encoding="utf-8"?>
<p:tagLst xmlns:p="http://schemas.openxmlformats.org/presentationml/2006/main">
  <p:tag name="PA" val="v3.0.1"/>
</p:tagLst>
</file>

<file path=ppt/theme/theme1.xml><?xml version="1.0" encoding="utf-8"?>
<a:theme xmlns:a="http://schemas.openxmlformats.org/drawingml/2006/main" name="第一PPT，www.1ppt.com">
  <a:themeElements>
    <a:clrScheme name="自定义 1">
      <a:dk1>
        <a:srgbClr val="262626"/>
      </a:dk1>
      <a:lt1>
        <a:sysClr val="window" lastClr="FFFFFF"/>
      </a:lt1>
      <a:dk2>
        <a:srgbClr val="003366"/>
      </a:dk2>
      <a:lt2>
        <a:srgbClr val="FFFFFF"/>
      </a:lt2>
      <a:accent1>
        <a:srgbClr val="003366"/>
      </a:accent1>
      <a:accent2>
        <a:srgbClr val="24699C"/>
      </a:accent2>
      <a:accent3>
        <a:srgbClr val="003366"/>
      </a:accent3>
      <a:accent4>
        <a:srgbClr val="24699C"/>
      </a:accent4>
      <a:accent5>
        <a:srgbClr val="003366"/>
      </a:accent5>
      <a:accent6>
        <a:srgbClr val="808080"/>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2189</Words>
  <Application>WPS 演示</Application>
  <PresentationFormat>宽屏</PresentationFormat>
  <Paragraphs>76</Paragraphs>
  <Slides>12</Slides>
  <Notes>11</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12</vt:i4>
      </vt:variant>
    </vt:vector>
  </HeadingPairs>
  <TitlesOfParts>
    <vt:vector size="33" baseType="lpstr">
      <vt:lpstr>Arial</vt:lpstr>
      <vt:lpstr>宋体</vt:lpstr>
      <vt:lpstr>Wingdings</vt:lpstr>
      <vt:lpstr>微软雅黑</vt:lpstr>
      <vt:lpstr>Calibri</vt:lpstr>
      <vt:lpstr>Aharoni</vt:lpstr>
      <vt:lpstr>Yu Gothic UI Semibold</vt:lpstr>
      <vt:lpstr>黑体</vt:lpstr>
      <vt:lpstr>Times New Roman</vt:lpstr>
      <vt:lpstr>Segoe UI</vt:lpstr>
      <vt:lpstr>Arial Unicode MS</vt:lpstr>
      <vt:lpstr>Calibri Light</vt:lpstr>
      <vt:lpstr>等线</vt:lpstr>
      <vt:lpstr>Cambria Math</vt:lpstr>
      <vt:lpstr>NEU-BZ-S92</vt:lpstr>
      <vt:lpstr>方正书宋_GBK</vt:lpstr>
      <vt:lpstr>Calibri</vt:lpstr>
      <vt:lpstr>MS PGothic</vt:lpstr>
      <vt:lpstr>Impact</vt:lpstr>
      <vt:lpstr>Segoe Print</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合作共赢</dc:title>
  <dc:creator>第一PPT</dc:creator>
  <cp:keywords>www.1ppt.com</cp:keywords>
  <cp:lastModifiedBy>丁亮1411184057</cp:lastModifiedBy>
  <cp:revision>230</cp:revision>
  <dcterms:created xsi:type="dcterms:W3CDTF">2016-07-09T01:44:00Z</dcterms:created>
  <dcterms:modified xsi:type="dcterms:W3CDTF">2021-11-07T03:59:00Z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2052-11.1.0.11045</vt:lpwstr>
  </property>
  <property fmtid="{D5CDD505-2E9C-101B-9397-08002B2CF9AE}" pid="3" name="ICV">
    <vt:lpwstr>3B5B78FF9A8F49498C65213AA5CEF35C</vt:lpwstr>
  </property>
</Properties>
</file>