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6" r:id="rId3"/>
    <p:sldId id="284" r:id="rId5"/>
    <p:sldId id="3122" r:id="rId6"/>
    <p:sldId id="3123" r:id="rId7"/>
    <p:sldId id="3124" r:id="rId8"/>
    <p:sldId id="3125" r:id="rId9"/>
    <p:sldId id="312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A32525"/>
    <a:srgbClr val="B2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18" autoAdjust="0"/>
  </p:normalViewPr>
  <p:slideViewPr>
    <p:cSldViewPr snapToGrid="0">
      <p:cViewPr varScale="1">
        <p:scale>
          <a:sx n="81" d="100"/>
          <a:sy n="81" d="100"/>
        </p:scale>
        <p:origin x="672" y="67"/>
      </p:cViewPr>
      <p:guideLst>
        <p:guide orient="horz" pos="2143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3277-CD40-40ED-9C44-F539BFE25C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47813-D77D-47F9-8A50-A93CCF3C3E9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58628" y="64501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981" y="43271"/>
            <a:ext cx="12188020" cy="67714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4450" y="973610"/>
            <a:ext cx="8940092" cy="5074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398" y="448970"/>
            <a:ext cx="8425924" cy="6359552"/>
          </a:xfrm>
          <a:prstGeom prst="rect">
            <a:avLst/>
          </a:prstGeom>
        </p:spPr>
      </p:pic>
      <p:sp>
        <p:nvSpPr>
          <p:cNvPr id="73" name="文本框 2"/>
          <p:cNvSpPr txBox="1">
            <a:spLocks noChangeArrowheads="1"/>
          </p:cNvSpPr>
          <p:nvPr/>
        </p:nvSpPr>
        <p:spPr bwMode="auto">
          <a:xfrm>
            <a:off x="5915391" y="2342306"/>
            <a:ext cx="6276608" cy="116141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lIns="121370" tIns="60685" rIns="121370" bIns="606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770" b="1" dirty="0">
                <a:solidFill>
                  <a:srgbClr val="002060"/>
                </a:solidFill>
              </a:rPr>
              <a:t>财务报表分析</a:t>
            </a:r>
            <a:endParaRPr lang="zh-CN" altLang="en-US" sz="4515" dirty="0">
              <a:solidFill>
                <a:srgbClr val="002060"/>
              </a:solidFill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5891625" y="4613321"/>
            <a:ext cx="5712917" cy="4483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121370" tIns="60685" rIns="121370" bIns="60685">
            <a:spAutoFit/>
          </a:bodyPr>
          <a:lstStyle/>
          <a:p>
            <a:r>
              <a:rPr lang="zh-CN" altLang="zh-CN" sz="2130" dirty="0">
                <a:solidFill>
                  <a:schemeClr val="bg1"/>
                </a:solidFill>
                <a:ea typeface="微软雅黑" panose="020B0503020204020204" pitchFamily="34" charset="-122"/>
              </a:rPr>
              <a:t>主 讲 人：丁   亮</a:t>
            </a:r>
            <a:endParaRPr lang="zh-CN" altLang="zh-CN" sz="213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1" name="组合 35"/>
          <p:cNvGrpSpPr/>
          <p:nvPr/>
        </p:nvGrpSpPr>
        <p:grpSpPr bwMode="auto">
          <a:xfrm>
            <a:off x="6043404" y="5640149"/>
            <a:ext cx="5109617" cy="407667"/>
            <a:chOff x="817723" y="0"/>
            <a:chExt cx="4554738" cy="360000"/>
          </a:xfrm>
          <a:solidFill>
            <a:srgbClr val="002060"/>
          </a:solidFill>
        </p:grpSpPr>
        <p:grpSp>
          <p:nvGrpSpPr>
            <p:cNvPr id="12" name="组合 12"/>
            <p:cNvGrpSpPr/>
            <p:nvPr/>
          </p:nvGrpSpPr>
          <p:grpSpPr bwMode="auto">
            <a:xfrm>
              <a:off x="1819732" y="0"/>
              <a:ext cx="450372" cy="360000"/>
              <a:chOff x="0" y="0"/>
              <a:chExt cx="1088225" cy="869861"/>
            </a:xfrm>
            <a:grpFill/>
          </p:grpSpPr>
          <p:sp>
            <p:nvSpPr>
              <p:cNvPr id="31" name="Freeform 17"/>
              <p:cNvSpPr>
                <a:spLocks noEditPoints="1" noChangeArrowheads="1"/>
              </p:cNvSpPr>
              <p:nvPr/>
            </p:nvSpPr>
            <p:spPr bwMode="auto">
              <a:xfrm>
                <a:off x="0" y="237562"/>
                <a:ext cx="824268" cy="632299"/>
              </a:xfrm>
              <a:custGeom>
                <a:avLst/>
                <a:gdLst>
                  <a:gd name="T0" fmla="*/ 274 w 291"/>
                  <a:gd name="T1" fmla="*/ 0 h 223"/>
                  <a:gd name="T2" fmla="*/ 17 w 291"/>
                  <a:gd name="T3" fmla="*/ 0 h 223"/>
                  <a:gd name="T4" fmla="*/ 0 w 291"/>
                  <a:gd name="T5" fmla="*/ 16 h 223"/>
                  <a:gd name="T6" fmla="*/ 0 w 291"/>
                  <a:gd name="T7" fmla="*/ 207 h 223"/>
                  <a:gd name="T8" fmla="*/ 17 w 291"/>
                  <a:gd name="T9" fmla="*/ 223 h 223"/>
                  <a:gd name="T10" fmla="*/ 274 w 291"/>
                  <a:gd name="T11" fmla="*/ 223 h 223"/>
                  <a:gd name="T12" fmla="*/ 291 w 291"/>
                  <a:gd name="T13" fmla="*/ 207 h 223"/>
                  <a:gd name="T14" fmla="*/ 291 w 291"/>
                  <a:gd name="T15" fmla="*/ 16 h 223"/>
                  <a:gd name="T16" fmla="*/ 274 w 291"/>
                  <a:gd name="T17" fmla="*/ 0 h 223"/>
                  <a:gd name="T18" fmla="*/ 270 w 291"/>
                  <a:gd name="T19" fmla="*/ 193 h 223"/>
                  <a:gd name="T20" fmla="*/ 256 w 291"/>
                  <a:gd name="T21" fmla="*/ 207 h 223"/>
                  <a:gd name="T22" fmla="*/ 35 w 291"/>
                  <a:gd name="T23" fmla="*/ 207 h 223"/>
                  <a:gd name="T24" fmla="*/ 21 w 291"/>
                  <a:gd name="T25" fmla="*/ 193 h 223"/>
                  <a:gd name="T26" fmla="*/ 21 w 291"/>
                  <a:gd name="T27" fmla="*/ 30 h 223"/>
                  <a:gd name="T28" fmla="*/ 35 w 291"/>
                  <a:gd name="T29" fmla="*/ 16 h 223"/>
                  <a:gd name="T30" fmla="*/ 256 w 291"/>
                  <a:gd name="T31" fmla="*/ 16 h 223"/>
                  <a:gd name="T32" fmla="*/ 270 w 291"/>
                  <a:gd name="T33" fmla="*/ 30 h 223"/>
                  <a:gd name="T34" fmla="*/ 270 w 291"/>
                  <a:gd name="T35" fmla="*/ 19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1"/>
                  <a:gd name="T55" fmla="*/ 0 h 223"/>
                  <a:gd name="T56" fmla="*/ 291 w 291"/>
                  <a:gd name="T57" fmla="*/ 223 h 2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1" h="223">
                    <a:moveTo>
                      <a:pt x="27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5"/>
                      <a:pt x="8" y="223"/>
                      <a:pt x="17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1" y="215"/>
                      <a:pt x="291" y="207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91" y="7"/>
                      <a:pt x="283" y="0"/>
                      <a:pt x="274" y="0"/>
                    </a:cubicBezTo>
                    <a:moveTo>
                      <a:pt x="270" y="193"/>
                    </a:moveTo>
                    <a:cubicBezTo>
                      <a:pt x="270" y="201"/>
                      <a:pt x="264" y="207"/>
                      <a:pt x="256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27" y="207"/>
                      <a:pt x="21" y="201"/>
                      <a:pt x="21" y="193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2"/>
                      <a:pt x="27" y="16"/>
                      <a:pt x="35" y="16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64" y="16"/>
                      <a:pt x="270" y="22"/>
                      <a:pt x="270" y="30"/>
                    </a:cubicBezTo>
                    <a:lnTo>
                      <a:pt x="270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Freeform 18"/>
              <p:cNvSpPr>
                <a:spLocks noChangeArrowheads="1"/>
              </p:cNvSpPr>
              <p:nvPr/>
            </p:nvSpPr>
            <p:spPr bwMode="auto">
              <a:xfrm>
                <a:off x="137978" y="110382"/>
                <a:ext cx="821868" cy="632299"/>
              </a:xfrm>
              <a:custGeom>
                <a:avLst/>
                <a:gdLst>
                  <a:gd name="T0" fmla="*/ 274 w 290"/>
                  <a:gd name="T1" fmla="*/ 0 h 223"/>
                  <a:gd name="T2" fmla="*/ 16 w 290"/>
                  <a:gd name="T3" fmla="*/ 0 h 223"/>
                  <a:gd name="T4" fmla="*/ 0 w 290"/>
                  <a:gd name="T5" fmla="*/ 16 h 223"/>
                  <a:gd name="T6" fmla="*/ 0 w 290"/>
                  <a:gd name="T7" fmla="*/ 25 h 223"/>
                  <a:gd name="T8" fmla="*/ 249 w 290"/>
                  <a:gd name="T9" fmla="*/ 25 h 223"/>
                  <a:gd name="T10" fmla="*/ 265 w 290"/>
                  <a:gd name="T11" fmla="*/ 42 h 223"/>
                  <a:gd name="T12" fmla="*/ 265 w 290"/>
                  <a:gd name="T13" fmla="*/ 223 h 223"/>
                  <a:gd name="T14" fmla="*/ 274 w 290"/>
                  <a:gd name="T15" fmla="*/ 223 h 223"/>
                  <a:gd name="T16" fmla="*/ 290 w 290"/>
                  <a:gd name="T17" fmla="*/ 207 h 223"/>
                  <a:gd name="T18" fmla="*/ 290 w 290"/>
                  <a:gd name="T19" fmla="*/ 16 h 223"/>
                  <a:gd name="T20" fmla="*/ 274 w 290"/>
                  <a:gd name="T21" fmla="*/ 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3"/>
                  <a:gd name="T35" fmla="*/ 290 w 290"/>
                  <a:gd name="T36" fmla="*/ 223 h 2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3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3"/>
                      <a:pt x="265" y="42"/>
                    </a:cubicBezTo>
                    <a:cubicBezTo>
                      <a:pt x="265" y="223"/>
                      <a:pt x="265" y="223"/>
                      <a:pt x="265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0" y="216"/>
                      <a:pt x="290" y="207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Freeform 19"/>
              <p:cNvSpPr>
                <a:spLocks noChangeArrowheads="1"/>
              </p:cNvSpPr>
              <p:nvPr/>
            </p:nvSpPr>
            <p:spPr bwMode="auto">
              <a:xfrm>
                <a:off x="266357" y="0"/>
                <a:ext cx="821868" cy="628699"/>
              </a:xfrm>
              <a:custGeom>
                <a:avLst/>
                <a:gdLst>
                  <a:gd name="T0" fmla="*/ 274 w 290"/>
                  <a:gd name="T1" fmla="*/ 0 h 222"/>
                  <a:gd name="T2" fmla="*/ 16 w 290"/>
                  <a:gd name="T3" fmla="*/ 0 h 222"/>
                  <a:gd name="T4" fmla="*/ 0 w 290"/>
                  <a:gd name="T5" fmla="*/ 16 h 222"/>
                  <a:gd name="T6" fmla="*/ 0 w 290"/>
                  <a:gd name="T7" fmla="*/ 25 h 222"/>
                  <a:gd name="T8" fmla="*/ 249 w 290"/>
                  <a:gd name="T9" fmla="*/ 25 h 222"/>
                  <a:gd name="T10" fmla="*/ 265 w 290"/>
                  <a:gd name="T11" fmla="*/ 41 h 222"/>
                  <a:gd name="T12" fmla="*/ 265 w 290"/>
                  <a:gd name="T13" fmla="*/ 222 h 222"/>
                  <a:gd name="T14" fmla="*/ 274 w 290"/>
                  <a:gd name="T15" fmla="*/ 222 h 222"/>
                  <a:gd name="T16" fmla="*/ 290 w 290"/>
                  <a:gd name="T17" fmla="*/ 206 h 222"/>
                  <a:gd name="T18" fmla="*/ 290 w 290"/>
                  <a:gd name="T19" fmla="*/ 16 h 222"/>
                  <a:gd name="T20" fmla="*/ 274 w 290"/>
                  <a:gd name="T21" fmla="*/ 0 h 2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2"/>
                  <a:gd name="T35" fmla="*/ 290 w 290"/>
                  <a:gd name="T36" fmla="*/ 222 h 2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2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2"/>
                      <a:pt x="265" y="41"/>
                    </a:cubicBezTo>
                    <a:cubicBezTo>
                      <a:pt x="265" y="222"/>
                      <a:pt x="265" y="222"/>
                      <a:pt x="265" y="222"/>
                    </a:cubicBezTo>
                    <a:cubicBezTo>
                      <a:pt x="274" y="222"/>
                      <a:pt x="274" y="222"/>
                      <a:pt x="274" y="222"/>
                    </a:cubicBezTo>
                    <a:cubicBezTo>
                      <a:pt x="283" y="222"/>
                      <a:pt x="290" y="215"/>
                      <a:pt x="290" y="206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Freeform 20"/>
              <p:cNvSpPr>
                <a:spLocks noChangeArrowheads="1"/>
              </p:cNvSpPr>
              <p:nvPr/>
            </p:nvSpPr>
            <p:spPr bwMode="auto">
              <a:xfrm>
                <a:off x="110382" y="422332"/>
                <a:ext cx="569909" cy="353943"/>
              </a:xfrm>
              <a:custGeom>
                <a:avLst/>
                <a:gdLst>
                  <a:gd name="T0" fmla="*/ 71 w 201"/>
                  <a:gd name="T1" fmla="*/ 5 h 125"/>
                  <a:gd name="T2" fmla="*/ 11 w 201"/>
                  <a:gd name="T3" fmla="*/ 109 h 125"/>
                  <a:gd name="T4" fmla="*/ 11 w 201"/>
                  <a:gd name="T5" fmla="*/ 124 h 125"/>
                  <a:gd name="T6" fmla="*/ 192 w 201"/>
                  <a:gd name="T7" fmla="*/ 124 h 125"/>
                  <a:gd name="T8" fmla="*/ 192 w 201"/>
                  <a:gd name="T9" fmla="*/ 108 h 125"/>
                  <a:gd name="T10" fmla="*/ 151 w 201"/>
                  <a:gd name="T11" fmla="*/ 47 h 125"/>
                  <a:gd name="T12" fmla="*/ 117 w 201"/>
                  <a:gd name="T13" fmla="*/ 86 h 125"/>
                  <a:gd name="T14" fmla="*/ 110 w 201"/>
                  <a:gd name="T15" fmla="*/ 81 h 125"/>
                  <a:gd name="T16" fmla="*/ 122 w 201"/>
                  <a:gd name="T17" fmla="*/ 65 h 125"/>
                  <a:gd name="T18" fmla="*/ 81 w 201"/>
                  <a:gd name="T19" fmla="*/ 5 h 125"/>
                  <a:gd name="T20" fmla="*/ 71 w 201"/>
                  <a:gd name="T21" fmla="*/ 5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125"/>
                  <a:gd name="T35" fmla="*/ 201 w 201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125">
                    <a:moveTo>
                      <a:pt x="71" y="5"/>
                    </a:moveTo>
                    <a:cubicBezTo>
                      <a:pt x="11" y="109"/>
                      <a:pt x="11" y="109"/>
                      <a:pt x="11" y="109"/>
                    </a:cubicBezTo>
                    <a:cubicBezTo>
                      <a:pt x="11" y="109"/>
                      <a:pt x="0" y="124"/>
                      <a:pt x="11" y="124"/>
                    </a:cubicBezTo>
                    <a:cubicBezTo>
                      <a:pt x="25" y="125"/>
                      <a:pt x="192" y="124"/>
                      <a:pt x="192" y="124"/>
                    </a:cubicBezTo>
                    <a:cubicBezTo>
                      <a:pt x="192" y="124"/>
                      <a:pt x="201" y="121"/>
                      <a:pt x="192" y="108"/>
                    </a:cubicBezTo>
                    <a:cubicBezTo>
                      <a:pt x="182" y="94"/>
                      <a:pt x="158" y="46"/>
                      <a:pt x="151" y="47"/>
                    </a:cubicBezTo>
                    <a:cubicBezTo>
                      <a:pt x="144" y="47"/>
                      <a:pt x="120" y="83"/>
                      <a:pt x="117" y="86"/>
                    </a:cubicBezTo>
                    <a:cubicBezTo>
                      <a:pt x="115" y="89"/>
                      <a:pt x="108" y="84"/>
                      <a:pt x="110" y="81"/>
                    </a:cubicBezTo>
                    <a:cubicBezTo>
                      <a:pt x="116" y="74"/>
                      <a:pt x="122" y="65"/>
                      <a:pt x="122" y="65"/>
                    </a:cubicBezTo>
                    <a:cubicBezTo>
                      <a:pt x="122" y="65"/>
                      <a:pt x="84" y="9"/>
                      <a:pt x="81" y="5"/>
                    </a:cubicBezTo>
                    <a:cubicBezTo>
                      <a:pt x="78" y="0"/>
                      <a:pt x="73" y="1"/>
                      <a:pt x="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auto">
              <a:xfrm>
                <a:off x="563909" y="331147"/>
                <a:ext cx="101984" cy="995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 bwMode="auto">
            <a:xfrm>
              <a:off x="5012461" y="0"/>
              <a:ext cx="360000" cy="360000"/>
              <a:chOff x="0" y="0"/>
              <a:chExt cx="881859" cy="881859"/>
            </a:xfrm>
            <a:grpFill/>
          </p:grpSpPr>
          <p:sp>
            <p:nvSpPr>
              <p:cNvPr id="29" name="Freeform 2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881859" cy="881859"/>
              </a:xfrm>
              <a:custGeom>
                <a:avLst/>
                <a:gdLst>
                  <a:gd name="T0" fmla="*/ 155 w 311"/>
                  <a:gd name="T1" fmla="*/ 0 h 311"/>
                  <a:gd name="T2" fmla="*/ 0 w 311"/>
                  <a:gd name="T3" fmla="*/ 155 h 311"/>
                  <a:gd name="T4" fmla="*/ 155 w 311"/>
                  <a:gd name="T5" fmla="*/ 311 h 311"/>
                  <a:gd name="T6" fmla="*/ 311 w 311"/>
                  <a:gd name="T7" fmla="*/ 155 h 311"/>
                  <a:gd name="T8" fmla="*/ 155 w 311"/>
                  <a:gd name="T9" fmla="*/ 0 h 311"/>
                  <a:gd name="T10" fmla="*/ 155 w 311"/>
                  <a:gd name="T11" fmla="*/ 289 h 311"/>
                  <a:gd name="T12" fmla="*/ 21 w 311"/>
                  <a:gd name="T13" fmla="*/ 155 h 311"/>
                  <a:gd name="T14" fmla="*/ 155 w 311"/>
                  <a:gd name="T15" fmla="*/ 21 h 311"/>
                  <a:gd name="T16" fmla="*/ 289 w 311"/>
                  <a:gd name="T17" fmla="*/ 155 h 311"/>
                  <a:gd name="T18" fmla="*/ 155 w 311"/>
                  <a:gd name="T19" fmla="*/ 289 h 3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1"/>
                  <a:gd name="T31" fmla="*/ 0 h 311"/>
                  <a:gd name="T32" fmla="*/ 311 w 311"/>
                  <a:gd name="T33" fmla="*/ 311 h 3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1" h="311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1"/>
                      <a:pt x="70" y="311"/>
                      <a:pt x="155" y="311"/>
                    </a:cubicBezTo>
                    <a:cubicBezTo>
                      <a:pt x="241" y="311"/>
                      <a:pt x="311" y="241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moveTo>
                      <a:pt x="155" y="289"/>
                    </a:moveTo>
                    <a:cubicBezTo>
                      <a:pt x="81" y="289"/>
                      <a:pt x="21" y="229"/>
                      <a:pt x="21" y="155"/>
                    </a:cubicBezTo>
                    <a:cubicBezTo>
                      <a:pt x="21" y="81"/>
                      <a:pt x="81" y="21"/>
                      <a:pt x="155" y="21"/>
                    </a:cubicBezTo>
                    <a:cubicBezTo>
                      <a:pt x="229" y="21"/>
                      <a:pt x="289" y="81"/>
                      <a:pt x="289" y="155"/>
                    </a:cubicBezTo>
                    <a:cubicBezTo>
                      <a:pt x="289" y="229"/>
                      <a:pt x="229" y="289"/>
                      <a:pt x="155" y="2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Freeform 23"/>
              <p:cNvSpPr>
                <a:spLocks noChangeArrowheads="1"/>
              </p:cNvSpPr>
              <p:nvPr/>
            </p:nvSpPr>
            <p:spPr bwMode="auto">
              <a:xfrm>
                <a:off x="235162" y="70789"/>
                <a:ext cx="430731" cy="428331"/>
              </a:xfrm>
              <a:custGeom>
                <a:avLst/>
                <a:gdLst>
                  <a:gd name="T0" fmla="*/ 145 w 152"/>
                  <a:gd name="T1" fmla="*/ 53 h 151"/>
                  <a:gd name="T2" fmla="*/ 144 w 152"/>
                  <a:gd name="T3" fmla="*/ 52 h 151"/>
                  <a:gd name="T4" fmla="*/ 125 w 152"/>
                  <a:gd name="T5" fmla="*/ 52 h 151"/>
                  <a:gd name="T6" fmla="*/ 77 w 152"/>
                  <a:gd name="T7" fmla="*/ 106 h 151"/>
                  <a:gd name="T8" fmla="*/ 31 w 152"/>
                  <a:gd name="T9" fmla="*/ 12 h 151"/>
                  <a:gd name="T10" fmla="*/ 11 w 152"/>
                  <a:gd name="T11" fmla="*/ 4 h 151"/>
                  <a:gd name="T12" fmla="*/ 10 w 152"/>
                  <a:gd name="T13" fmla="*/ 4 h 151"/>
                  <a:gd name="T14" fmla="*/ 4 w 152"/>
                  <a:gd name="T15" fmla="*/ 25 h 151"/>
                  <a:gd name="T16" fmla="*/ 60 w 152"/>
                  <a:gd name="T17" fmla="*/ 140 h 151"/>
                  <a:gd name="T18" fmla="*/ 79 w 152"/>
                  <a:gd name="T19" fmla="*/ 148 h 151"/>
                  <a:gd name="T20" fmla="*/ 79 w 152"/>
                  <a:gd name="T21" fmla="*/ 148 h 151"/>
                  <a:gd name="T22" fmla="*/ 80 w 152"/>
                  <a:gd name="T23" fmla="*/ 148 h 151"/>
                  <a:gd name="T24" fmla="*/ 81 w 152"/>
                  <a:gd name="T25" fmla="*/ 147 h 151"/>
                  <a:gd name="T26" fmla="*/ 87 w 152"/>
                  <a:gd name="T27" fmla="*/ 141 h 151"/>
                  <a:gd name="T28" fmla="*/ 148 w 152"/>
                  <a:gd name="T29" fmla="*/ 72 h 151"/>
                  <a:gd name="T30" fmla="*/ 145 w 152"/>
                  <a:gd name="T31" fmla="*/ 53 h 1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2"/>
                  <a:gd name="T49" fmla="*/ 0 h 151"/>
                  <a:gd name="T50" fmla="*/ 152 w 152"/>
                  <a:gd name="T51" fmla="*/ 151 h 1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2" h="151">
                    <a:moveTo>
                      <a:pt x="145" y="53"/>
                    </a:moveTo>
                    <a:cubicBezTo>
                      <a:pt x="144" y="52"/>
                      <a:pt x="144" y="52"/>
                      <a:pt x="144" y="52"/>
                    </a:cubicBezTo>
                    <a:cubicBezTo>
                      <a:pt x="138" y="47"/>
                      <a:pt x="129" y="47"/>
                      <a:pt x="125" y="52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7" y="4"/>
                      <a:pt x="18" y="0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3" y="8"/>
                      <a:pt x="0" y="17"/>
                      <a:pt x="4" y="25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3" y="148"/>
                      <a:pt x="72" y="151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80" y="148"/>
                      <a:pt x="80" y="148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4" y="146"/>
                      <a:pt x="86" y="144"/>
                      <a:pt x="87" y="141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52" y="67"/>
                      <a:pt x="151" y="59"/>
                      <a:pt x="145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4" name="组合 21"/>
            <p:cNvGrpSpPr/>
            <p:nvPr/>
          </p:nvGrpSpPr>
          <p:grpSpPr bwMode="auto">
            <a:xfrm>
              <a:off x="2907827" y="0"/>
              <a:ext cx="434277" cy="360000"/>
              <a:chOff x="0" y="0"/>
              <a:chExt cx="961046" cy="796672"/>
            </a:xfrm>
            <a:grpFill/>
          </p:grpSpPr>
          <p:sp>
            <p:nvSpPr>
              <p:cNvPr id="17" name="Freeform 2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961046" cy="796672"/>
              </a:xfrm>
              <a:custGeom>
                <a:avLst/>
                <a:gdLst>
                  <a:gd name="T0" fmla="*/ 321 w 339"/>
                  <a:gd name="T1" fmla="*/ 0 h 281"/>
                  <a:gd name="T2" fmla="*/ 18 w 339"/>
                  <a:gd name="T3" fmla="*/ 0 h 281"/>
                  <a:gd name="T4" fmla="*/ 0 w 339"/>
                  <a:gd name="T5" fmla="*/ 18 h 281"/>
                  <a:gd name="T6" fmla="*/ 0 w 339"/>
                  <a:gd name="T7" fmla="*/ 263 h 281"/>
                  <a:gd name="T8" fmla="*/ 18 w 339"/>
                  <a:gd name="T9" fmla="*/ 281 h 281"/>
                  <a:gd name="T10" fmla="*/ 321 w 339"/>
                  <a:gd name="T11" fmla="*/ 281 h 281"/>
                  <a:gd name="T12" fmla="*/ 339 w 339"/>
                  <a:gd name="T13" fmla="*/ 263 h 281"/>
                  <a:gd name="T14" fmla="*/ 339 w 339"/>
                  <a:gd name="T15" fmla="*/ 18 h 281"/>
                  <a:gd name="T16" fmla="*/ 321 w 339"/>
                  <a:gd name="T17" fmla="*/ 0 h 281"/>
                  <a:gd name="T18" fmla="*/ 316 w 339"/>
                  <a:gd name="T19" fmla="*/ 246 h 281"/>
                  <a:gd name="T20" fmla="*/ 301 w 339"/>
                  <a:gd name="T21" fmla="*/ 262 h 281"/>
                  <a:gd name="T22" fmla="*/ 38 w 339"/>
                  <a:gd name="T23" fmla="*/ 262 h 281"/>
                  <a:gd name="T24" fmla="*/ 23 w 339"/>
                  <a:gd name="T25" fmla="*/ 246 h 281"/>
                  <a:gd name="T26" fmla="*/ 23 w 339"/>
                  <a:gd name="T27" fmla="*/ 35 h 281"/>
                  <a:gd name="T28" fmla="*/ 38 w 339"/>
                  <a:gd name="T29" fmla="*/ 19 h 281"/>
                  <a:gd name="T30" fmla="*/ 301 w 339"/>
                  <a:gd name="T31" fmla="*/ 19 h 281"/>
                  <a:gd name="T32" fmla="*/ 316 w 339"/>
                  <a:gd name="T33" fmla="*/ 35 h 281"/>
                  <a:gd name="T34" fmla="*/ 316 w 339"/>
                  <a:gd name="T35" fmla="*/ 246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9"/>
                  <a:gd name="T55" fmla="*/ 0 h 281"/>
                  <a:gd name="T56" fmla="*/ 339 w 339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9" h="281">
                    <a:moveTo>
                      <a:pt x="3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73"/>
                      <a:pt x="8" y="281"/>
                      <a:pt x="18" y="281"/>
                    </a:cubicBezTo>
                    <a:cubicBezTo>
                      <a:pt x="321" y="281"/>
                      <a:pt x="321" y="281"/>
                      <a:pt x="321" y="281"/>
                    </a:cubicBezTo>
                    <a:cubicBezTo>
                      <a:pt x="331" y="281"/>
                      <a:pt x="339" y="273"/>
                      <a:pt x="339" y="263"/>
                    </a:cubicBezTo>
                    <a:cubicBezTo>
                      <a:pt x="339" y="18"/>
                      <a:pt x="339" y="18"/>
                      <a:pt x="339" y="18"/>
                    </a:cubicBezTo>
                    <a:cubicBezTo>
                      <a:pt x="339" y="8"/>
                      <a:pt x="331" y="0"/>
                      <a:pt x="321" y="0"/>
                    </a:cubicBezTo>
                    <a:moveTo>
                      <a:pt x="316" y="246"/>
                    </a:moveTo>
                    <a:cubicBezTo>
                      <a:pt x="316" y="255"/>
                      <a:pt x="309" y="262"/>
                      <a:pt x="301" y="262"/>
                    </a:cubicBezTo>
                    <a:cubicBezTo>
                      <a:pt x="38" y="262"/>
                      <a:pt x="38" y="262"/>
                      <a:pt x="38" y="262"/>
                    </a:cubicBezTo>
                    <a:cubicBezTo>
                      <a:pt x="30" y="262"/>
                      <a:pt x="23" y="255"/>
                      <a:pt x="23" y="24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26"/>
                      <a:pt x="30" y="19"/>
                      <a:pt x="38" y="19"/>
                    </a:cubicBezTo>
                    <a:cubicBezTo>
                      <a:pt x="301" y="19"/>
                      <a:pt x="301" y="19"/>
                      <a:pt x="301" y="19"/>
                    </a:cubicBezTo>
                    <a:cubicBezTo>
                      <a:pt x="309" y="19"/>
                      <a:pt x="316" y="26"/>
                      <a:pt x="316" y="35"/>
                    </a:cubicBezTo>
                    <a:lnTo>
                      <a:pt x="316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Freeform 25"/>
              <p:cNvSpPr>
                <a:spLocks noChangeArrowheads="1"/>
              </p:cNvSpPr>
              <p:nvPr/>
            </p:nvSpPr>
            <p:spPr bwMode="auto">
              <a:xfrm>
                <a:off x="176371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Freeform 26"/>
              <p:cNvSpPr>
                <a:spLocks noChangeArrowheads="1"/>
              </p:cNvSpPr>
              <p:nvPr/>
            </p:nvSpPr>
            <p:spPr bwMode="auto">
              <a:xfrm>
                <a:off x="176371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Freeform 27"/>
              <p:cNvSpPr>
                <a:spLocks noChangeArrowheads="1"/>
              </p:cNvSpPr>
              <p:nvPr/>
            </p:nvSpPr>
            <p:spPr bwMode="auto">
              <a:xfrm>
                <a:off x="346744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Freeform 28"/>
              <p:cNvSpPr>
                <a:spLocks noChangeArrowheads="1"/>
              </p:cNvSpPr>
              <p:nvPr/>
            </p:nvSpPr>
            <p:spPr bwMode="auto">
              <a:xfrm>
                <a:off x="346744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Freeform 29"/>
              <p:cNvSpPr>
                <a:spLocks noChangeArrowheads="1"/>
              </p:cNvSpPr>
              <p:nvPr/>
            </p:nvSpPr>
            <p:spPr bwMode="auto">
              <a:xfrm>
                <a:off x="346744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Freeform 30"/>
              <p:cNvSpPr>
                <a:spLocks noChangeArrowheads="1"/>
              </p:cNvSpPr>
              <p:nvPr/>
            </p:nvSpPr>
            <p:spPr bwMode="auto">
              <a:xfrm>
                <a:off x="519516" y="116382"/>
                <a:ext cx="83987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5" name="Freeform 31"/>
              <p:cNvSpPr>
                <a:spLocks noChangeArrowheads="1"/>
              </p:cNvSpPr>
              <p:nvPr/>
            </p:nvSpPr>
            <p:spPr bwMode="auto">
              <a:xfrm>
                <a:off x="519516" y="274756"/>
                <a:ext cx="83987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Freeform 32"/>
              <p:cNvSpPr>
                <a:spLocks noChangeArrowheads="1"/>
              </p:cNvSpPr>
              <p:nvPr/>
            </p:nvSpPr>
            <p:spPr bwMode="auto">
              <a:xfrm>
                <a:off x="688689" y="116382"/>
                <a:ext cx="85186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Freeform 33"/>
              <p:cNvSpPr>
                <a:spLocks noChangeArrowheads="1"/>
              </p:cNvSpPr>
              <p:nvPr/>
            </p:nvSpPr>
            <p:spPr bwMode="auto">
              <a:xfrm>
                <a:off x="688689" y="274756"/>
                <a:ext cx="85186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Freeform 34"/>
              <p:cNvSpPr>
                <a:spLocks noChangeArrowheads="1"/>
              </p:cNvSpPr>
              <p:nvPr/>
            </p:nvSpPr>
            <p:spPr bwMode="auto">
              <a:xfrm>
                <a:off x="176371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5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817723" y="0"/>
              <a:ext cx="364286" cy="360000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9"/>
            <p:cNvSpPr>
              <a:spLocks noChangeAspect="1" noEditPoints="1" noChangeArrowheads="1"/>
            </p:cNvSpPr>
            <p:nvPr/>
          </p:nvSpPr>
          <p:spPr bwMode="auto">
            <a:xfrm>
              <a:off x="3979827" y="0"/>
              <a:ext cx="394911" cy="360000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9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24976" y="1233294"/>
            <a:ext cx="382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一、财务报表分析的主体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9448219" y="2192163"/>
            <a:ext cx="838472" cy="1105430"/>
          </a:xfrm>
          <a:custGeom>
            <a:avLst/>
            <a:gdLst>
              <a:gd name="T0" fmla="*/ 1006 w 2917"/>
              <a:gd name="T1" fmla="*/ 0 h 3850"/>
              <a:gd name="T2" fmla="*/ 797 w 2917"/>
              <a:gd name="T3" fmla="*/ 449 h 3850"/>
              <a:gd name="T4" fmla="*/ 555 w 2917"/>
              <a:gd name="T5" fmla="*/ 1755 h 3850"/>
              <a:gd name="T6" fmla="*/ 555 w 2917"/>
              <a:gd name="T7" fmla="*/ 1882 h 3850"/>
              <a:gd name="T8" fmla="*/ 354 w 2917"/>
              <a:gd name="T9" fmla="*/ 1882 h 3850"/>
              <a:gd name="T10" fmla="*/ 159 w 2917"/>
              <a:gd name="T11" fmla="*/ 2270 h 3850"/>
              <a:gd name="T12" fmla="*/ 1171 w 2917"/>
              <a:gd name="T13" fmla="*/ 3636 h 3850"/>
              <a:gd name="T14" fmla="*/ 1747 w 2917"/>
              <a:gd name="T15" fmla="*/ 3636 h 3850"/>
              <a:gd name="T16" fmla="*/ 2759 w 2917"/>
              <a:gd name="T17" fmla="*/ 2270 h 3850"/>
              <a:gd name="T18" fmla="*/ 2563 w 2917"/>
              <a:gd name="T19" fmla="*/ 1882 h 3850"/>
              <a:gd name="T20" fmla="*/ 2367 w 2917"/>
              <a:gd name="T21" fmla="*/ 1882 h 3850"/>
              <a:gd name="T22" fmla="*/ 2367 w 2917"/>
              <a:gd name="T23" fmla="*/ 1783 h 3850"/>
              <a:gd name="T24" fmla="*/ 2366 w 2917"/>
              <a:gd name="T25" fmla="*/ 1731 h 3850"/>
              <a:gd name="T26" fmla="*/ 2510 w 2917"/>
              <a:gd name="T27" fmla="*/ 1040 h 3850"/>
              <a:gd name="T28" fmla="*/ 2574 w 2917"/>
              <a:gd name="T29" fmla="*/ 905 h 3850"/>
              <a:gd name="T30" fmla="*/ 1006 w 2917"/>
              <a:gd name="T31" fmla="*/ 0 h 3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17" h="3850">
                <a:moveTo>
                  <a:pt x="1006" y="0"/>
                </a:moveTo>
                <a:cubicBezTo>
                  <a:pt x="926" y="144"/>
                  <a:pt x="856" y="294"/>
                  <a:pt x="797" y="449"/>
                </a:cubicBezTo>
                <a:cubicBezTo>
                  <a:pt x="641" y="854"/>
                  <a:pt x="555" y="1295"/>
                  <a:pt x="555" y="1755"/>
                </a:cubicBezTo>
                <a:lnTo>
                  <a:pt x="555" y="1882"/>
                </a:lnTo>
                <a:lnTo>
                  <a:pt x="354" y="1882"/>
                </a:lnTo>
                <a:cubicBezTo>
                  <a:pt x="88" y="1882"/>
                  <a:pt x="0" y="2057"/>
                  <a:pt x="159" y="2270"/>
                </a:cubicBezTo>
                <a:lnTo>
                  <a:pt x="1171" y="3636"/>
                </a:lnTo>
                <a:cubicBezTo>
                  <a:pt x="1329" y="3850"/>
                  <a:pt x="1588" y="3850"/>
                  <a:pt x="1747" y="3636"/>
                </a:cubicBezTo>
                <a:lnTo>
                  <a:pt x="2759" y="2270"/>
                </a:lnTo>
                <a:cubicBezTo>
                  <a:pt x="2917" y="2057"/>
                  <a:pt x="2829" y="1882"/>
                  <a:pt x="2563" y="1882"/>
                </a:cubicBezTo>
                <a:lnTo>
                  <a:pt x="2367" y="1882"/>
                </a:lnTo>
                <a:lnTo>
                  <a:pt x="2367" y="1783"/>
                </a:lnTo>
                <a:cubicBezTo>
                  <a:pt x="2367" y="1764"/>
                  <a:pt x="2366" y="1750"/>
                  <a:pt x="2366" y="1731"/>
                </a:cubicBezTo>
                <a:cubicBezTo>
                  <a:pt x="2369" y="1486"/>
                  <a:pt x="2420" y="1253"/>
                  <a:pt x="2510" y="1040"/>
                </a:cubicBezTo>
                <a:cubicBezTo>
                  <a:pt x="2530" y="994"/>
                  <a:pt x="2551" y="949"/>
                  <a:pt x="2574" y="905"/>
                </a:cubicBezTo>
                <a:lnTo>
                  <a:pt x="1006" y="0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Freeform 24"/>
          <p:cNvSpPr/>
          <p:nvPr/>
        </p:nvSpPr>
        <p:spPr bwMode="auto">
          <a:xfrm>
            <a:off x="9761549" y="1646969"/>
            <a:ext cx="1392440" cy="762019"/>
          </a:xfrm>
          <a:custGeom>
            <a:avLst/>
            <a:gdLst>
              <a:gd name="T0" fmla="*/ 4839 w 4839"/>
              <a:gd name="T1" fmla="*/ 435 h 2651"/>
              <a:gd name="T2" fmla="*/ 4744 w 4839"/>
              <a:gd name="T3" fmla="*/ 385 h 2651"/>
              <a:gd name="T4" fmla="*/ 3113 w 4839"/>
              <a:gd name="T5" fmla="*/ 0 h 2651"/>
              <a:gd name="T6" fmla="*/ 1637 w 4839"/>
              <a:gd name="T7" fmla="*/ 312 h 2651"/>
              <a:gd name="T8" fmla="*/ 0 w 4839"/>
              <a:gd name="T9" fmla="*/ 1745 h 2651"/>
              <a:gd name="T10" fmla="*/ 1569 w 4839"/>
              <a:gd name="T11" fmla="*/ 2651 h 2651"/>
              <a:gd name="T12" fmla="*/ 2376 w 4839"/>
              <a:gd name="T13" fmla="*/ 1965 h 2651"/>
              <a:gd name="T14" fmla="*/ 2506 w 4839"/>
              <a:gd name="T15" fmla="*/ 1914 h 2651"/>
              <a:gd name="T16" fmla="*/ 3113 w 4839"/>
              <a:gd name="T17" fmla="*/ 1811 h 2651"/>
              <a:gd name="T18" fmla="*/ 3838 w 4839"/>
              <a:gd name="T19" fmla="*/ 1960 h 2651"/>
              <a:gd name="T20" fmla="*/ 3933 w 4839"/>
              <a:gd name="T21" fmla="*/ 2004 h 2651"/>
              <a:gd name="T22" fmla="*/ 4839 w 4839"/>
              <a:gd name="T23" fmla="*/ 43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39" h="2651">
                <a:moveTo>
                  <a:pt x="4839" y="435"/>
                </a:moveTo>
                <a:cubicBezTo>
                  <a:pt x="4808" y="418"/>
                  <a:pt x="4776" y="401"/>
                  <a:pt x="4744" y="385"/>
                </a:cubicBezTo>
                <a:cubicBezTo>
                  <a:pt x="4253" y="139"/>
                  <a:pt x="3699" y="0"/>
                  <a:pt x="3113" y="0"/>
                </a:cubicBezTo>
                <a:cubicBezTo>
                  <a:pt x="2588" y="0"/>
                  <a:pt x="2088" y="112"/>
                  <a:pt x="1637" y="312"/>
                </a:cubicBezTo>
                <a:cubicBezTo>
                  <a:pt x="962" y="612"/>
                  <a:pt x="387" y="1116"/>
                  <a:pt x="0" y="1745"/>
                </a:cubicBezTo>
                <a:lnTo>
                  <a:pt x="1569" y="2651"/>
                </a:lnTo>
                <a:cubicBezTo>
                  <a:pt x="1764" y="2350"/>
                  <a:pt x="2045" y="2110"/>
                  <a:pt x="2376" y="1965"/>
                </a:cubicBezTo>
                <a:cubicBezTo>
                  <a:pt x="2419" y="1946"/>
                  <a:pt x="2462" y="1929"/>
                  <a:pt x="2506" y="1914"/>
                </a:cubicBezTo>
                <a:cubicBezTo>
                  <a:pt x="2696" y="1847"/>
                  <a:pt x="2900" y="1811"/>
                  <a:pt x="3113" y="1811"/>
                </a:cubicBezTo>
                <a:cubicBezTo>
                  <a:pt x="3370" y="1811"/>
                  <a:pt x="3616" y="1864"/>
                  <a:pt x="3838" y="1960"/>
                </a:cubicBezTo>
                <a:cubicBezTo>
                  <a:pt x="3870" y="1974"/>
                  <a:pt x="3902" y="1989"/>
                  <a:pt x="3933" y="2004"/>
                </a:cubicBezTo>
                <a:lnTo>
                  <a:pt x="4839" y="435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" name="Freeform 25"/>
          <p:cNvSpPr/>
          <p:nvPr/>
        </p:nvSpPr>
        <p:spPr bwMode="auto">
          <a:xfrm>
            <a:off x="10937165" y="1797368"/>
            <a:ext cx="769539" cy="1392440"/>
          </a:xfrm>
          <a:custGeom>
            <a:avLst/>
            <a:gdLst>
              <a:gd name="T0" fmla="*/ 2190 w 2678"/>
              <a:gd name="T1" fmla="*/ 4846 h 4846"/>
              <a:gd name="T2" fmla="*/ 2678 w 2678"/>
              <a:gd name="T3" fmla="*/ 3129 h 4846"/>
              <a:gd name="T4" fmla="*/ 2470 w 2678"/>
              <a:gd name="T5" fmla="*/ 1915 h 4846"/>
              <a:gd name="T6" fmla="*/ 905 w 2678"/>
              <a:gd name="T7" fmla="*/ 0 h 4846"/>
              <a:gd name="T8" fmla="*/ 0 w 2678"/>
              <a:gd name="T9" fmla="*/ 1568 h 4846"/>
              <a:gd name="T10" fmla="*/ 763 w 2678"/>
              <a:gd name="T11" fmla="*/ 2520 h 4846"/>
              <a:gd name="T12" fmla="*/ 779 w 2678"/>
              <a:gd name="T13" fmla="*/ 2566 h 4846"/>
              <a:gd name="T14" fmla="*/ 867 w 2678"/>
              <a:gd name="T15" fmla="*/ 3129 h 4846"/>
              <a:gd name="T16" fmla="*/ 628 w 2678"/>
              <a:gd name="T17" fmla="*/ 3926 h 4846"/>
              <a:gd name="T18" fmla="*/ 619 w 2678"/>
              <a:gd name="T19" fmla="*/ 3939 h 4846"/>
              <a:gd name="T20" fmla="*/ 2190 w 2678"/>
              <a:gd name="T21" fmla="*/ 4846 h 4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8" h="4846">
                <a:moveTo>
                  <a:pt x="2190" y="4846"/>
                </a:moveTo>
                <a:cubicBezTo>
                  <a:pt x="2475" y="4387"/>
                  <a:pt x="2678" y="3830"/>
                  <a:pt x="2678" y="3129"/>
                </a:cubicBezTo>
                <a:cubicBezTo>
                  <a:pt x="2678" y="2704"/>
                  <a:pt x="2604" y="2295"/>
                  <a:pt x="2470" y="1915"/>
                </a:cubicBezTo>
                <a:cubicBezTo>
                  <a:pt x="2185" y="1110"/>
                  <a:pt x="1626" y="434"/>
                  <a:pt x="905" y="0"/>
                </a:cubicBezTo>
                <a:lnTo>
                  <a:pt x="0" y="1568"/>
                </a:lnTo>
                <a:cubicBezTo>
                  <a:pt x="351" y="1788"/>
                  <a:pt x="623" y="2123"/>
                  <a:pt x="763" y="2520"/>
                </a:cubicBezTo>
                <a:cubicBezTo>
                  <a:pt x="769" y="2535"/>
                  <a:pt x="774" y="2551"/>
                  <a:pt x="779" y="2566"/>
                </a:cubicBezTo>
                <a:cubicBezTo>
                  <a:pt x="836" y="2744"/>
                  <a:pt x="867" y="2933"/>
                  <a:pt x="867" y="3129"/>
                </a:cubicBezTo>
                <a:cubicBezTo>
                  <a:pt x="867" y="3440"/>
                  <a:pt x="782" y="3690"/>
                  <a:pt x="628" y="3926"/>
                </a:cubicBezTo>
                <a:cubicBezTo>
                  <a:pt x="626" y="3930"/>
                  <a:pt x="622" y="3935"/>
                  <a:pt x="619" y="3939"/>
                </a:cubicBezTo>
                <a:lnTo>
                  <a:pt x="2190" y="484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" name="Freeform 26"/>
          <p:cNvSpPr/>
          <p:nvPr/>
        </p:nvSpPr>
        <p:spPr bwMode="auto">
          <a:xfrm>
            <a:off x="10488476" y="2969223"/>
            <a:ext cx="1050283" cy="1155562"/>
          </a:xfrm>
          <a:custGeom>
            <a:avLst/>
            <a:gdLst>
              <a:gd name="T0" fmla="*/ 1403 w 3656"/>
              <a:gd name="T1" fmla="*/ 676 h 4019"/>
              <a:gd name="T2" fmla="*/ 744 w 3656"/>
              <a:gd name="T3" fmla="*/ 1318 h 4019"/>
              <a:gd name="T4" fmla="*/ 0 w 3656"/>
              <a:gd name="T5" fmla="*/ 3113 h 4019"/>
              <a:gd name="T6" fmla="*/ 906 w 3656"/>
              <a:gd name="T7" fmla="*/ 4019 h 4019"/>
              <a:gd name="T8" fmla="*/ 1811 w 3656"/>
              <a:gd name="T9" fmla="*/ 3113 h 4019"/>
              <a:gd name="T10" fmla="*/ 2185 w 3656"/>
              <a:gd name="T11" fmla="*/ 2427 h 4019"/>
              <a:gd name="T12" fmla="*/ 2616 w 3656"/>
              <a:gd name="T13" fmla="*/ 2021 h 4019"/>
              <a:gd name="T14" fmla="*/ 3656 w 3656"/>
              <a:gd name="T15" fmla="*/ 911 h 4019"/>
              <a:gd name="T16" fmla="*/ 2078 w 3656"/>
              <a:gd name="T17" fmla="*/ 0 h 4019"/>
              <a:gd name="T18" fmla="*/ 1403 w 3656"/>
              <a:gd name="T19" fmla="*/ 676 h 4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56" h="4019">
                <a:moveTo>
                  <a:pt x="1403" y="676"/>
                </a:moveTo>
                <a:cubicBezTo>
                  <a:pt x="1189" y="869"/>
                  <a:pt x="957" y="1079"/>
                  <a:pt x="744" y="1318"/>
                </a:cubicBezTo>
                <a:cubicBezTo>
                  <a:pt x="336" y="1776"/>
                  <a:pt x="0" y="2343"/>
                  <a:pt x="0" y="3113"/>
                </a:cubicBezTo>
                <a:cubicBezTo>
                  <a:pt x="0" y="3613"/>
                  <a:pt x="405" y="4019"/>
                  <a:pt x="906" y="4019"/>
                </a:cubicBezTo>
                <a:cubicBezTo>
                  <a:pt x="1406" y="4019"/>
                  <a:pt x="1811" y="3613"/>
                  <a:pt x="1811" y="3113"/>
                </a:cubicBezTo>
                <a:cubicBezTo>
                  <a:pt x="1811" y="2884"/>
                  <a:pt x="1928" y="2691"/>
                  <a:pt x="2185" y="2427"/>
                </a:cubicBezTo>
                <a:cubicBezTo>
                  <a:pt x="2300" y="2309"/>
                  <a:pt x="2443" y="2177"/>
                  <a:pt x="2616" y="2021"/>
                </a:cubicBezTo>
                <a:cubicBezTo>
                  <a:pt x="2949" y="1721"/>
                  <a:pt x="3340" y="1367"/>
                  <a:pt x="3656" y="911"/>
                </a:cubicBezTo>
                <a:lnTo>
                  <a:pt x="2078" y="0"/>
                </a:lnTo>
                <a:cubicBezTo>
                  <a:pt x="1907" y="216"/>
                  <a:pt x="1678" y="428"/>
                  <a:pt x="1403" y="676"/>
                </a:cubicBezTo>
                <a:close/>
              </a:path>
            </a:pathLst>
          </a:custGeom>
          <a:solidFill>
            <a:schemeClr val="accent4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Freeform 28"/>
          <p:cNvSpPr>
            <a:spLocks noEditPoints="1"/>
          </p:cNvSpPr>
          <p:nvPr/>
        </p:nvSpPr>
        <p:spPr bwMode="auto">
          <a:xfrm>
            <a:off x="10566182" y="2447841"/>
            <a:ext cx="281998" cy="599088"/>
          </a:xfrm>
          <a:custGeom>
            <a:avLst/>
            <a:gdLst>
              <a:gd name="T0" fmla="*/ 378 w 977"/>
              <a:gd name="T1" fmla="*/ 550 h 2086"/>
              <a:gd name="T2" fmla="*/ 390 w 977"/>
              <a:gd name="T3" fmla="*/ 531 h 2086"/>
              <a:gd name="T4" fmla="*/ 375 w 977"/>
              <a:gd name="T5" fmla="*/ 506 h 2086"/>
              <a:gd name="T6" fmla="*/ 351 w 977"/>
              <a:gd name="T7" fmla="*/ 506 h 2086"/>
              <a:gd name="T8" fmla="*/ 336 w 977"/>
              <a:gd name="T9" fmla="*/ 531 h 2086"/>
              <a:gd name="T10" fmla="*/ 348 w 977"/>
              <a:gd name="T11" fmla="*/ 550 h 2086"/>
              <a:gd name="T12" fmla="*/ 378 w 977"/>
              <a:gd name="T13" fmla="*/ 550 h 2086"/>
              <a:gd name="T14" fmla="*/ 939 w 977"/>
              <a:gd name="T15" fmla="*/ 151 h 2086"/>
              <a:gd name="T16" fmla="*/ 933 w 977"/>
              <a:gd name="T17" fmla="*/ 148 h 2086"/>
              <a:gd name="T18" fmla="*/ 817 w 977"/>
              <a:gd name="T19" fmla="*/ 175 h 2086"/>
              <a:gd name="T20" fmla="*/ 611 w 977"/>
              <a:gd name="T21" fmla="*/ 485 h 2086"/>
              <a:gd name="T22" fmla="*/ 538 w 977"/>
              <a:gd name="T23" fmla="*/ 519 h 2086"/>
              <a:gd name="T24" fmla="*/ 538 w 977"/>
              <a:gd name="T25" fmla="*/ 519 h 2086"/>
              <a:gd name="T26" fmla="*/ 487 w 977"/>
              <a:gd name="T27" fmla="*/ 520 h 2086"/>
              <a:gd name="T28" fmla="*/ 487 w 977"/>
              <a:gd name="T29" fmla="*/ 520 h 2086"/>
              <a:gd name="T30" fmla="*/ 363 w 977"/>
              <a:gd name="T31" fmla="*/ 735 h 2086"/>
              <a:gd name="T32" fmla="*/ 238 w 977"/>
              <a:gd name="T33" fmla="*/ 518 h 2086"/>
              <a:gd name="T34" fmla="*/ 0 w 977"/>
              <a:gd name="T35" fmla="*/ 741 h 2086"/>
              <a:gd name="T36" fmla="*/ 0 w 977"/>
              <a:gd name="T37" fmla="*/ 1267 h 2086"/>
              <a:gd name="T38" fmla="*/ 80 w 977"/>
              <a:gd name="T39" fmla="*/ 1346 h 2086"/>
              <a:gd name="T40" fmla="*/ 110 w 977"/>
              <a:gd name="T41" fmla="*/ 1346 h 2086"/>
              <a:gd name="T42" fmla="*/ 110 w 977"/>
              <a:gd name="T43" fmla="*/ 801 h 2086"/>
              <a:gd name="T44" fmla="*/ 124 w 977"/>
              <a:gd name="T45" fmla="*/ 787 h 2086"/>
              <a:gd name="T46" fmla="*/ 138 w 977"/>
              <a:gd name="T47" fmla="*/ 801 h 2086"/>
              <a:gd name="T48" fmla="*/ 138 w 977"/>
              <a:gd name="T49" fmla="*/ 2019 h 2086"/>
              <a:gd name="T50" fmla="*/ 232 w 977"/>
              <a:gd name="T51" fmla="*/ 2086 h 2086"/>
              <a:gd name="T52" fmla="*/ 235 w 977"/>
              <a:gd name="T53" fmla="*/ 2086 h 2086"/>
              <a:gd name="T54" fmla="*/ 334 w 977"/>
              <a:gd name="T55" fmla="*/ 2000 h 2086"/>
              <a:gd name="T56" fmla="*/ 334 w 977"/>
              <a:gd name="T57" fmla="*/ 1346 h 2086"/>
              <a:gd name="T58" fmla="*/ 386 w 977"/>
              <a:gd name="T59" fmla="*/ 1346 h 2086"/>
              <a:gd name="T60" fmla="*/ 386 w 977"/>
              <a:gd name="T61" fmla="*/ 2000 h 2086"/>
              <a:gd name="T62" fmla="*/ 486 w 977"/>
              <a:gd name="T63" fmla="*/ 2086 h 2086"/>
              <a:gd name="T64" fmla="*/ 488 w 977"/>
              <a:gd name="T65" fmla="*/ 2086 h 2086"/>
              <a:gd name="T66" fmla="*/ 582 w 977"/>
              <a:gd name="T67" fmla="*/ 2019 h 2086"/>
              <a:gd name="T68" fmla="*/ 582 w 977"/>
              <a:gd name="T69" fmla="*/ 923 h 2086"/>
              <a:gd name="T70" fmla="*/ 588 w 977"/>
              <a:gd name="T71" fmla="*/ 829 h 2086"/>
              <a:gd name="T72" fmla="*/ 635 w 977"/>
              <a:gd name="T73" fmla="*/ 746 h 2086"/>
              <a:gd name="T74" fmla="*/ 946 w 977"/>
              <a:gd name="T75" fmla="*/ 270 h 2086"/>
              <a:gd name="T76" fmla="*/ 939 w 977"/>
              <a:gd name="T77" fmla="*/ 151 h 2086"/>
              <a:gd name="T78" fmla="*/ 362 w 977"/>
              <a:gd name="T79" fmla="*/ 462 h 2086"/>
              <a:gd name="T80" fmla="*/ 593 w 977"/>
              <a:gd name="T81" fmla="*/ 231 h 2086"/>
              <a:gd name="T82" fmla="*/ 362 w 977"/>
              <a:gd name="T83" fmla="*/ 0 h 2086"/>
              <a:gd name="T84" fmla="*/ 131 w 977"/>
              <a:gd name="T85" fmla="*/ 231 h 2086"/>
              <a:gd name="T86" fmla="*/ 362 w 977"/>
              <a:gd name="T87" fmla="*/ 462 h 2086"/>
              <a:gd name="T88" fmla="*/ 363 w 977"/>
              <a:gd name="T89" fmla="*/ 706 h 2086"/>
              <a:gd name="T90" fmla="*/ 405 w 977"/>
              <a:gd name="T91" fmla="*/ 634 h 2086"/>
              <a:gd name="T92" fmla="*/ 386 w 977"/>
              <a:gd name="T93" fmla="*/ 552 h 2086"/>
              <a:gd name="T94" fmla="*/ 385 w 977"/>
              <a:gd name="T95" fmla="*/ 553 h 2086"/>
              <a:gd name="T96" fmla="*/ 363 w 977"/>
              <a:gd name="T97" fmla="*/ 567 h 2086"/>
              <a:gd name="T98" fmla="*/ 341 w 977"/>
              <a:gd name="T99" fmla="*/ 553 h 2086"/>
              <a:gd name="T100" fmla="*/ 340 w 977"/>
              <a:gd name="T101" fmla="*/ 552 h 2086"/>
              <a:gd name="T102" fmla="*/ 321 w 977"/>
              <a:gd name="T103" fmla="*/ 634 h 2086"/>
              <a:gd name="T104" fmla="*/ 363 w 977"/>
              <a:gd name="T105" fmla="*/ 706 h 2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77" h="2086">
                <a:moveTo>
                  <a:pt x="378" y="550"/>
                </a:moveTo>
                <a:lnTo>
                  <a:pt x="390" y="531"/>
                </a:lnTo>
                <a:cubicBezTo>
                  <a:pt x="399" y="517"/>
                  <a:pt x="392" y="506"/>
                  <a:pt x="375" y="506"/>
                </a:cubicBezTo>
                <a:lnTo>
                  <a:pt x="351" y="506"/>
                </a:lnTo>
                <a:cubicBezTo>
                  <a:pt x="335" y="506"/>
                  <a:pt x="328" y="517"/>
                  <a:pt x="336" y="531"/>
                </a:cubicBezTo>
                <a:lnTo>
                  <a:pt x="348" y="550"/>
                </a:lnTo>
                <a:cubicBezTo>
                  <a:pt x="356" y="563"/>
                  <a:pt x="370" y="563"/>
                  <a:pt x="378" y="550"/>
                </a:cubicBezTo>
                <a:close/>
                <a:moveTo>
                  <a:pt x="939" y="151"/>
                </a:moveTo>
                <a:lnTo>
                  <a:pt x="933" y="148"/>
                </a:lnTo>
                <a:cubicBezTo>
                  <a:pt x="897" y="124"/>
                  <a:pt x="840" y="139"/>
                  <a:pt x="817" y="175"/>
                </a:cubicBezTo>
                <a:lnTo>
                  <a:pt x="611" y="485"/>
                </a:lnTo>
                <a:cubicBezTo>
                  <a:pt x="584" y="519"/>
                  <a:pt x="566" y="519"/>
                  <a:pt x="538" y="519"/>
                </a:cubicBezTo>
                <a:cubicBezTo>
                  <a:pt x="538" y="519"/>
                  <a:pt x="538" y="519"/>
                  <a:pt x="538" y="519"/>
                </a:cubicBezTo>
                <a:cubicBezTo>
                  <a:pt x="531" y="519"/>
                  <a:pt x="487" y="520"/>
                  <a:pt x="487" y="520"/>
                </a:cubicBezTo>
                <a:cubicBezTo>
                  <a:pt x="487" y="520"/>
                  <a:pt x="487" y="520"/>
                  <a:pt x="487" y="520"/>
                </a:cubicBezTo>
                <a:lnTo>
                  <a:pt x="363" y="735"/>
                </a:lnTo>
                <a:lnTo>
                  <a:pt x="238" y="518"/>
                </a:lnTo>
                <a:cubicBezTo>
                  <a:pt x="99" y="553"/>
                  <a:pt x="0" y="642"/>
                  <a:pt x="0" y="741"/>
                </a:cubicBezTo>
                <a:lnTo>
                  <a:pt x="0" y="1267"/>
                </a:lnTo>
                <a:cubicBezTo>
                  <a:pt x="0" y="1311"/>
                  <a:pt x="36" y="1346"/>
                  <a:pt x="80" y="1346"/>
                </a:cubicBezTo>
                <a:lnTo>
                  <a:pt x="110" y="1346"/>
                </a:lnTo>
                <a:lnTo>
                  <a:pt x="110" y="801"/>
                </a:lnTo>
                <a:cubicBezTo>
                  <a:pt x="110" y="794"/>
                  <a:pt x="117" y="787"/>
                  <a:pt x="124" y="787"/>
                </a:cubicBezTo>
                <a:cubicBezTo>
                  <a:pt x="132" y="787"/>
                  <a:pt x="138" y="794"/>
                  <a:pt x="138" y="801"/>
                </a:cubicBezTo>
                <a:lnTo>
                  <a:pt x="138" y="2019"/>
                </a:lnTo>
                <a:cubicBezTo>
                  <a:pt x="152" y="2058"/>
                  <a:pt x="188" y="2086"/>
                  <a:pt x="232" y="2086"/>
                </a:cubicBezTo>
                <a:lnTo>
                  <a:pt x="235" y="2086"/>
                </a:lnTo>
                <a:cubicBezTo>
                  <a:pt x="289" y="2086"/>
                  <a:pt x="334" y="2055"/>
                  <a:pt x="334" y="2000"/>
                </a:cubicBezTo>
                <a:lnTo>
                  <a:pt x="334" y="1346"/>
                </a:lnTo>
                <a:lnTo>
                  <a:pt x="386" y="1346"/>
                </a:lnTo>
                <a:lnTo>
                  <a:pt x="386" y="2000"/>
                </a:lnTo>
                <a:cubicBezTo>
                  <a:pt x="386" y="2055"/>
                  <a:pt x="431" y="2086"/>
                  <a:pt x="486" y="2086"/>
                </a:cubicBezTo>
                <a:lnTo>
                  <a:pt x="488" y="2086"/>
                </a:lnTo>
                <a:cubicBezTo>
                  <a:pt x="532" y="2086"/>
                  <a:pt x="568" y="2058"/>
                  <a:pt x="582" y="2019"/>
                </a:cubicBezTo>
                <a:lnTo>
                  <a:pt x="582" y="923"/>
                </a:lnTo>
                <a:cubicBezTo>
                  <a:pt x="582" y="923"/>
                  <a:pt x="580" y="856"/>
                  <a:pt x="588" y="829"/>
                </a:cubicBezTo>
                <a:cubicBezTo>
                  <a:pt x="594" y="809"/>
                  <a:pt x="612" y="780"/>
                  <a:pt x="635" y="746"/>
                </a:cubicBezTo>
                <a:cubicBezTo>
                  <a:pt x="744" y="586"/>
                  <a:pt x="946" y="270"/>
                  <a:pt x="946" y="270"/>
                </a:cubicBezTo>
                <a:cubicBezTo>
                  <a:pt x="970" y="234"/>
                  <a:pt x="977" y="177"/>
                  <a:pt x="939" y="151"/>
                </a:cubicBezTo>
                <a:close/>
                <a:moveTo>
                  <a:pt x="362" y="462"/>
                </a:moveTo>
                <a:cubicBezTo>
                  <a:pt x="490" y="462"/>
                  <a:pt x="593" y="359"/>
                  <a:pt x="593" y="231"/>
                </a:cubicBezTo>
                <a:cubicBezTo>
                  <a:pt x="593" y="104"/>
                  <a:pt x="490" y="0"/>
                  <a:pt x="362" y="0"/>
                </a:cubicBezTo>
                <a:cubicBezTo>
                  <a:pt x="235" y="0"/>
                  <a:pt x="131" y="104"/>
                  <a:pt x="131" y="231"/>
                </a:cubicBezTo>
                <a:cubicBezTo>
                  <a:pt x="131" y="359"/>
                  <a:pt x="235" y="462"/>
                  <a:pt x="362" y="462"/>
                </a:cubicBezTo>
                <a:close/>
                <a:moveTo>
                  <a:pt x="363" y="706"/>
                </a:moveTo>
                <a:lnTo>
                  <a:pt x="405" y="634"/>
                </a:lnTo>
                <a:lnTo>
                  <a:pt x="386" y="552"/>
                </a:lnTo>
                <a:lnTo>
                  <a:pt x="385" y="553"/>
                </a:lnTo>
                <a:cubicBezTo>
                  <a:pt x="380" y="562"/>
                  <a:pt x="372" y="567"/>
                  <a:pt x="363" y="567"/>
                </a:cubicBezTo>
                <a:cubicBezTo>
                  <a:pt x="354" y="567"/>
                  <a:pt x="346" y="562"/>
                  <a:pt x="341" y="553"/>
                </a:cubicBezTo>
                <a:lnTo>
                  <a:pt x="340" y="552"/>
                </a:lnTo>
                <a:lnTo>
                  <a:pt x="321" y="634"/>
                </a:lnTo>
                <a:lnTo>
                  <a:pt x="363" y="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364200" y="4305692"/>
            <a:ext cx="758654" cy="758654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8" name="矩形 17"/>
          <p:cNvSpPr/>
          <p:nvPr/>
        </p:nvSpPr>
        <p:spPr>
          <a:xfrm>
            <a:off x="443859" y="1918700"/>
            <a:ext cx="8590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spcAft>
                <a:spcPts val="0"/>
              </a:spcAft>
            </a:pP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财务报表分析的主体是指“谁”进行财务报表分析。这些报表分析人是与企业利害攸关的各个群体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其根据各自的目的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使用各种技术对企业的财务报表所给的数据进行分析、比较和解释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据以对企业的经营状况作出判断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进行决策。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</a:pP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</a:pP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一般而言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财务报表分析的主体包括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</a:pPr>
            <a:r>
              <a:rPr lang="zh-CN" altLang="zh-CN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投资人、债权人、企业经营者、税务部门和行政监管部门、企业员工和工会组织</a:t>
            </a:r>
            <a:r>
              <a:rPr lang="zh-CN" altLang="zh-CN" dirty="0"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solidFill>
                <a:schemeClr val="tx1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3858" y="4037814"/>
            <a:ext cx="4565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二、财务报表分析的目的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4975" y="4569480"/>
            <a:ext cx="84070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投资者分析财务报表的目的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投资者是指将款项、产权或实物投入某项目或组织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参与管理和分享利益的法人或自然人。其分析的目的在于了解股东权益的变化及股东权益是否受到伤害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企业的财务成果及盈利能力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企业的财务状况及偿债能力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企业的经营状况及经营能力。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64335" y="241935"/>
            <a:ext cx="8271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第一讲　</a:t>
            </a:r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财务报表分析的主体、目的、意义及内容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/>
      <p:bldP spid="21" grpId="0"/>
      <p:bldP spid="22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24976" y="1233294"/>
            <a:ext cx="383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二、财务报表分析的目的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5374" y="1521239"/>
            <a:ext cx="1159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dirty="0"/>
          </a:p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债权人分析财务报表的目的</a:t>
            </a:r>
            <a:endParaRPr lang="zh-CN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42"/>
          <p:cNvSpPr/>
          <p:nvPr/>
        </p:nvSpPr>
        <p:spPr bwMode="auto">
          <a:xfrm>
            <a:off x="2076814" y="2839532"/>
            <a:ext cx="764860" cy="7650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710" tIns="54855" rIns="109710" bIns="54855" numCol="1" anchor="t" anchorCtr="0" compatLnSpc="1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" name="Oval 44"/>
          <p:cNvSpPr/>
          <p:nvPr/>
        </p:nvSpPr>
        <p:spPr bwMode="auto">
          <a:xfrm>
            <a:off x="6019509" y="2837662"/>
            <a:ext cx="764860" cy="7650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710" tIns="54855" rIns="109710" bIns="54855" numCol="1" anchor="t" anchorCtr="0" compatLnSpc="1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4" name="Oval 46"/>
          <p:cNvSpPr/>
          <p:nvPr/>
        </p:nvSpPr>
        <p:spPr bwMode="auto">
          <a:xfrm>
            <a:off x="9624274" y="2837662"/>
            <a:ext cx="764860" cy="7650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710" tIns="54855" rIns="109710" bIns="54855" numCol="1" anchor="t" anchorCtr="0" compatLnSpc="1"/>
          <a:lstStyle/>
          <a:p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0199" y="4165673"/>
            <a:ext cx="3583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/>
              <a:t>贷款债权人向企业提供融资服务</a:t>
            </a:r>
            <a:r>
              <a:rPr lang="en-US" altLang="zh-CN" dirty="0"/>
              <a:t>,</a:t>
            </a:r>
            <a:r>
              <a:rPr lang="zh-CN" altLang="zh-CN" dirty="0"/>
              <a:t>并得到企业的承诺——在未来的特定日期偿还借款并支付利息。因此</a:t>
            </a:r>
            <a:r>
              <a:rPr lang="en-US" altLang="zh-CN" dirty="0"/>
              <a:t>,</a:t>
            </a:r>
            <a:r>
              <a:rPr lang="zh-CN" altLang="zh-CN" dirty="0"/>
              <a:t>他们分析财务报表的目的是了解企业的获利能力和现金流量</a:t>
            </a:r>
            <a:r>
              <a:rPr lang="en-US" altLang="zh-CN" dirty="0"/>
              <a:t>,</a:t>
            </a:r>
            <a:r>
              <a:rPr lang="zh-CN" altLang="zh-CN" dirty="0"/>
              <a:t>以及有无其他需要到期偿还的贷款。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1469244" y="3736322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贷款债权人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81452" y="4136432"/>
            <a:ext cx="3391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/>
              <a:t>商业债权人在向企业提供商品或服务时</a:t>
            </a:r>
            <a:r>
              <a:rPr lang="en-US" altLang="zh-CN" dirty="0"/>
              <a:t>,</a:t>
            </a:r>
            <a:r>
              <a:rPr lang="zh-CN" altLang="zh-CN" dirty="0"/>
              <a:t>往往为了扩大销售量而允许企业在一个合理的期限内延期付款。这个期限根据行业惯例确定。他们最关心的是企业准时偿还贷款的能力</a:t>
            </a:r>
            <a:r>
              <a:rPr lang="en-US" altLang="zh-CN" dirty="0"/>
              <a:t>,</a:t>
            </a:r>
            <a:r>
              <a:rPr lang="zh-CN" altLang="zh-CN" dirty="0"/>
              <a:t>因此</a:t>
            </a:r>
            <a:r>
              <a:rPr lang="en-US" altLang="zh-CN" dirty="0"/>
              <a:t>,</a:t>
            </a:r>
            <a:r>
              <a:rPr lang="zh-CN" altLang="zh-CN" dirty="0"/>
              <a:t>他们分析财务报表的目的是了解企业的短期偿债能力。</a:t>
            </a:r>
            <a:endParaRPr lang="en-US" altLang="zh-CN" dirty="0"/>
          </a:p>
          <a:p>
            <a:pPr algn="just"/>
            <a:endParaRPr lang="zh-CN" altLang="zh-CN" dirty="0"/>
          </a:p>
        </p:txBody>
      </p:sp>
      <p:sp>
        <p:nvSpPr>
          <p:cNvPr id="19" name="文本框 18"/>
          <p:cNvSpPr txBox="1"/>
          <p:nvPr/>
        </p:nvSpPr>
        <p:spPr>
          <a:xfrm>
            <a:off x="5411939" y="3734452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商业债权人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20488" y="4165673"/>
            <a:ext cx="327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/>
              <a:t>企业债权人根据企业借款期限的不同</a:t>
            </a:r>
            <a:r>
              <a:rPr lang="en-US" altLang="zh-CN" dirty="0"/>
              <a:t>,</a:t>
            </a:r>
            <a:r>
              <a:rPr lang="zh-CN" altLang="zh-CN" dirty="0"/>
              <a:t>可以分为长期债权人和短期债权人。不论是长期债权人还是短期债权人</a:t>
            </a:r>
            <a:r>
              <a:rPr lang="en-US" altLang="zh-CN" dirty="0"/>
              <a:t>,</a:t>
            </a:r>
            <a:r>
              <a:rPr lang="zh-CN" altLang="zh-CN" dirty="0"/>
              <a:t>都需要对企业财务报表进行深入、细致的分析研究。</a:t>
            </a:r>
            <a:endParaRPr lang="zh-CN" altLang="zh-CN" dirty="0"/>
          </a:p>
        </p:txBody>
      </p:sp>
      <p:sp>
        <p:nvSpPr>
          <p:cNvPr id="21" name="文本框 20"/>
          <p:cNvSpPr txBox="1"/>
          <p:nvPr/>
        </p:nvSpPr>
        <p:spPr>
          <a:xfrm>
            <a:off x="9016704" y="3734452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企业债权人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grpSp>
        <p:nvGrpSpPr>
          <p:cNvPr id="22" name="Group 20"/>
          <p:cNvGrpSpPr>
            <a:grpSpLocks noChangeAspect="1"/>
          </p:cNvGrpSpPr>
          <p:nvPr/>
        </p:nvGrpSpPr>
        <p:grpSpPr>
          <a:xfrm>
            <a:off x="6185939" y="3070582"/>
            <a:ext cx="432000" cy="299221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23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24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25" name="Freeform 35"/>
          <p:cNvSpPr>
            <a:spLocks noChangeAspect="1"/>
          </p:cNvSpPr>
          <p:nvPr/>
        </p:nvSpPr>
        <p:spPr bwMode="auto">
          <a:xfrm>
            <a:off x="2279244" y="3043480"/>
            <a:ext cx="360000" cy="357165"/>
          </a:xfrm>
          <a:custGeom>
            <a:avLst/>
            <a:gdLst>
              <a:gd name="T0" fmla="*/ 597 w 1245"/>
              <a:gd name="T1" fmla="*/ 1 h 1242"/>
              <a:gd name="T2" fmla="*/ 876 w 1245"/>
              <a:gd name="T3" fmla="*/ 315 h 1242"/>
              <a:gd name="T4" fmla="*/ 1006 w 1245"/>
              <a:gd name="T5" fmla="*/ 323 h 1242"/>
              <a:gd name="T6" fmla="*/ 1219 w 1245"/>
              <a:gd name="T7" fmla="*/ 438 h 1242"/>
              <a:gd name="T8" fmla="*/ 991 w 1245"/>
              <a:gd name="T9" fmla="*/ 755 h 1242"/>
              <a:gd name="T10" fmla="*/ 965 w 1245"/>
              <a:gd name="T11" fmla="*/ 1153 h 1242"/>
              <a:gd name="T12" fmla="*/ 630 w 1245"/>
              <a:gd name="T13" fmla="*/ 1026 h 1242"/>
              <a:gd name="T14" fmla="*/ 254 w 1245"/>
              <a:gd name="T15" fmla="*/ 1141 h 1242"/>
              <a:gd name="T16" fmla="*/ 254 w 1245"/>
              <a:gd name="T17" fmla="*/ 744 h 1242"/>
              <a:gd name="T18" fmla="*/ 24 w 1245"/>
              <a:gd name="T19" fmla="*/ 485 h 1242"/>
              <a:gd name="T20" fmla="*/ 229 w 1245"/>
              <a:gd name="T21" fmla="*/ 323 h 1242"/>
              <a:gd name="T22" fmla="*/ 394 w 1245"/>
              <a:gd name="T23" fmla="*/ 303 h 1242"/>
              <a:gd name="T24" fmla="*/ 548 w 1245"/>
              <a:gd name="T25" fmla="*/ 21 h 1242"/>
              <a:gd name="T26" fmla="*/ 597 w 1245"/>
              <a:gd name="T27" fmla="*/ 1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5" h="1242">
                <a:moveTo>
                  <a:pt x="597" y="1"/>
                </a:moveTo>
                <a:cubicBezTo>
                  <a:pt x="814" y="0"/>
                  <a:pt x="729" y="256"/>
                  <a:pt x="876" y="315"/>
                </a:cubicBezTo>
                <a:cubicBezTo>
                  <a:pt x="912" y="329"/>
                  <a:pt x="962" y="316"/>
                  <a:pt x="1006" y="323"/>
                </a:cubicBezTo>
                <a:cubicBezTo>
                  <a:pt x="1102" y="338"/>
                  <a:pt x="1204" y="343"/>
                  <a:pt x="1219" y="438"/>
                </a:cubicBezTo>
                <a:cubicBezTo>
                  <a:pt x="1245" y="597"/>
                  <a:pt x="1018" y="652"/>
                  <a:pt x="991" y="755"/>
                </a:cubicBezTo>
                <a:cubicBezTo>
                  <a:pt x="963" y="867"/>
                  <a:pt x="1142" y="1099"/>
                  <a:pt x="965" y="1153"/>
                </a:cubicBezTo>
                <a:cubicBezTo>
                  <a:pt x="814" y="1199"/>
                  <a:pt x="740" y="1044"/>
                  <a:pt x="630" y="1026"/>
                </a:cubicBezTo>
                <a:cubicBezTo>
                  <a:pt x="505" y="1005"/>
                  <a:pt x="422" y="1242"/>
                  <a:pt x="254" y="1141"/>
                </a:cubicBezTo>
                <a:cubicBezTo>
                  <a:pt x="119" y="1059"/>
                  <a:pt x="293" y="869"/>
                  <a:pt x="254" y="744"/>
                </a:cubicBezTo>
                <a:cubicBezTo>
                  <a:pt x="223" y="645"/>
                  <a:pt x="48" y="620"/>
                  <a:pt x="24" y="485"/>
                </a:cubicBezTo>
                <a:cubicBezTo>
                  <a:pt x="0" y="352"/>
                  <a:pt x="132" y="339"/>
                  <a:pt x="229" y="323"/>
                </a:cubicBezTo>
                <a:cubicBezTo>
                  <a:pt x="290" y="314"/>
                  <a:pt x="356" y="333"/>
                  <a:pt x="394" y="303"/>
                </a:cubicBezTo>
                <a:cubicBezTo>
                  <a:pt x="473" y="239"/>
                  <a:pt x="465" y="83"/>
                  <a:pt x="548" y="21"/>
                </a:cubicBezTo>
                <a:cubicBezTo>
                  <a:pt x="564" y="14"/>
                  <a:pt x="581" y="8"/>
                  <a:pt x="5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97"/>
          <p:cNvSpPr>
            <a:spLocks noChangeAspect="1" noEditPoints="1"/>
          </p:cNvSpPr>
          <p:nvPr/>
        </p:nvSpPr>
        <p:spPr bwMode="auto">
          <a:xfrm>
            <a:off x="9826704" y="3038717"/>
            <a:ext cx="360000" cy="362951"/>
          </a:xfrm>
          <a:custGeom>
            <a:avLst/>
            <a:gdLst>
              <a:gd name="T0" fmla="*/ 931 w 1200"/>
              <a:gd name="T1" fmla="*/ 1047 h 1200"/>
              <a:gd name="T2" fmla="*/ 681 w 1200"/>
              <a:gd name="T3" fmla="*/ 615 h 1200"/>
              <a:gd name="T4" fmla="*/ 1068 w 1200"/>
              <a:gd name="T5" fmla="*/ 299 h 1200"/>
              <a:gd name="T6" fmla="*/ 1156 w 1200"/>
              <a:gd name="T7" fmla="*/ 600 h 1200"/>
              <a:gd name="T8" fmla="*/ 931 w 1200"/>
              <a:gd name="T9" fmla="*/ 1047 h 1200"/>
              <a:gd name="T10" fmla="*/ 1029 w 1200"/>
              <a:gd name="T11" fmla="*/ 181 h 1200"/>
              <a:gd name="T12" fmla="*/ 618 w 1200"/>
              <a:gd name="T13" fmla="*/ 513 h 1200"/>
              <a:gd name="T14" fmla="*/ 618 w 1200"/>
              <a:gd name="T15" fmla="*/ 555 h 1200"/>
              <a:gd name="T16" fmla="*/ 1049 w 1200"/>
              <a:gd name="T17" fmla="*/ 203 h 1200"/>
              <a:gd name="T18" fmla="*/ 1029 w 1200"/>
              <a:gd name="T19" fmla="*/ 181 h 1200"/>
              <a:gd name="T20" fmla="*/ 985 w 1200"/>
              <a:gd name="T21" fmla="*/ 139 h 1200"/>
              <a:gd name="T22" fmla="*/ 618 w 1200"/>
              <a:gd name="T23" fmla="*/ 436 h 1200"/>
              <a:gd name="T24" fmla="*/ 618 w 1200"/>
              <a:gd name="T25" fmla="*/ 480 h 1200"/>
              <a:gd name="T26" fmla="*/ 1011 w 1200"/>
              <a:gd name="T27" fmla="*/ 163 h 1200"/>
              <a:gd name="T28" fmla="*/ 985 w 1200"/>
              <a:gd name="T29" fmla="*/ 139 h 1200"/>
              <a:gd name="T30" fmla="*/ 935 w 1200"/>
              <a:gd name="T31" fmla="*/ 102 h 1200"/>
              <a:gd name="T32" fmla="*/ 618 w 1200"/>
              <a:gd name="T33" fmla="*/ 358 h 1200"/>
              <a:gd name="T34" fmla="*/ 618 w 1200"/>
              <a:gd name="T35" fmla="*/ 402 h 1200"/>
              <a:gd name="T36" fmla="*/ 964 w 1200"/>
              <a:gd name="T37" fmla="*/ 123 h 1200"/>
              <a:gd name="T38" fmla="*/ 935 w 1200"/>
              <a:gd name="T39" fmla="*/ 102 h 1200"/>
              <a:gd name="T40" fmla="*/ 880 w 1200"/>
              <a:gd name="T41" fmla="*/ 69 h 1200"/>
              <a:gd name="T42" fmla="*/ 618 w 1200"/>
              <a:gd name="T43" fmla="*/ 281 h 1200"/>
              <a:gd name="T44" fmla="*/ 618 w 1200"/>
              <a:gd name="T45" fmla="*/ 325 h 1200"/>
              <a:gd name="T46" fmla="*/ 912 w 1200"/>
              <a:gd name="T47" fmla="*/ 87 h 1200"/>
              <a:gd name="T48" fmla="*/ 880 w 1200"/>
              <a:gd name="T49" fmla="*/ 69 h 1200"/>
              <a:gd name="T50" fmla="*/ 819 w 1200"/>
              <a:gd name="T51" fmla="*/ 41 h 1200"/>
              <a:gd name="T52" fmla="*/ 618 w 1200"/>
              <a:gd name="T53" fmla="*/ 203 h 1200"/>
              <a:gd name="T54" fmla="*/ 618 w 1200"/>
              <a:gd name="T55" fmla="*/ 247 h 1200"/>
              <a:gd name="T56" fmla="*/ 854 w 1200"/>
              <a:gd name="T57" fmla="*/ 56 h 1200"/>
              <a:gd name="T58" fmla="*/ 819 w 1200"/>
              <a:gd name="T59" fmla="*/ 41 h 1200"/>
              <a:gd name="T60" fmla="*/ 750 w 1200"/>
              <a:gd name="T61" fmla="*/ 19 h 1200"/>
              <a:gd name="T62" fmla="*/ 618 w 1200"/>
              <a:gd name="T63" fmla="*/ 126 h 1200"/>
              <a:gd name="T64" fmla="*/ 618 w 1200"/>
              <a:gd name="T65" fmla="*/ 170 h 1200"/>
              <a:gd name="T66" fmla="*/ 790 w 1200"/>
              <a:gd name="T67" fmla="*/ 31 h 1200"/>
              <a:gd name="T68" fmla="*/ 750 w 1200"/>
              <a:gd name="T69" fmla="*/ 19 h 1200"/>
              <a:gd name="T70" fmla="*/ 672 w 1200"/>
              <a:gd name="T71" fmla="*/ 4 h 1200"/>
              <a:gd name="T72" fmla="*/ 618 w 1200"/>
              <a:gd name="T73" fmla="*/ 48 h 1200"/>
              <a:gd name="T74" fmla="*/ 618 w 1200"/>
              <a:gd name="T75" fmla="*/ 92 h 1200"/>
              <a:gd name="T76" fmla="*/ 718 w 1200"/>
              <a:gd name="T77" fmla="*/ 12 h 1200"/>
              <a:gd name="T78" fmla="*/ 672 w 1200"/>
              <a:gd name="T79" fmla="*/ 4 h 1200"/>
              <a:gd name="T80" fmla="*/ 618 w 1200"/>
              <a:gd name="T81" fmla="*/ 0 h 1200"/>
              <a:gd name="T82" fmla="*/ 618 w 1200"/>
              <a:gd name="T83" fmla="*/ 15 h 1200"/>
              <a:gd name="T84" fmla="*/ 635 w 1200"/>
              <a:gd name="T85" fmla="*/ 1 h 1200"/>
              <a:gd name="T86" fmla="*/ 618 w 1200"/>
              <a:gd name="T87" fmla="*/ 0 h 1200"/>
              <a:gd name="T88" fmla="*/ 577 w 1200"/>
              <a:gd name="T89" fmla="*/ 608 h 1200"/>
              <a:gd name="T90" fmla="*/ 576 w 1200"/>
              <a:gd name="T91" fmla="*/ 605 h 1200"/>
              <a:gd name="T92" fmla="*/ 575 w 1200"/>
              <a:gd name="T93" fmla="*/ 600 h 1200"/>
              <a:gd name="T94" fmla="*/ 575 w 1200"/>
              <a:gd name="T95" fmla="*/ 0 h 1200"/>
              <a:gd name="T96" fmla="*/ 0 w 1200"/>
              <a:gd name="T97" fmla="*/ 600 h 1200"/>
              <a:gd name="T98" fmla="*/ 600 w 1200"/>
              <a:gd name="T99" fmla="*/ 1200 h 1200"/>
              <a:gd name="T100" fmla="*/ 879 w 1200"/>
              <a:gd name="T101" fmla="*/ 1131 h 1200"/>
              <a:gd name="T102" fmla="*/ 578 w 1200"/>
              <a:gd name="T103" fmla="*/ 610 h 1200"/>
              <a:gd name="T104" fmla="*/ 577 w 1200"/>
              <a:gd name="T105" fmla="*/ 608 h 1200"/>
              <a:gd name="T106" fmla="*/ 1077 w 1200"/>
              <a:gd name="T107" fmla="*/ 236 h 1200"/>
              <a:gd name="T108" fmla="*/ 624 w 1200"/>
              <a:gd name="T109" fmla="*/ 605 h 1200"/>
              <a:gd name="T110" fmla="*/ 916 w 1200"/>
              <a:gd name="T111" fmla="*/ 1109 h 1200"/>
              <a:gd name="T112" fmla="*/ 1200 w 1200"/>
              <a:gd name="T113" fmla="*/ 600 h 1200"/>
              <a:gd name="T114" fmla="*/ 1077 w 1200"/>
              <a:gd name="T115" fmla="*/ 236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00" h="1200">
                <a:moveTo>
                  <a:pt x="931" y="1047"/>
                </a:moveTo>
                <a:lnTo>
                  <a:pt x="681" y="615"/>
                </a:lnTo>
                <a:lnTo>
                  <a:pt x="1068" y="299"/>
                </a:lnTo>
                <a:cubicBezTo>
                  <a:pt x="1126" y="389"/>
                  <a:pt x="1156" y="492"/>
                  <a:pt x="1156" y="600"/>
                </a:cubicBezTo>
                <a:cubicBezTo>
                  <a:pt x="1156" y="778"/>
                  <a:pt x="1072" y="942"/>
                  <a:pt x="931" y="1047"/>
                </a:cubicBezTo>
                <a:close/>
                <a:moveTo>
                  <a:pt x="1029" y="181"/>
                </a:moveTo>
                <a:lnTo>
                  <a:pt x="618" y="513"/>
                </a:lnTo>
                <a:lnTo>
                  <a:pt x="618" y="555"/>
                </a:lnTo>
                <a:lnTo>
                  <a:pt x="1049" y="203"/>
                </a:lnTo>
                <a:lnTo>
                  <a:pt x="1029" y="181"/>
                </a:lnTo>
                <a:close/>
                <a:moveTo>
                  <a:pt x="985" y="139"/>
                </a:moveTo>
                <a:lnTo>
                  <a:pt x="618" y="436"/>
                </a:lnTo>
                <a:lnTo>
                  <a:pt x="618" y="480"/>
                </a:lnTo>
                <a:lnTo>
                  <a:pt x="1011" y="163"/>
                </a:lnTo>
                <a:lnTo>
                  <a:pt x="985" y="139"/>
                </a:lnTo>
                <a:close/>
                <a:moveTo>
                  <a:pt x="935" y="102"/>
                </a:moveTo>
                <a:lnTo>
                  <a:pt x="618" y="358"/>
                </a:lnTo>
                <a:lnTo>
                  <a:pt x="618" y="402"/>
                </a:lnTo>
                <a:lnTo>
                  <a:pt x="964" y="123"/>
                </a:lnTo>
                <a:lnTo>
                  <a:pt x="935" y="102"/>
                </a:lnTo>
                <a:close/>
                <a:moveTo>
                  <a:pt x="880" y="69"/>
                </a:moveTo>
                <a:lnTo>
                  <a:pt x="618" y="281"/>
                </a:lnTo>
                <a:lnTo>
                  <a:pt x="618" y="325"/>
                </a:lnTo>
                <a:lnTo>
                  <a:pt x="912" y="87"/>
                </a:lnTo>
                <a:cubicBezTo>
                  <a:pt x="901" y="81"/>
                  <a:pt x="891" y="75"/>
                  <a:pt x="880" y="69"/>
                </a:cubicBezTo>
                <a:close/>
                <a:moveTo>
                  <a:pt x="819" y="41"/>
                </a:moveTo>
                <a:lnTo>
                  <a:pt x="618" y="203"/>
                </a:lnTo>
                <a:lnTo>
                  <a:pt x="618" y="247"/>
                </a:lnTo>
                <a:lnTo>
                  <a:pt x="854" y="56"/>
                </a:lnTo>
                <a:cubicBezTo>
                  <a:pt x="843" y="51"/>
                  <a:pt x="831" y="46"/>
                  <a:pt x="819" y="41"/>
                </a:cubicBezTo>
                <a:close/>
                <a:moveTo>
                  <a:pt x="750" y="19"/>
                </a:moveTo>
                <a:lnTo>
                  <a:pt x="618" y="126"/>
                </a:lnTo>
                <a:lnTo>
                  <a:pt x="618" y="170"/>
                </a:lnTo>
                <a:lnTo>
                  <a:pt x="790" y="31"/>
                </a:lnTo>
                <a:cubicBezTo>
                  <a:pt x="777" y="26"/>
                  <a:pt x="764" y="22"/>
                  <a:pt x="750" y="19"/>
                </a:cubicBezTo>
                <a:close/>
                <a:moveTo>
                  <a:pt x="672" y="4"/>
                </a:moveTo>
                <a:lnTo>
                  <a:pt x="618" y="48"/>
                </a:lnTo>
                <a:lnTo>
                  <a:pt x="618" y="92"/>
                </a:lnTo>
                <a:lnTo>
                  <a:pt x="718" y="12"/>
                </a:lnTo>
                <a:cubicBezTo>
                  <a:pt x="703" y="9"/>
                  <a:pt x="688" y="6"/>
                  <a:pt x="672" y="4"/>
                </a:cubicBezTo>
                <a:close/>
                <a:moveTo>
                  <a:pt x="618" y="0"/>
                </a:moveTo>
                <a:lnTo>
                  <a:pt x="618" y="15"/>
                </a:lnTo>
                <a:lnTo>
                  <a:pt x="635" y="1"/>
                </a:lnTo>
                <a:lnTo>
                  <a:pt x="618" y="0"/>
                </a:lnTo>
                <a:close/>
                <a:moveTo>
                  <a:pt x="577" y="608"/>
                </a:moveTo>
                <a:lnTo>
                  <a:pt x="576" y="605"/>
                </a:lnTo>
                <a:lnTo>
                  <a:pt x="575" y="600"/>
                </a:lnTo>
                <a:lnTo>
                  <a:pt x="575" y="0"/>
                </a:lnTo>
                <a:cubicBezTo>
                  <a:pt x="255" y="13"/>
                  <a:pt x="0" y="277"/>
                  <a:pt x="0" y="600"/>
                </a:cubicBezTo>
                <a:cubicBezTo>
                  <a:pt x="0" y="931"/>
                  <a:pt x="268" y="1200"/>
                  <a:pt x="600" y="1200"/>
                </a:cubicBezTo>
                <a:cubicBezTo>
                  <a:pt x="701" y="1200"/>
                  <a:pt x="796" y="1175"/>
                  <a:pt x="879" y="1131"/>
                </a:cubicBezTo>
                <a:lnTo>
                  <a:pt x="578" y="610"/>
                </a:lnTo>
                <a:lnTo>
                  <a:pt x="577" y="608"/>
                </a:lnTo>
                <a:close/>
                <a:moveTo>
                  <a:pt x="1077" y="236"/>
                </a:moveTo>
                <a:lnTo>
                  <a:pt x="624" y="605"/>
                </a:lnTo>
                <a:lnTo>
                  <a:pt x="916" y="1109"/>
                </a:lnTo>
                <a:cubicBezTo>
                  <a:pt x="1086" y="1003"/>
                  <a:pt x="1200" y="815"/>
                  <a:pt x="1200" y="600"/>
                </a:cubicBezTo>
                <a:cubicBezTo>
                  <a:pt x="1200" y="463"/>
                  <a:pt x="1154" y="337"/>
                  <a:pt x="1077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64335" y="241935"/>
            <a:ext cx="8271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第一讲　财务报表分析的主体、目的、意义及内容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21" grpId="0"/>
      <p:bldP spid="25" grpId="0" animBg="1"/>
      <p:bldP spid="26" grpId="0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24976" y="1233294"/>
            <a:ext cx="383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二、财务报表分析的目的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4976" y="1799431"/>
            <a:ext cx="49322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企业经营者分析财务报表的目的</a:t>
            </a:r>
            <a:endParaRPr lang="en-US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/>
          </a:p>
          <a:p>
            <a:r>
              <a:rPr lang="zh-CN" altLang="zh-CN" dirty="0"/>
              <a:t>经营者是指被所有者聘用的、对企业资产和负债进行管理的人。他们管理企业</a:t>
            </a:r>
            <a:r>
              <a:rPr lang="en-US" altLang="zh-CN" dirty="0"/>
              <a:t>,</a:t>
            </a:r>
            <a:r>
              <a:rPr lang="zh-CN" altLang="zh-CN" dirty="0"/>
              <a:t>要随时根据变化的情况调整企业的经营</a:t>
            </a:r>
            <a:r>
              <a:rPr lang="en-US" altLang="zh-CN" dirty="0"/>
              <a:t>,</a:t>
            </a:r>
            <a:r>
              <a:rPr lang="zh-CN" altLang="zh-CN" dirty="0"/>
              <a:t>而财务分析是他们监控企业营运的有力工具之一。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他们可以根据需要随时获取各种会计信息和其他数据</a:t>
            </a:r>
            <a:r>
              <a:rPr lang="en-US" altLang="zh-CN" dirty="0"/>
              <a:t>,</a:t>
            </a:r>
            <a:r>
              <a:rPr lang="zh-CN" altLang="zh-CN" dirty="0"/>
              <a:t>因而能全面地、连续地进行财务报表分析。他们通过财务报表分析</a:t>
            </a:r>
            <a:r>
              <a:rPr lang="en-US" altLang="zh-CN" dirty="0"/>
              <a:t>,</a:t>
            </a:r>
            <a:r>
              <a:rPr lang="zh-CN" altLang="zh-CN" dirty="0"/>
              <a:t>发现有价值的线索</a:t>
            </a:r>
            <a:r>
              <a:rPr lang="en-US" altLang="zh-CN" dirty="0"/>
              <a:t>,</a:t>
            </a:r>
            <a:r>
              <a:rPr lang="zh-CN" altLang="zh-CN" dirty="0"/>
              <a:t>设法改善业绩</a:t>
            </a:r>
            <a:r>
              <a:rPr lang="en-US" altLang="zh-CN" dirty="0"/>
              <a:t>,</a:t>
            </a:r>
            <a:r>
              <a:rPr lang="zh-CN" altLang="zh-CN" dirty="0"/>
              <a:t>使得财务报表能让投资者和债权人满意。他们分析财务报表的主要目的是改善财务报表。</a:t>
            </a:r>
            <a:endParaRPr lang="zh-CN" altLang="zh-CN" dirty="0"/>
          </a:p>
        </p:txBody>
      </p:sp>
      <p:sp>
        <p:nvSpPr>
          <p:cNvPr id="11" name="平行四边形 10"/>
          <p:cNvSpPr/>
          <p:nvPr/>
        </p:nvSpPr>
        <p:spPr>
          <a:xfrm>
            <a:off x="5908432" y="1233294"/>
            <a:ext cx="5657222" cy="4855264"/>
          </a:xfrm>
          <a:prstGeom prst="parallelogram">
            <a:avLst>
              <a:gd name="adj" fmla="val 57615"/>
            </a:avLst>
          </a:prstGeom>
          <a:gradFill>
            <a:gsLst>
              <a:gs pos="15000">
                <a:srgbClr val="0863B5"/>
              </a:gs>
              <a:gs pos="100000">
                <a:srgbClr val="004A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 flipH="1">
            <a:off x="7001734" y="1233294"/>
            <a:ext cx="3709805" cy="4855263"/>
          </a:xfrm>
          <a:prstGeom prst="parallelogram">
            <a:avLst/>
          </a:prstGeom>
          <a:blipFill dpi="0" rotWithShape="0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64335" y="241935"/>
            <a:ext cx="8271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第一讲　财务报表分析的主体、目的、意义及内容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1" grpId="0" animBg="1"/>
      <p:bldP spid="12" grpId="0" animBg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24976" y="1233294"/>
            <a:ext cx="383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二、财务报表分析的目的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4976" y="1799431"/>
            <a:ext cx="49322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监管部门分析财务报表的目的</a:t>
            </a:r>
            <a:endParaRPr lang="en-US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/>
              <a:t>政府机构也是企业财务报表的使用人</a:t>
            </a:r>
            <a:r>
              <a:rPr lang="en-US" altLang="zh-CN" dirty="0"/>
              <a:t>, </a:t>
            </a:r>
            <a:r>
              <a:rPr lang="zh-CN" altLang="zh-CN" dirty="0"/>
              <a:t>包括税务部门、国有企业的管理部门、证券监管机构、会计监管机构和社会保障部门等</a:t>
            </a:r>
            <a:r>
              <a:rPr lang="en-US" altLang="zh-CN" dirty="0"/>
              <a:t>,</a:t>
            </a:r>
            <a:r>
              <a:rPr lang="zh-CN" altLang="zh-CN" dirty="0"/>
              <a:t>它们使用财务报表是为了履行自己的监督管理职责。</a:t>
            </a:r>
            <a:endParaRPr lang="en-US" altLang="zh-CN" dirty="0"/>
          </a:p>
          <a:p>
            <a:endParaRPr lang="zh-CN" altLang="zh-CN" dirty="0"/>
          </a:p>
          <a:p>
            <a:r>
              <a:rPr lang="zh-CN" altLang="zh-CN" dirty="0"/>
              <a:t>我国的政府机构既是财务报表编制规范的制定者</a:t>
            </a:r>
            <a:r>
              <a:rPr lang="en-US" altLang="zh-CN" dirty="0"/>
              <a:t>,</a:t>
            </a:r>
            <a:r>
              <a:rPr lang="zh-CN" altLang="zh-CN" dirty="0"/>
              <a:t>又是会计信息的使用者。税务部门通过财务报表分析</a:t>
            </a:r>
            <a:r>
              <a:rPr lang="en-US" altLang="zh-CN" dirty="0"/>
              <a:t>,</a:t>
            </a:r>
            <a:r>
              <a:rPr lang="zh-CN" altLang="zh-CN" dirty="0"/>
              <a:t>可以审查企业纳税申报数据的合法性</a:t>
            </a:r>
            <a:r>
              <a:rPr lang="en-US" altLang="zh-CN" dirty="0"/>
              <a:t>;</a:t>
            </a:r>
            <a:r>
              <a:rPr lang="zh-CN" altLang="zh-CN" dirty="0"/>
              <a:t>国有企业的管理部门通过财务报表分析</a:t>
            </a:r>
            <a:r>
              <a:rPr lang="en-US" altLang="zh-CN" dirty="0"/>
              <a:t>,</a:t>
            </a:r>
            <a:r>
              <a:rPr lang="zh-CN" altLang="zh-CN" dirty="0"/>
              <a:t>可以评价国有企业政策的合理性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5671024" y="17994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企业员工及社会其他人士分析财务报表的目的</a:t>
            </a:r>
            <a:endParaRPr lang="en-US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/>
              <a:t>企业员工分布于公司的不同岗位</a:t>
            </a:r>
            <a:r>
              <a:rPr lang="en-US" altLang="zh-CN" dirty="0"/>
              <a:t>,</a:t>
            </a:r>
            <a:r>
              <a:rPr lang="zh-CN" altLang="zh-CN" dirty="0"/>
              <a:t>履行不同的职责</a:t>
            </a:r>
            <a:r>
              <a:rPr lang="en-US" altLang="zh-CN" dirty="0"/>
              <a:t>,</a:t>
            </a:r>
            <a:r>
              <a:rPr lang="zh-CN" altLang="zh-CN" dirty="0"/>
              <a:t>个体素质千差万别</a:t>
            </a:r>
            <a:r>
              <a:rPr lang="en-US" altLang="zh-CN" dirty="0"/>
              <a:t>,</a:t>
            </a:r>
            <a:r>
              <a:rPr lang="zh-CN" altLang="zh-CN" dirty="0"/>
              <a:t>与企业共存亡。他们主要从自身利益出发</a:t>
            </a:r>
            <a:r>
              <a:rPr lang="en-US" altLang="zh-CN" dirty="0"/>
              <a:t>,</a:t>
            </a:r>
            <a:r>
              <a:rPr lang="zh-CN" altLang="zh-CN" dirty="0"/>
              <a:t>关心工资、保险、福利等待遇问题</a:t>
            </a:r>
            <a:r>
              <a:rPr lang="en-US" altLang="zh-CN" dirty="0"/>
              <a:t>,</a:t>
            </a:r>
            <a:r>
              <a:rPr lang="zh-CN" altLang="zh-CN" dirty="0"/>
              <a:t>而这些都与企业的盈利性和财务实力息息相关</a:t>
            </a:r>
            <a:r>
              <a:rPr lang="en-US" altLang="zh-CN" dirty="0"/>
              <a:t>,</a:t>
            </a:r>
            <a:r>
              <a:rPr lang="zh-CN" altLang="zh-CN" dirty="0"/>
              <a:t>这就是他们分析财务报表的目的。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社会其他人士包括中介机构、审计人员、咨询人员、供应商、客户。供应商为决定是否建立长期合作关系</a:t>
            </a:r>
            <a:r>
              <a:rPr lang="en-US" altLang="zh-CN" dirty="0"/>
              <a:t>,</a:t>
            </a:r>
            <a:r>
              <a:rPr lang="zh-CN" altLang="zh-CN" dirty="0"/>
              <a:t>需要分析公司长期盈利能力和偿债能力</a:t>
            </a:r>
            <a:r>
              <a:rPr lang="en-US" altLang="zh-CN" dirty="0"/>
              <a:t>;</a:t>
            </a:r>
            <a:r>
              <a:rPr lang="zh-CN" altLang="zh-CN" dirty="0"/>
              <a:t>为决定信用政策</a:t>
            </a:r>
            <a:r>
              <a:rPr lang="en-US" altLang="zh-CN" dirty="0"/>
              <a:t>,</a:t>
            </a:r>
            <a:r>
              <a:rPr lang="zh-CN" altLang="zh-CN" dirty="0"/>
              <a:t>需要分析公司短期偿债能力。客户为决定是否建立长期合作关系</a:t>
            </a:r>
            <a:r>
              <a:rPr lang="en-US" altLang="zh-CN" dirty="0"/>
              <a:t>,</a:t>
            </a:r>
            <a:r>
              <a:rPr lang="zh-CN" altLang="zh-CN" dirty="0"/>
              <a:t>需要分析公司持续供货能力和售后服务能力。</a:t>
            </a:r>
            <a:endParaRPr lang="zh-CN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1664335" y="241935"/>
            <a:ext cx="8271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第一讲　财务报表分析的主体、目的、意义及内容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5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664335" y="241935"/>
            <a:ext cx="8271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第一讲　财务报表分析的主体、目的、意义及内容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976" y="1233294"/>
            <a:ext cx="383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三、财务报表分析的意义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4977" y="1799431"/>
            <a:ext cx="60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dirty="0"/>
              <a:t>财务报表是企业信息披露的核心</a:t>
            </a:r>
            <a:r>
              <a:rPr lang="en-US" altLang="zh-CN" dirty="0"/>
              <a:t>,</a:t>
            </a:r>
            <a:r>
              <a:rPr lang="zh-CN" altLang="zh-CN" dirty="0"/>
              <a:t>也是分析企业基本面的最重要资料</a:t>
            </a:r>
            <a:r>
              <a:rPr lang="en-US" altLang="zh-CN" dirty="0"/>
              <a:t>,</a:t>
            </a:r>
            <a:r>
              <a:rPr lang="zh-CN" altLang="zh-CN" dirty="0"/>
              <a:t>它能够全面反映企业的财务状况、经营成果和现金流量情况。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zh-CN" altLang="zh-CN" dirty="0"/>
              <a:t>但是</a:t>
            </a:r>
            <a:r>
              <a:rPr lang="en-US" altLang="zh-CN" dirty="0"/>
              <a:t>,</a:t>
            </a:r>
            <a:r>
              <a:rPr lang="zh-CN" altLang="zh-CN" dirty="0"/>
              <a:t>单纯从财务报表上的数据还不能直接或全面地说明企业的财务状况</a:t>
            </a:r>
            <a:r>
              <a:rPr lang="en-US" altLang="zh-CN" dirty="0"/>
              <a:t>,</a:t>
            </a:r>
            <a:r>
              <a:rPr lang="zh-CN" altLang="zh-CN" dirty="0"/>
              <a:t>特别是不能说明企业经营状况的好坏和经营成果的大小</a:t>
            </a:r>
            <a:r>
              <a:rPr lang="en-US" altLang="zh-CN" dirty="0"/>
              <a:t>,</a:t>
            </a:r>
            <a:r>
              <a:rPr lang="zh-CN" altLang="zh-CN" dirty="0"/>
              <a:t>只有将企业的财务指标与有关的数据进行比较</a:t>
            </a:r>
            <a:r>
              <a:rPr lang="en-US" altLang="zh-CN" dirty="0"/>
              <a:t>,</a:t>
            </a:r>
            <a:r>
              <a:rPr lang="zh-CN" altLang="zh-CN" dirty="0"/>
              <a:t>才能说明企业财务状况所处的地位</a:t>
            </a:r>
            <a:r>
              <a:rPr lang="en-US" altLang="zh-CN" dirty="0"/>
              <a:t>,</a:t>
            </a:r>
            <a:r>
              <a:rPr lang="zh-CN" altLang="zh-CN" dirty="0"/>
              <a:t>因此</a:t>
            </a:r>
            <a:r>
              <a:rPr lang="en-US" altLang="zh-CN" dirty="0"/>
              <a:t>,</a:t>
            </a:r>
            <a:r>
              <a:rPr lang="zh-CN" altLang="zh-CN" dirty="0"/>
              <a:t>要进行财务报表分析。</a:t>
            </a:r>
            <a:endParaRPr lang="en-US" altLang="zh-CN" dirty="0"/>
          </a:p>
          <a:p>
            <a:pPr algn="just"/>
            <a:endParaRPr lang="zh-CN" altLang="zh-CN" dirty="0"/>
          </a:p>
          <a:p>
            <a:pPr algn="just"/>
            <a:r>
              <a:rPr lang="zh-CN" altLang="zh-CN" dirty="0"/>
              <a:t>做好财务报表分析工作</a:t>
            </a:r>
            <a:r>
              <a:rPr lang="en-US" altLang="zh-CN" dirty="0"/>
              <a:t>,</a:t>
            </a:r>
            <a:r>
              <a:rPr lang="zh-CN" altLang="zh-CN" dirty="0"/>
              <a:t>可以正确评价企业的财务状况、经营成果和现金流量情况</a:t>
            </a:r>
            <a:r>
              <a:rPr lang="en-US" altLang="zh-CN" dirty="0"/>
              <a:t>,</a:t>
            </a:r>
            <a:r>
              <a:rPr lang="zh-CN" altLang="zh-CN" dirty="0"/>
              <a:t>揭示企业未来的报酬和风险</a:t>
            </a:r>
            <a:r>
              <a:rPr lang="en-US" altLang="zh-CN" dirty="0"/>
              <a:t>;</a:t>
            </a:r>
            <a:r>
              <a:rPr lang="zh-CN" altLang="zh-CN" dirty="0"/>
              <a:t>可以判断企业的偿债能力</a:t>
            </a:r>
            <a:r>
              <a:rPr lang="en-US" altLang="zh-CN" dirty="0"/>
              <a:t>,</a:t>
            </a:r>
            <a:r>
              <a:rPr lang="zh-CN" altLang="zh-CN" dirty="0"/>
              <a:t>建立良好的信用关系</a:t>
            </a:r>
            <a:r>
              <a:rPr lang="en-US" altLang="zh-CN" dirty="0"/>
              <a:t>;</a:t>
            </a:r>
            <a:r>
              <a:rPr lang="zh-CN" altLang="zh-CN" dirty="0"/>
              <a:t>可以检查企业预算完成情况</a:t>
            </a:r>
            <a:r>
              <a:rPr lang="en-US" altLang="zh-CN" dirty="0"/>
              <a:t>,</a:t>
            </a:r>
            <a:r>
              <a:rPr lang="zh-CN" altLang="zh-CN" dirty="0"/>
              <a:t>考核经营管理人员的业绩</a:t>
            </a:r>
            <a:r>
              <a:rPr lang="en-US" altLang="zh-CN" dirty="0"/>
              <a:t>,</a:t>
            </a:r>
            <a:r>
              <a:rPr lang="zh-CN" altLang="zh-CN" dirty="0"/>
              <a:t>为建立健全合理的激励机制提供帮助。</a:t>
            </a:r>
            <a:endParaRPr lang="zh-CN" altLang="zh-CN" dirty="0"/>
          </a:p>
        </p:txBody>
      </p:sp>
      <p:sp>
        <p:nvSpPr>
          <p:cNvPr id="38" name="Freeform 3"/>
          <p:cNvSpPr/>
          <p:nvPr/>
        </p:nvSpPr>
        <p:spPr bwMode="auto">
          <a:xfrm>
            <a:off x="9184925" y="4321581"/>
            <a:ext cx="422851" cy="42287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9550" tIns="29775" rIns="59550" bIns="29775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4"/>
          <p:cNvSpPr/>
          <p:nvPr/>
        </p:nvSpPr>
        <p:spPr bwMode="auto">
          <a:xfrm>
            <a:off x="8769312" y="3827365"/>
            <a:ext cx="650301" cy="649302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9550" tIns="29775" rIns="59550" bIns="29775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5"/>
          <p:cNvSpPr/>
          <p:nvPr/>
        </p:nvSpPr>
        <p:spPr bwMode="auto">
          <a:xfrm>
            <a:off x="8071455" y="2338517"/>
            <a:ext cx="1054542" cy="105356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9550" tIns="29775" rIns="59550" bIns="29775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8948172" y="1991121"/>
            <a:ext cx="765060" cy="765102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9550" tIns="29775" rIns="59550" bIns="29775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7"/>
          <p:cNvSpPr/>
          <p:nvPr/>
        </p:nvSpPr>
        <p:spPr bwMode="auto">
          <a:xfrm>
            <a:off x="9610878" y="2435707"/>
            <a:ext cx="422851" cy="42287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9550" tIns="29775" rIns="59550" bIns="29775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8925427" y="2786204"/>
            <a:ext cx="1212723" cy="1211756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9550" tIns="29775" rIns="59550" bIns="29775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4" name="Group 9"/>
          <p:cNvGrpSpPr/>
          <p:nvPr/>
        </p:nvGrpSpPr>
        <p:grpSpPr>
          <a:xfrm>
            <a:off x="7905002" y="3473763"/>
            <a:ext cx="852939" cy="1695630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Freeform 12"/>
          <p:cNvSpPr/>
          <p:nvPr/>
        </p:nvSpPr>
        <p:spPr bwMode="auto">
          <a:xfrm>
            <a:off x="9086710" y="2947497"/>
            <a:ext cx="890158" cy="889172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30"/>
          <p:cNvSpPr/>
          <p:nvPr/>
        </p:nvSpPr>
        <p:spPr bwMode="auto">
          <a:xfrm>
            <a:off x="8221365" y="2488437"/>
            <a:ext cx="754721" cy="753728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48"/>
          <p:cNvSpPr/>
          <p:nvPr/>
        </p:nvSpPr>
        <p:spPr bwMode="auto">
          <a:xfrm>
            <a:off x="9078439" y="2121394"/>
            <a:ext cx="505560" cy="505587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66"/>
          <p:cNvSpPr/>
          <p:nvPr/>
        </p:nvSpPr>
        <p:spPr bwMode="auto">
          <a:xfrm>
            <a:off x="8907851" y="3965909"/>
            <a:ext cx="373226" cy="373246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76"/>
          <p:cNvSpPr>
            <a:spLocks noEditPoints="1"/>
          </p:cNvSpPr>
          <p:nvPr/>
        </p:nvSpPr>
        <p:spPr bwMode="auto">
          <a:xfrm>
            <a:off x="9308991" y="4452885"/>
            <a:ext cx="169554" cy="158190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86"/>
          <p:cNvSpPr>
            <a:spLocks noEditPoints="1"/>
          </p:cNvSpPr>
          <p:nvPr/>
        </p:nvSpPr>
        <p:spPr bwMode="auto">
          <a:xfrm>
            <a:off x="9734941" y="2568048"/>
            <a:ext cx="169554" cy="158190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8495340" y="2762425"/>
            <a:ext cx="205739" cy="20575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9419614" y="3273183"/>
            <a:ext cx="236755" cy="237802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9262468" y="2305431"/>
            <a:ext cx="139572" cy="139579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23"/>
          <p:cNvSpPr>
            <a:spLocks noChangeArrowheads="1"/>
          </p:cNvSpPr>
          <p:nvPr/>
        </p:nvSpPr>
        <p:spPr bwMode="auto">
          <a:xfrm>
            <a:off x="9023645" y="4083777"/>
            <a:ext cx="139572" cy="138546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9550" tIns="29775" rIns="59550" bIns="2977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9" name="Group 24"/>
          <p:cNvGrpSpPr/>
          <p:nvPr/>
        </p:nvGrpSpPr>
        <p:grpSpPr>
          <a:xfrm>
            <a:off x="9661293" y="3584392"/>
            <a:ext cx="989655" cy="1580865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60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1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256155" y="241935"/>
            <a:ext cx="91186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第一讲　财务报表分析的主体、目的、意义及内容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976" y="1233294"/>
            <a:ext cx="383891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、财务报表分析的内容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Freeform 5"/>
          <p:cNvSpPr/>
          <p:nvPr/>
        </p:nvSpPr>
        <p:spPr bwMode="auto">
          <a:xfrm>
            <a:off x="5331454" y="2840064"/>
            <a:ext cx="1529093" cy="1714500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8" name="Freeform 5"/>
          <p:cNvSpPr/>
          <p:nvPr/>
        </p:nvSpPr>
        <p:spPr bwMode="auto">
          <a:xfrm>
            <a:off x="5471800" y="2997428"/>
            <a:ext cx="1248401" cy="139977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9" name="Freeform 5"/>
          <p:cNvSpPr/>
          <p:nvPr/>
        </p:nvSpPr>
        <p:spPr bwMode="auto">
          <a:xfrm>
            <a:off x="5555700" y="3091500"/>
            <a:ext cx="1080601" cy="1211628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5"/>
          <p:cNvSpPr/>
          <p:nvPr/>
        </p:nvSpPr>
        <p:spPr bwMode="auto">
          <a:xfrm>
            <a:off x="4516417" y="2047748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1" name="Freeform 5"/>
          <p:cNvSpPr/>
          <p:nvPr/>
        </p:nvSpPr>
        <p:spPr bwMode="auto">
          <a:xfrm>
            <a:off x="3688769" y="3233313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2" name="Freeform 5"/>
          <p:cNvSpPr/>
          <p:nvPr/>
        </p:nvSpPr>
        <p:spPr bwMode="auto">
          <a:xfrm>
            <a:off x="4516417" y="4418878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3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3" name="Freeform 5"/>
          <p:cNvSpPr/>
          <p:nvPr/>
        </p:nvSpPr>
        <p:spPr bwMode="auto">
          <a:xfrm>
            <a:off x="6847935" y="2047748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Freeform 5"/>
          <p:cNvSpPr/>
          <p:nvPr/>
        </p:nvSpPr>
        <p:spPr bwMode="auto">
          <a:xfrm>
            <a:off x="7675583" y="3233313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5"/>
          <p:cNvSpPr/>
          <p:nvPr/>
        </p:nvSpPr>
        <p:spPr bwMode="auto">
          <a:xfrm>
            <a:off x="6847935" y="4418878"/>
            <a:ext cx="827648" cy="928002"/>
          </a:xfrm>
          <a:custGeom>
            <a:avLst/>
            <a:gdLst>
              <a:gd name="T0" fmla="*/ 1837 w 3175"/>
              <a:gd name="T1" fmla="*/ 92 h 3561"/>
              <a:gd name="T2" fmla="*/ 2381 w 3175"/>
              <a:gd name="T3" fmla="*/ 406 h 3561"/>
              <a:gd name="T4" fmla="*/ 2925 w 3175"/>
              <a:gd name="T5" fmla="*/ 720 h 3561"/>
              <a:gd name="T6" fmla="*/ 3175 w 3175"/>
              <a:gd name="T7" fmla="*/ 1153 h 3561"/>
              <a:gd name="T8" fmla="*/ 3175 w 3175"/>
              <a:gd name="T9" fmla="*/ 1781 h 3561"/>
              <a:gd name="T10" fmla="*/ 3175 w 3175"/>
              <a:gd name="T11" fmla="*/ 2408 h 3561"/>
              <a:gd name="T12" fmla="*/ 2925 w 3175"/>
              <a:gd name="T13" fmla="*/ 2841 h 3561"/>
              <a:gd name="T14" fmla="*/ 2381 w 3175"/>
              <a:gd name="T15" fmla="*/ 3155 h 3561"/>
              <a:gd name="T16" fmla="*/ 1837 w 3175"/>
              <a:gd name="T17" fmla="*/ 3469 h 3561"/>
              <a:gd name="T18" fmla="*/ 1338 w 3175"/>
              <a:gd name="T19" fmla="*/ 3469 h 3561"/>
              <a:gd name="T20" fmla="*/ 794 w 3175"/>
              <a:gd name="T21" fmla="*/ 3155 h 3561"/>
              <a:gd name="T22" fmla="*/ 250 w 3175"/>
              <a:gd name="T23" fmla="*/ 2841 h 3561"/>
              <a:gd name="T24" fmla="*/ 0 w 3175"/>
              <a:gd name="T25" fmla="*/ 2408 h 3561"/>
              <a:gd name="T26" fmla="*/ 0 w 3175"/>
              <a:gd name="T27" fmla="*/ 1781 h 3561"/>
              <a:gd name="T28" fmla="*/ 0 w 3175"/>
              <a:gd name="T29" fmla="*/ 1153 h 3561"/>
              <a:gd name="T30" fmla="*/ 250 w 3175"/>
              <a:gd name="T31" fmla="*/ 720 h 3561"/>
              <a:gd name="T32" fmla="*/ 794 w 3175"/>
              <a:gd name="T33" fmla="*/ 406 h 3561"/>
              <a:gd name="T34" fmla="*/ 1338 w 3175"/>
              <a:gd name="T35" fmla="*/ 92 h 3561"/>
              <a:gd name="T36" fmla="*/ 1837 w 3175"/>
              <a:gd name="T37" fmla="*/ 92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75" h="3561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chemeClr val="accent3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1735239" y="2250139"/>
            <a:ext cx="27811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ts val="1800"/>
              </a:lnSpc>
              <a:spcAft>
                <a:spcPts val="0"/>
              </a:spcAft>
            </a:pP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短期偿债能力分析</a:t>
            </a:r>
            <a:endParaRPr lang="zh-CN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07591" y="3435704"/>
            <a:ext cx="27811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ts val="1800"/>
              </a:lnSpc>
              <a:spcAft>
                <a:spcPts val="0"/>
              </a:spcAft>
            </a:pP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长期偿债能力分析</a:t>
            </a:r>
            <a:endParaRPr lang="zh-CN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735239" y="4621269"/>
            <a:ext cx="27811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ts val="1800"/>
              </a:lnSpc>
              <a:spcAft>
                <a:spcPts val="0"/>
              </a:spcAft>
            </a:pP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盈利能力分析</a:t>
            </a:r>
            <a:endParaRPr lang="zh-CN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297595" y="2250139"/>
            <a:ext cx="27811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ts val="1800"/>
              </a:lnSpc>
              <a:spcAft>
                <a:spcPts val="0"/>
              </a:spcAft>
            </a:pPr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现金流量分析</a:t>
            </a:r>
            <a:endParaRPr lang="zh-CN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864972" y="3429000"/>
            <a:ext cx="2781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资产营运能力分析</a:t>
            </a:r>
            <a:endParaRPr lang="zh-CN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089407" y="4617956"/>
            <a:ext cx="2781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发展能力分析</a:t>
            </a:r>
            <a:endParaRPr lang="zh-CN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9"/>
          <p:cNvSpPr>
            <a:spLocks noEditPoints="1"/>
          </p:cNvSpPr>
          <p:nvPr/>
        </p:nvSpPr>
        <p:spPr bwMode="auto">
          <a:xfrm>
            <a:off x="7039402" y="2334733"/>
            <a:ext cx="444714" cy="354033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sym typeface="Gill Sans" charset="0"/>
            </a:endParaRPr>
          </a:p>
        </p:txBody>
      </p:sp>
      <p:sp>
        <p:nvSpPr>
          <p:cNvPr id="83" name="Freeform 36"/>
          <p:cNvSpPr>
            <a:spLocks noEditPoints="1"/>
          </p:cNvSpPr>
          <p:nvPr/>
        </p:nvSpPr>
        <p:spPr bwMode="auto">
          <a:xfrm>
            <a:off x="3840985" y="3439785"/>
            <a:ext cx="523216" cy="515058"/>
          </a:xfrm>
          <a:custGeom>
            <a:avLst/>
            <a:gdLst>
              <a:gd name="T0" fmla="*/ 188097 w 792"/>
              <a:gd name="T1" fmla="*/ 307152 h 779"/>
              <a:gd name="T2" fmla="*/ 249296 w 792"/>
              <a:gd name="T3" fmla="*/ 200865 h 779"/>
              <a:gd name="T4" fmla="*/ 350994 w 792"/>
              <a:gd name="T5" fmla="*/ 290938 h 779"/>
              <a:gd name="T6" fmla="*/ 264596 w 792"/>
              <a:gd name="T7" fmla="*/ 182850 h 779"/>
              <a:gd name="T8" fmla="*/ 350994 w 792"/>
              <a:gd name="T9" fmla="*/ 290938 h 779"/>
              <a:gd name="T10" fmla="*/ 350994 w 792"/>
              <a:gd name="T11" fmla="*/ 290938 h 779"/>
              <a:gd name="T12" fmla="*/ 420293 w 792"/>
              <a:gd name="T13" fmla="*/ 174743 h 779"/>
              <a:gd name="T14" fmla="*/ 442793 w 792"/>
              <a:gd name="T15" fmla="*/ 163034 h 779"/>
              <a:gd name="T16" fmla="*/ 445493 w 792"/>
              <a:gd name="T17" fmla="*/ 182850 h 779"/>
              <a:gd name="T18" fmla="*/ 439193 w 792"/>
              <a:gd name="T19" fmla="*/ 215276 h 779"/>
              <a:gd name="T20" fmla="*/ 418493 w 792"/>
              <a:gd name="T21" fmla="*/ 207170 h 779"/>
              <a:gd name="T22" fmla="*/ 393293 w 792"/>
              <a:gd name="T23" fmla="*/ 185552 h 779"/>
              <a:gd name="T24" fmla="*/ 410393 w 792"/>
              <a:gd name="T25" fmla="*/ 172942 h 779"/>
              <a:gd name="T26" fmla="*/ 442793 w 792"/>
              <a:gd name="T27" fmla="*/ 163034 h 779"/>
              <a:gd name="T28" fmla="*/ 337494 w 792"/>
              <a:gd name="T29" fmla="*/ 308953 h 779"/>
              <a:gd name="T30" fmla="*/ 325795 w 792"/>
              <a:gd name="T31" fmla="*/ 440461 h 779"/>
              <a:gd name="T32" fmla="*/ 371694 w 792"/>
              <a:gd name="T33" fmla="*/ 320663 h 779"/>
              <a:gd name="T34" fmla="*/ 280795 w 792"/>
              <a:gd name="T35" fmla="*/ 268420 h 779"/>
              <a:gd name="T36" fmla="*/ 246596 w 792"/>
              <a:gd name="T37" fmla="*/ 280130 h 779"/>
              <a:gd name="T38" fmla="*/ 292495 w 792"/>
              <a:gd name="T39" fmla="*/ 440461 h 779"/>
              <a:gd name="T40" fmla="*/ 280795 w 792"/>
              <a:gd name="T41" fmla="*/ 268420 h 779"/>
              <a:gd name="T42" fmla="*/ 416693 w 792"/>
              <a:gd name="T43" fmla="*/ 240497 h 779"/>
              <a:gd name="T44" fmla="*/ 404993 w 792"/>
              <a:gd name="T45" fmla="*/ 440461 h 779"/>
              <a:gd name="T46" fmla="*/ 450892 w 792"/>
              <a:gd name="T47" fmla="*/ 253107 h 779"/>
              <a:gd name="T48" fmla="*/ 201597 w 792"/>
              <a:gd name="T49" fmla="*/ 351288 h 779"/>
              <a:gd name="T50" fmla="*/ 167397 w 792"/>
              <a:gd name="T51" fmla="*/ 362997 h 779"/>
              <a:gd name="T52" fmla="*/ 213296 w 792"/>
              <a:gd name="T53" fmla="*/ 440461 h 779"/>
              <a:gd name="T54" fmla="*/ 201597 w 792"/>
              <a:gd name="T55" fmla="*/ 351288 h 779"/>
              <a:gd name="T56" fmla="*/ 122398 w 792"/>
              <a:gd name="T57" fmla="*/ 440461 h 779"/>
              <a:gd name="T58" fmla="*/ 110698 w 792"/>
              <a:gd name="T59" fmla="*/ 170240 h 779"/>
              <a:gd name="T60" fmla="*/ 134098 w 792"/>
              <a:gd name="T61" fmla="*/ 170240 h 779"/>
              <a:gd name="T62" fmla="*/ 477892 w 792"/>
              <a:gd name="T63" fmla="*/ 417042 h 779"/>
              <a:gd name="T64" fmla="*/ 477892 w 792"/>
              <a:gd name="T65" fmla="*/ 440461 h 779"/>
              <a:gd name="T66" fmla="*/ 110698 w 792"/>
              <a:gd name="T67" fmla="*/ 428751 h 779"/>
              <a:gd name="T68" fmla="*/ 477892 w 792"/>
              <a:gd name="T69" fmla="*/ 417042 h 779"/>
              <a:gd name="T70" fmla="*/ 611990 w 792"/>
              <a:gd name="T71" fmla="*/ 701675 h 779"/>
              <a:gd name="T72" fmla="*/ 436493 w 792"/>
              <a:gd name="T73" fmla="*/ 566564 h 779"/>
              <a:gd name="T74" fmla="*/ 0 w 792"/>
              <a:gd name="T75" fmla="*/ 299045 h 779"/>
              <a:gd name="T76" fmla="*/ 599390 w 792"/>
              <a:gd name="T77" fmla="*/ 299045 h 779"/>
              <a:gd name="T78" fmla="*/ 677689 w 792"/>
              <a:gd name="T79" fmla="*/ 544947 h 779"/>
              <a:gd name="T80" fmla="*/ 300595 w 792"/>
              <a:gd name="T81" fmla="*/ 561160 h 779"/>
              <a:gd name="T82" fmla="*/ 561591 w 792"/>
              <a:gd name="T83" fmla="*/ 299045 h 779"/>
              <a:gd name="T84" fmla="*/ 38699 w 792"/>
              <a:gd name="T85" fmla="*/ 299045 h 7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92" h="779">
                <a:moveTo>
                  <a:pt x="297" y="240"/>
                </a:moveTo>
                <a:lnTo>
                  <a:pt x="209" y="341"/>
                </a:lnTo>
                <a:lnTo>
                  <a:pt x="188" y="323"/>
                </a:lnTo>
                <a:lnTo>
                  <a:pt x="277" y="223"/>
                </a:lnTo>
                <a:lnTo>
                  <a:pt x="297" y="240"/>
                </a:lnTo>
                <a:close/>
                <a:moveTo>
                  <a:pt x="390" y="323"/>
                </a:moveTo>
                <a:lnTo>
                  <a:pt x="276" y="224"/>
                </a:lnTo>
                <a:lnTo>
                  <a:pt x="294" y="203"/>
                </a:lnTo>
                <a:lnTo>
                  <a:pt x="408" y="303"/>
                </a:lnTo>
                <a:lnTo>
                  <a:pt x="390" y="323"/>
                </a:lnTo>
                <a:close/>
                <a:moveTo>
                  <a:pt x="487" y="212"/>
                </a:moveTo>
                <a:lnTo>
                  <a:pt x="390" y="323"/>
                </a:lnTo>
                <a:lnTo>
                  <a:pt x="369" y="305"/>
                </a:lnTo>
                <a:lnTo>
                  <a:pt x="467" y="194"/>
                </a:lnTo>
                <a:lnTo>
                  <a:pt x="487" y="212"/>
                </a:lnTo>
                <a:close/>
                <a:moveTo>
                  <a:pt x="492" y="181"/>
                </a:moveTo>
                <a:cubicBezTo>
                  <a:pt x="497" y="179"/>
                  <a:pt x="500" y="182"/>
                  <a:pt x="499" y="187"/>
                </a:cubicBezTo>
                <a:lnTo>
                  <a:pt x="495" y="203"/>
                </a:lnTo>
                <a:cubicBezTo>
                  <a:pt x="494" y="209"/>
                  <a:pt x="492" y="217"/>
                  <a:pt x="491" y="222"/>
                </a:cubicBezTo>
                <a:lnTo>
                  <a:pt x="488" y="239"/>
                </a:lnTo>
                <a:cubicBezTo>
                  <a:pt x="487" y="244"/>
                  <a:pt x="483" y="245"/>
                  <a:pt x="479" y="242"/>
                </a:cubicBezTo>
                <a:lnTo>
                  <a:pt x="465" y="230"/>
                </a:lnTo>
                <a:cubicBezTo>
                  <a:pt x="461" y="227"/>
                  <a:pt x="455" y="221"/>
                  <a:pt x="451" y="217"/>
                </a:cubicBezTo>
                <a:lnTo>
                  <a:pt x="437" y="206"/>
                </a:lnTo>
                <a:cubicBezTo>
                  <a:pt x="433" y="202"/>
                  <a:pt x="434" y="198"/>
                  <a:pt x="439" y="197"/>
                </a:cubicBezTo>
                <a:lnTo>
                  <a:pt x="456" y="192"/>
                </a:lnTo>
                <a:cubicBezTo>
                  <a:pt x="461" y="190"/>
                  <a:pt x="470" y="187"/>
                  <a:pt x="475" y="186"/>
                </a:cubicBezTo>
                <a:lnTo>
                  <a:pt x="492" y="181"/>
                </a:lnTo>
                <a:close/>
                <a:moveTo>
                  <a:pt x="400" y="343"/>
                </a:moveTo>
                <a:lnTo>
                  <a:pt x="375" y="343"/>
                </a:lnTo>
                <a:cubicBezTo>
                  <a:pt x="368" y="343"/>
                  <a:pt x="362" y="349"/>
                  <a:pt x="362" y="356"/>
                </a:cubicBezTo>
                <a:lnTo>
                  <a:pt x="362" y="489"/>
                </a:lnTo>
                <a:lnTo>
                  <a:pt x="413" y="489"/>
                </a:lnTo>
                <a:lnTo>
                  <a:pt x="413" y="356"/>
                </a:lnTo>
                <a:cubicBezTo>
                  <a:pt x="413" y="349"/>
                  <a:pt x="407" y="343"/>
                  <a:pt x="400" y="343"/>
                </a:cubicBezTo>
                <a:close/>
                <a:moveTo>
                  <a:pt x="312" y="298"/>
                </a:moveTo>
                <a:lnTo>
                  <a:pt x="287" y="298"/>
                </a:lnTo>
                <a:cubicBezTo>
                  <a:pt x="280" y="298"/>
                  <a:pt x="274" y="304"/>
                  <a:pt x="274" y="311"/>
                </a:cubicBezTo>
                <a:lnTo>
                  <a:pt x="274" y="489"/>
                </a:lnTo>
                <a:lnTo>
                  <a:pt x="325" y="489"/>
                </a:lnTo>
                <a:lnTo>
                  <a:pt x="325" y="311"/>
                </a:lnTo>
                <a:cubicBezTo>
                  <a:pt x="325" y="304"/>
                  <a:pt x="319" y="298"/>
                  <a:pt x="312" y="298"/>
                </a:cubicBezTo>
                <a:close/>
                <a:moveTo>
                  <a:pt x="488" y="267"/>
                </a:moveTo>
                <a:lnTo>
                  <a:pt x="463" y="267"/>
                </a:lnTo>
                <a:cubicBezTo>
                  <a:pt x="456" y="267"/>
                  <a:pt x="450" y="273"/>
                  <a:pt x="450" y="281"/>
                </a:cubicBezTo>
                <a:lnTo>
                  <a:pt x="450" y="489"/>
                </a:lnTo>
                <a:lnTo>
                  <a:pt x="501" y="489"/>
                </a:lnTo>
                <a:lnTo>
                  <a:pt x="501" y="281"/>
                </a:lnTo>
                <a:cubicBezTo>
                  <a:pt x="501" y="273"/>
                  <a:pt x="495" y="267"/>
                  <a:pt x="488" y="267"/>
                </a:cubicBezTo>
                <a:close/>
                <a:moveTo>
                  <a:pt x="224" y="390"/>
                </a:moveTo>
                <a:lnTo>
                  <a:pt x="200" y="390"/>
                </a:lnTo>
                <a:cubicBezTo>
                  <a:pt x="192" y="390"/>
                  <a:pt x="186" y="396"/>
                  <a:pt x="186" y="403"/>
                </a:cubicBezTo>
                <a:lnTo>
                  <a:pt x="186" y="489"/>
                </a:lnTo>
                <a:lnTo>
                  <a:pt x="237" y="489"/>
                </a:lnTo>
                <a:lnTo>
                  <a:pt x="237" y="403"/>
                </a:lnTo>
                <a:cubicBezTo>
                  <a:pt x="237" y="396"/>
                  <a:pt x="231" y="390"/>
                  <a:pt x="224" y="390"/>
                </a:cubicBezTo>
                <a:close/>
                <a:moveTo>
                  <a:pt x="149" y="476"/>
                </a:moveTo>
                <a:cubicBezTo>
                  <a:pt x="149" y="483"/>
                  <a:pt x="144" y="489"/>
                  <a:pt x="136" y="489"/>
                </a:cubicBezTo>
                <a:cubicBezTo>
                  <a:pt x="129" y="489"/>
                  <a:pt x="123" y="483"/>
                  <a:pt x="123" y="476"/>
                </a:cubicBezTo>
                <a:lnTo>
                  <a:pt x="123" y="189"/>
                </a:lnTo>
                <a:cubicBezTo>
                  <a:pt x="123" y="182"/>
                  <a:pt x="129" y="176"/>
                  <a:pt x="136" y="176"/>
                </a:cubicBezTo>
                <a:cubicBezTo>
                  <a:pt x="143" y="176"/>
                  <a:pt x="149" y="182"/>
                  <a:pt x="149" y="189"/>
                </a:cubicBezTo>
                <a:lnTo>
                  <a:pt x="149" y="476"/>
                </a:lnTo>
                <a:close/>
                <a:moveTo>
                  <a:pt x="531" y="463"/>
                </a:moveTo>
                <a:cubicBezTo>
                  <a:pt x="538" y="463"/>
                  <a:pt x="544" y="469"/>
                  <a:pt x="544" y="476"/>
                </a:cubicBezTo>
                <a:cubicBezTo>
                  <a:pt x="544" y="483"/>
                  <a:pt x="538" y="489"/>
                  <a:pt x="531" y="489"/>
                </a:cubicBezTo>
                <a:lnTo>
                  <a:pt x="136" y="489"/>
                </a:lnTo>
                <a:cubicBezTo>
                  <a:pt x="129" y="489"/>
                  <a:pt x="123" y="483"/>
                  <a:pt x="123" y="476"/>
                </a:cubicBezTo>
                <a:cubicBezTo>
                  <a:pt x="123" y="469"/>
                  <a:pt x="129" y="463"/>
                  <a:pt x="136" y="463"/>
                </a:cubicBezTo>
                <a:lnTo>
                  <a:pt x="531" y="463"/>
                </a:lnTo>
                <a:close/>
                <a:moveTo>
                  <a:pt x="753" y="750"/>
                </a:moveTo>
                <a:cubicBezTo>
                  <a:pt x="732" y="770"/>
                  <a:pt x="706" y="779"/>
                  <a:pt x="680" y="779"/>
                </a:cubicBezTo>
                <a:cubicBezTo>
                  <a:pt x="654" y="779"/>
                  <a:pt x="628" y="770"/>
                  <a:pt x="608" y="750"/>
                </a:cubicBezTo>
                <a:lnTo>
                  <a:pt x="485" y="629"/>
                </a:lnTo>
                <a:cubicBezTo>
                  <a:pt x="440" y="653"/>
                  <a:pt x="388" y="666"/>
                  <a:pt x="334" y="666"/>
                </a:cubicBezTo>
                <a:cubicBezTo>
                  <a:pt x="149" y="666"/>
                  <a:pt x="0" y="517"/>
                  <a:pt x="0" y="332"/>
                </a:cubicBezTo>
                <a:cubicBezTo>
                  <a:pt x="0" y="149"/>
                  <a:pt x="149" y="0"/>
                  <a:pt x="334" y="0"/>
                </a:cubicBezTo>
                <a:cubicBezTo>
                  <a:pt x="517" y="0"/>
                  <a:pt x="666" y="149"/>
                  <a:pt x="666" y="332"/>
                </a:cubicBezTo>
                <a:cubicBezTo>
                  <a:pt x="666" y="387"/>
                  <a:pt x="653" y="439"/>
                  <a:pt x="630" y="484"/>
                </a:cubicBezTo>
                <a:lnTo>
                  <a:pt x="753" y="605"/>
                </a:lnTo>
                <a:cubicBezTo>
                  <a:pt x="792" y="645"/>
                  <a:pt x="792" y="709"/>
                  <a:pt x="753" y="750"/>
                </a:cubicBezTo>
                <a:close/>
                <a:moveTo>
                  <a:pt x="334" y="623"/>
                </a:moveTo>
                <a:lnTo>
                  <a:pt x="334" y="623"/>
                </a:lnTo>
                <a:cubicBezTo>
                  <a:pt x="494" y="623"/>
                  <a:pt x="624" y="493"/>
                  <a:pt x="624" y="332"/>
                </a:cubicBezTo>
                <a:cubicBezTo>
                  <a:pt x="624" y="172"/>
                  <a:pt x="494" y="42"/>
                  <a:pt x="334" y="42"/>
                </a:cubicBezTo>
                <a:cubicBezTo>
                  <a:pt x="173" y="42"/>
                  <a:pt x="43" y="172"/>
                  <a:pt x="43" y="332"/>
                </a:cubicBezTo>
                <a:cubicBezTo>
                  <a:pt x="43" y="493"/>
                  <a:pt x="173" y="623"/>
                  <a:pt x="334" y="6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4" name="Freeform 34"/>
          <p:cNvSpPr>
            <a:spLocks noEditPoints="1"/>
          </p:cNvSpPr>
          <p:nvPr/>
        </p:nvSpPr>
        <p:spPr bwMode="auto">
          <a:xfrm>
            <a:off x="7873193" y="3403112"/>
            <a:ext cx="432429" cy="588405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5" name="KSO_Shape"/>
          <p:cNvSpPr/>
          <p:nvPr/>
        </p:nvSpPr>
        <p:spPr bwMode="auto">
          <a:xfrm>
            <a:off x="4724513" y="4677151"/>
            <a:ext cx="411457" cy="411457"/>
          </a:xfrm>
          <a:custGeom>
            <a:avLst/>
            <a:gdLst>
              <a:gd name="T0" fmla="*/ 1159904 w 2208213"/>
              <a:gd name="T1" fmla="*/ 523327 h 2209801"/>
              <a:gd name="T2" fmla="*/ 1199134 w 2208213"/>
              <a:gd name="T3" fmla="*/ 565478 h 2209801"/>
              <a:gd name="T4" fmla="*/ 1206816 w 2208213"/>
              <a:gd name="T5" fmla="*/ 627336 h 2209801"/>
              <a:gd name="T6" fmla="*/ 1183496 w 2208213"/>
              <a:gd name="T7" fmla="*/ 668666 h 2209801"/>
              <a:gd name="T8" fmla="*/ 954421 w 2208213"/>
              <a:gd name="T9" fmla="*/ 947300 h 2209801"/>
              <a:gd name="T10" fmla="*/ 901747 w 2208213"/>
              <a:gd name="T11" fmla="*/ 1002588 h 2209801"/>
              <a:gd name="T12" fmla="*/ 871569 w 2208213"/>
              <a:gd name="T13" fmla="*/ 1378936 h 2209801"/>
              <a:gd name="T14" fmla="*/ 822461 w 2208213"/>
              <a:gd name="T15" fmla="*/ 1396179 h 2209801"/>
              <a:gd name="T16" fmla="*/ 784602 w 2208213"/>
              <a:gd name="T17" fmla="*/ 1361418 h 2209801"/>
              <a:gd name="T18" fmla="*/ 740982 w 2208213"/>
              <a:gd name="T19" fmla="*/ 986166 h 2209801"/>
              <a:gd name="T20" fmla="*/ 701476 w 2208213"/>
              <a:gd name="T21" fmla="*/ 923487 h 2209801"/>
              <a:gd name="T22" fmla="*/ 699830 w 2208213"/>
              <a:gd name="T23" fmla="*/ 851775 h 2209801"/>
              <a:gd name="T24" fmla="*/ 735769 w 2208213"/>
              <a:gd name="T25" fmla="*/ 788002 h 2209801"/>
              <a:gd name="T26" fmla="*/ 801886 w 2208213"/>
              <a:gd name="T27" fmla="*/ 751873 h 2209801"/>
              <a:gd name="T28" fmla="*/ 1066626 w 2208213"/>
              <a:gd name="T29" fmla="*/ 521138 h 2209801"/>
              <a:gd name="T30" fmla="*/ 533853 w 2208213"/>
              <a:gd name="T31" fmla="*/ 676984 h 2209801"/>
              <a:gd name="T32" fmla="*/ 283900 w 2208213"/>
              <a:gd name="T33" fmla="*/ 652063 h 2209801"/>
              <a:gd name="T34" fmla="*/ 235717 w 2208213"/>
              <a:gd name="T35" fmla="*/ 799950 h 2209801"/>
              <a:gd name="T36" fmla="*/ 219838 w 2208213"/>
              <a:gd name="T37" fmla="*/ 953315 h 2209801"/>
              <a:gd name="T38" fmla="*/ 235990 w 2208213"/>
              <a:gd name="T39" fmla="*/ 1107228 h 2209801"/>
              <a:gd name="T40" fmla="*/ 284722 w 2208213"/>
              <a:gd name="T41" fmla="*/ 1255389 h 2209801"/>
              <a:gd name="T42" fmla="*/ 365484 w 2208213"/>
              <a:gd name="T43" fmla="*/ 1392049 h 2209801"/>
              <a:gd name="T44" fmla="*/ 469517 w 2208213"/>
              <a:gd name="T45" fmla="*/ 1504060 h 2209801"/>
              <a:gd name="T46" fmla="*/ 671834 w 2208213"/>
              <a:gd name="T47" fmla="*/ 1628669 h 2209801"/>
              <a:gd name="T48" fmla="*/ 922061 w 2208213"/>
              <a:gd name="T49" fmla="*/ 1683442 h 2209801"/>
              <a:gd name="T50" fmla="*/ 1075099 w 2208213"/>
              <a:gd name="T51" fmla="*/ 1897058 h 2209801"/>
              <a:gd name="T52" fmla="*/ 829252 w 2208213"/>
              <a:gd name="T53" fmla="*/ 1897606 h 2209801"/>
              <a:gd name="T54" fmla="*/ 643088 w 2208213"/>
              <a:gd name="T55" fmla="*/ 1852966 h 2209801"/>
              <a:gd name="T56" fmla="*/ 484300 w 2208213"/>
              <a:gd name="T57" fmla="*/ 1782308 h 2209801"/>
              <a:gd name="T58" fmla="*/ 338654 w 2208213"/>
              <a:gd name="T59" fmla="*/ 1681799 h 2209801"/>
              <a:gd name="T60" fmla="*/ 196841 w 2208213"/>
              <a:gd name="T61" fmla="*/ 1533637 h 2209801"/>
              <a:gd name="T62" fmla="*/ 84047 w 2208213"/>
              <a:gd name="T63" fmla="*/ 1345217 h 2209801"/>
              <a:gd name="T64" fmla="*/ 18342 w 2208213"/>
              <a:gd name="T65" fmla="*/ 1140913 h 2209801"/>
              <a:gd name="T66" fmla="*/ 0 w 2208213"/>
              <a:gd name="T67" fmla="*/ 928667 h 2209801"/>
              <a:gd name="T68" fmla="*/ 29020 w 2208213"/>
              <a:gd name="T69" fmla="*/ 717516 h 2209801"/>
              <a:gd name="T70" fmla="*/ 105128 w 2208213"/>
              <a:gd name="T71" fmla="*/ 516225 h 2209801"/>
              <a:gd name="T72" fmla="*/ 210530 w 2208213"/>
              <a:gd name="T73" fmla="*/ 353822 h 2209801"/>
              <a:gd name="T74" fmla="*/ 1141446 w 2208213"/>
              <a:gd name="T75" fmla="*/ 18620 h 2209801"/>
              <a:gd name="T76" fmla="*/ 1322266 w 2208213"/>
              <a:gd name="T77" fmla="*/ 74481 h 2209801"/>
              <a:gd name="T78" fmla="*/ 1477059 w 2208213"/>
              <a:gd name="T79" fmla="*/ 157177 h 2209801"/>
              <a:gd name="T80" fmla="*/ 1614592 w 2208213"/>
              <a:gd name="T81" fmla="*/ 267528 h 2209801"/>
              <a:gd name="T82" fmla="*/ 1754042 w 2208213"/>
              <a:gd name="T83" fmla="*/ 437575 h 2209801"/>
              <a:gd name="T84" fmla="*/ 1849932 w 2208213"/>
              <a:gd name="T85" fmla="*/ 632539 h 2209801"/>
              <a:gd name="T86" fmla="*/ 1898425 w 2208213"/>
              <a:gd name="T87" fmla="*/ 840647 h 2209801"/>
              <a:gd name="T88" fmla="*/ 1899521 w 2208213"/>
              <a:gd name="T89" fmla="*/ 1053410 h 2209801"/>
              <a:gd name="T90" fmla="*/ 1853220 w 2208213"/>
              <a:gd name="T91" fmla="*/ 1262339 h 2209801"/>
              <a:gd name="T92" fmla="*/ 1761440 w 2208213"/>
              <a:gd name="T93" fmla="*/ 1455113 h 2209801"/>
              <a:gd name="T94" fmla="*/ 1536237 w 2208213"/>
              <a:gd name="T95" fmla="*/ 1393502 h 2209801"/>
              <a:gd name="T96" fmla="*/ 1625825 w 2208213"/>
              <a:gd name="T97" fmla="*/ 1239886 h 2209801"/>
              <a:gd name="T98" fmla="*/ 1671304 w 2208213"/>
              <a:gd name="T99" fmla="*/ 1090925 h 2209801"/>
              <a:gd name="T100" fmla="*/ 1684455 w 2208213"/>
              <a:gd name="T101" fmla="*/ 937034 h 2209801"/>
              <a:gd name="T102" fmla="*/ 1665003 w 2208213"/>
              <a:gd name="T103" fmla="*/ 783965 h 2209801"/>
              <a:gd name="T104" fmla="*/ 1613770 w 2208213"/>
              <a:gd name="T105" fmla="*/ 636646 h 2209801"/>
              <a:gd name="T106" fmla="*/ 1529935 w 2208213"/>
              <a:gd name="T107" fmla="*/ 501102 h 2209801"/>
              <a:gd name="T108" fmla="*/ 1425004 w 2208213"/>
              <a:gd name="T109" fmla="*/ 392393 h 2209801"/>
              <a:gd name="T110" fmla="*/ 1313773 w 2208213"/>
              <a:gd name="T111" fmla="*/ 315174 h 2209801"/>
              <a:gd name="T112" fmla="*/ 1191035 w 2208213"/>
              <a:gd name="T113" fmla="*/ 259314 h 2209801"/>
              <a:gd name="T114" fmla="*/ 996790 w 2208213"/>
              <a:gd name="T115" fmla="*/ 220977 h 2209801"/>
              <a:gd name="T116" fmla="*/ 817613 w 2208213"/>
              <a:gd name="T117" fmla="*/ 53670 h 22098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08213" h="2209801">
                <a:moveTo>
                  <a:pt x="1288552" y="590550"/>
                </a:moveTo>
                <a:lnTo>
                  <a:pt x="1298410" y="590868"/>
                </a:lnTo>
                <a:lnTo>
                  <a:pt x="1307950" y="592138"/>
                </a:lnTo>
                <a:lnTo>
                  <a:pt x="1313039" y="593408"/>
                </a:lnTo>
                <a:lnTo>
                  <a:pt x="1317809" y="594678"/>
                </a:lnTo>
                <a:lnTo>
                  <a:pt x="1322579" y="596265"/>
                </a:lnTo>
                <a:lnTo>
                  <a:pt x="1326713" y="598170"/>
                </a:lnTo>
                <a:lnTo>
                  <a:pt x="1331483" y="600075"/>
                </a:lnTo>
                <a:lnTo>
                  <a:pt x="1335935" y="601980"/>
                </a:lnTo>
                <a:lnTo>
                  <a:pt x="1340705" y="604520"/>
                </a:lnTo>
                <a:lnTo>
                  <a:pt x="1344522" y="607060"/>
                </a:lnTo>
                <a:lnTo>
                  <a:pt x="1348974" y="610235"/>
                </a:lnTo>
                <a:lnTo>
                  <a:pt x="1352790" y="613410"/>
                </a:lnTo>
                <a:lnTo>
                  <a:pt x="1356924" y="616585"/>
                </a:lnTo>
                <a:lnTo>
                  <a:pt x="1360740" y="620078"/>
                </a:lnTo>
                <a:lnTo>
                  <a:pt x="1371870" y="631190"/>
                </a:lnTo>
                <a:lnTo>
                  <a:pt x="1375368" y="635000"/>
                </a:lnTo>
                <a:lnTo>
                  <a:pt x="1378867" y="639128"/>
                </a:lnTo>
                <a:lnTo>
                  <a:pt x="1382047" y="642938"/>
                </a:lnTo>
                <a:lnTo>
                  <a:pt x="1384909" y="647383"/>
                </a:lnTo>
                <a:lnTo>
                  <a:pt x="1387453" y="651510"/>
                </a:lnTo>
                <a:lnTo>
                  <a:pt x="1389997" y="655955"/>
                </a:lnTo>
                <a:lnTo>
                  <a:pt x="1392223" y="660718"/>
                </a:lnTo>
                <a:lnTo>
                  <a:pt x="1394131" y="664845"/>
                </a:lnTo>
                <a:lnTo>
                  <a:pt x="1395721" y="669608"/>
                </a:lnTo>
                <a:lnTo>
                  <a:pt x="1397311" y="674370"/>
                </a:lnTo>
                <a:lnTo>
                  <a:pt x="1398901" y="679133"/>
                </a:lnTo>
                <a:lnTo>
                  <a:pt x="1399855" y="683895"/>
                </a:lnTo>
                <a:lnTo>
                  <a:pt x="1401445" y="693738"/>
                </a:lnTo>
                <a:lnTo>
                  <a:pt x="1401763" y="703580"/>
                </a:lnTo>
                <a:lnTo>
                  <a:pt x="1401445" y="713105"/>
                </a:lnTo>
                <a:lnTo>
                  <a:pt x="1399855" y="722948"/>
                </a:lnTo>
                <a:lnTo>
                  <a:pt x="1398901" y="727710"/>
                </a:lnTo>
                <a:lnTo>
                  <a:pt x="1397311" y="732155"/>
                </a:lnTo>
                <a:lnTo>
                  <a:pt x="1395721" y="736918"/>
                </a:lnTo>
                <a:lnTo>
                  <a:pt x="1394131" y="741680"/>
                </a:lnTo>
                <a:lnTo>
                  <a:pt x="1392223" y="746443"/>
                </a:lnTo>
                <a:lnTo>
                  <a:pt x="1389997" y="750888"/>
                </a:lnTo>
                <a:lnTo>
                  <a:pt x="1387453" y="755015"/>
                </a:lnTo>
                <a:lnTo>
                  <a:pt x="1384909" y="759460"/>
                </a:lnTo>
                <a:lnTo>
                  <a:pt x="1382047" y="763905"/>
                </a:lnTo>
                <a:lnTo>
                  <a:pt x="1378867" y="767715"/>
                </a:lnTo>
                <a:lnTo>
                  <a:pt x="1375368" y="771525"/>
                </a:lnTo>
                <a:lnTo>
                  <a:pt x="1371870" y="775653"/>
                </a:lnTo>
                <a:lnTo>
                  <a:pt x="1123823" y="1022668"/>
                </a:lnTo>
                <a:lnTo>
                  <a:pt x="1123823" y="1030605"/>
                </a:lnTo>
                <a:lnTo>
                  <a:pt x="1123505" y="1038543"/>
                </a:lnTo>
                <a:lnTo>
                  <a:pt x="1122551" y="1046480"/>
                </a:lnTo>
                <a:lnTo>
                  <a:pt x="1121279" y="1053783"/>
                </a:lnTo>
                <a:lnTo>
                  <a:pt x="1120007" y="1061720"/>
                </a:lnTo>
                <a:lnTo>
                  <a:pt x="1117781" y="1069340"/>
                </a:lnTo>
                <a:lnTo>
                  <a:pt x="1115555" y="1076643"/>
                </a:lnTo>
                <a:lnTo>
                  <a:pt x="1112693" y="1084263"/>
                </a:lnTo>
                <a:lnTo>
                  <a:pt x="1109513" y="1091565"/>
                </a:lnTo>
                <a:lnTo>
                  <a:pt x="1106333" y="1098868"/>
                </a:lnTo>
                <a:lnTo>
                  <a:pt x="1102517" y="1105853"/>
                </a:lnTo>
                <a:lnTo>
                  <a:pt x="1098064" y="1112520"/>
                </a:lnTo>
                <a:lnTo>
                  <a:pt x="1093930" y="1119188"/>
                </a:lnTo>
                <a:lnTo>
                  <a:pt x="1088842" y="1125855"/>
                </a:lnTo>
                <a:lnTo>
                  <a:pt x="1083118" y="1132205"/>
                </a:lnTo>
                <a:lnTo>
                  <a:pt x="1077712" y="1138238"/>
                </a:lnTo>
                <a:lnTo>
                  <a:pt x="1071352" y="1143953"/>
                </a:lnTo>
                <a:lnTo>
                  <a:pt x="1064992" y="1149033"/>
                </a:lnTo>
                <a:lnTo>
                  <a:pt x="1058631" y="1154113"/>
                </a:lnTo>
                <a:lnTo>
                  <a:pt x="1051953" y="1158558"/>
                </a:lnTo>
                <a:lnTo>
                  <a:pt x="1045275" y="1163003"/>
                </a:lnTo>
                <a:lnTo>
                  <a:pt x="1038279" y="1166813"/>
                </a:lnTo>
                <a:lnTo>
                  <a:pt x="1031283" y="1169988"/>
                </a:lnTo>
                <a:lnTo>
                  <a:pt x="1023650" y="1173163"/>
                </a:lnTo>
                <a:lnTo>
                  <a:pt x="1023650" y="1562101"/>
                </a:lnTo>
                <a:lnTo>
                  <a:pt x="1023650" y="1567816"/>
                </a:lnTo>
                <a:lnTo>
                  <a:pt x="1022378" y="1573848"/>
                </a:lnTo>
                <a:lnTo>
                  <a:pt x="1021424" y="1579246"/>
                </a:lnTo>
                <a:lnTo>
                  <a:pt x="1019198" y="1584961"/>
                </a:lnTo>
                <a:lnTo>
                  <a:pt x="1016654" y="1590041"/>
                </a:lnTo>
                <a:lnTo>
                  <a:pt x="1013792" y="1594803"/>
                </a:lnTo>
                <a:lnTo>
                  <a:pt x="1010294" y="1599566"/>
                </a:lnTo>
                <a:lnTo>
                  <a:pt x="1006796" y="1603376"/>
                </a:lnTo>
                <a:lnTo>
                  <a:pt x="1002344" y="1607186"/>
                </a:lnTo>
                <a:lnTo>
                  <a:pt x="997892" y="1610361"/>
                </a:lnTo>
                <a:lnTo>
                  <a:pt x="993439" y="1613536"/>
                </a:lnTo>
                <a:lnTo>
                  <a:pt x="988033" y="1616076"/>
                </a:lnTo>
                <a:lnTo>
                  <a:pt x="982627" y="1617981"/>
                </a:lnTo>
                <a:lnTo>
                  <a:pt x="977221" y="1619568"/>
                </a:lnTo>
                <a:lnTo>
                  <a:pt x="971179" y="1620203"/>
                </a:lnTo>
                <a:lnTo>
                  <a:pt x="965455" y="1620838"/>
                </a:lnTo>
                <a:lnTo>
                  <a:pt x="959413" y="1620203"/>
                </a:lnTo>
                <a:lnTo>
                  <a:pt x="953370" y="1619568"/>
                </a:lnTo>
                <a:lnTo>
                  <a:pt x="947964" y="1617981"/>
                </a:lnTo>
                <a:lnTo>
                  <a:pt x="942558" y="1616076"/>
                </a:lnTo>
                <a:lnTo>
                  <a:pt x="937470" y="1613536"/>
                </a:lnTo>
                <a:lnTo>
                  <a:pt x="932700" y="1610361"/>
                </a:lnTo>
                <a:lnTo>
                  <a:pt x="927930" y="1607186"/>
                </a:lnTo>
                <a:lnTo>
                  <a:pt x="923795" y="1603376"/>
                </a:lnTo>
                <a:lnTo>
                  <a:pt x="919979" y="1599566"/>
                </a:lnTo>
                <a:lnTo>
                  <a:pt x="916799" y="1594803"/>
                </a:lnTo>
                <a:lnTo>
                  <a:pt x="913619" y="1590041"/>
                </a:lnTo>
                <a:lnTo>
                  <a:pt x="911393" y="1584961"/>
                </a:lnTo>
                <a:lnTo>
                  <a:pt x="909485" y="1579246"/>
                </a:lnTo>
                <a:lnTo>
                  <a:pt x="907895" y="1573848"/>
                </a:lnTo>
                <a:lnTo>
                  <a:pt x="906941" y="1567816"/>
                </a:lnTo>
                <a:lnTo>
                  <a:pt x="906623" y="1562101"/>
                </a:lnTo>
                <a:lnTo>
                  <a:pt x="906623" y="1173163"/>
                </a:lnTo>
                <a:lnTo>
                  <a:pt x="899627" y="1169988"/>
                </a:lnTo>
                <a:lnTo>
                  <a:pt x="892313" y="1166813"/>
                </a:lnTo>
                <a:lnTo>
                  <a:pt x="885316" y="1163003"/>
                </a:lnTo>
                <a:lnTo>
                  <a:pt x="878638" y="1158558"/>
                </a:lnTo>
                <a:lnTo>
                  <a:pt x="871960" y="1154113"/>
                </a:lnTo>
                <a:lnTo>
                  <a:pt x="865282" y="1149033"/>
                </a:lnTo>
                <a:lnTo>
                  <a:pt x="858922" y="1143953"/>
                </a:lnTo>
                <a:lnTo>
                  <a:pt x="852879" y="1138238"/>
                </a:lnTo>
                <a:lnTo>
                  <a:pt x="847473" y="1132205"/>
                </a:lnTo>
                <a:lnTo>
                  <a:pt x="842385" y="1125855"/>
                </a:lnTo>
                <a:lnTo>
                  <a:pt x="837297" y="1119505"/>
                </a:lnTo>
                <a:lnTo>
                  <a:pt x="832845" y="1113473"/>
                </a:lnTo>
                <a:lnTo>
                  <a:pt x="828393" y="1106488"/>
                </a:lnTo>
                <a:lnTo>
                  <a:pt x="824577" y="1099503"/>
                </a:lnTo>
                <a:lnTo>
                  <a:pt x="821397" y="1092835"/>
                </a:lnTo>
                <a:lnTo>
                  <a:pt x="818216" y="1085850"/>
                </a:lnTo>
                <a:lnTo>
                  <a:pt x="815354" y="1078230"/>
                </a:lnTo>
                <a:lnTo>
                  <a:pt x="813128" y="1071245"/>
                </a:lnTo>
                <a:lnTo>
                  <a:pt x="811220" y="1063625"/>
                </a:lnTo>
                <a:lnTo>
                  <a:pt x="809630" y="1056323"/>
                </a:lnTo>
                <a:lnTo>
                  <a:pt x="808040" y="1048703"/>
                </a:lnTo>
                <a:lnTo>
                  <a:pt x="807086" y="1041400"/>
                </a:lnTo>
                <a:lnTo>
                  <a:pt x="806768" y="1033463"/>
                </a:lnTo>
                <a:lnTo>
                  <a:pt x="806450" y="1025843"/>
                </a:lnTo>
                <a:lnTo>
                  <a:pt x="806768" y="1018540"/>
                </a:lnTo>
                <a:lnTo>
                  <a:pt x="807086" y="1010920"/>
                </a:lnTo>
                <a:lnTo>
                  <a:pt x="808040" y="1002983"/>
                </a:lnTo>
                <a:lnTo>
                  <a:pt x="809630" y="995680"/>
                </a:lnTo>
                <a:lnTo>
                  <a:pt x="811220" y="988060"/>
                </a:lnTo>
                <a:lnTo>
                  <a:pt x="813128" y="981075"/>
                </a:lnTo>
                <a:lnTo>
                  <a:pt x="815354" y="973455"/>
                </a:lnTo>
                <a:lnTo>
                  <a:pt x="818216" y="966470"/>
                </a:lnTo>
                <a:lnTo>
                  <a:pt x="821397" y="959485"/>
                </a:lnTo>
                <a:lnTo>
                  <a:pt x="824577" y="952183"/>
                </a:lnTo>
                <a:lnTo>
                  <a:pt x="828393" y="945515"/>
                </a:lnTo>
                <a:lnTo>
                  <a:pt x="832845" y="938848"/>
                </a:lnTo>
                <a:lnTo>
                  <a:pt x="837297" y="932180"/>
                </a:lnTo>
                <a:lnTo>
                  <a:pt x="842385" y="925830"/>
                </a:lnTo>
                <a:lnTo>
                  <a:pt x="847473" y="920115"/>
                </a:lnTo>
                <a:lnTo>
                  <a:pt x="852879" y="914083"/>
                </a:lnTo>
                <a:lnTo>
                  <a:pt x="859240" y="908368"/>
                </a:lnTo>
                <a:lnTo>
                  <a:pt x="865282" y="902653"/>
                </a:lnTo>
                <a:lnTo>
                  <a:pt x="871960" y="897890"/>
                </a:lnTo>
                <a:lnTo>
                  <a:pt x="878638" y="893445"/>
                </a:lnTo>
                <a:lnTo>
                  <a:pt x="885316" y="889000"/>
                </a:lnTo>
                <a:lnTo>
                  <a:pt x="892313" y="885508"/>
                </a:lnTo>
                <a:lnTo>
                  <a:pt x="899627" y="882015"/>
                </a:lnTo>
                <a:lnTo>
                  <a:pt x="906941" y="878840"/>
                </a:lnTo>
                <a:lnTo>
                  <a:pt x="914573" y="875983"/>
                </a:lnTo>
                <a:lnTo>
                  <a:pt x="921887" y="873760"/>
                </a:lnTo>
                <a:lnTo>
                  <a:pt x="929520" y="872173"/>
                </a:lnTo>
                <a:lnTo>
                  <a:pt x="936834" y="870585"/>
                </a:lnTo>
                <a:lnTo>
                  <a:pt x="944784" y="869315"/>
                </a:lnTo>
                <a:lnTo>
                  <a:pt x="952734" y="868363"/>
                </a:lnTo>
                <a:lnTo>
                  <a:pt x="960685" y="868045"/>
                </a:lnTo>
                <a:lnTo>
                  <a:pt x="967999" y="867728"/>
                </a:lnTo>
                <a:lnTo>
                  <a:pt x="1216364" y="620078"/>
                </a:lnTo>
                <a:lnTo>
                  <a:pt x="1219862" y="616585"/>
                </a:lnTo>
                <a:lnTo>
                  <a:pt x="1223996" y="613410"/>
                </a:lnTo>
                <a:lnTo>
                  <a:pt x="1228130" y="610235"/>
                </a:lnTo>
                <a:lnTo>
                  <a:pt x="1232264" y="607060"/>
                </a:lnTo>
                <a:lnTo>
                  <a:pt x="1236398" y="604520"/>
                </a:lnTo>
                <a:lnTo>
                  <a:pt x="1240851" y="601980"/>
                </a:lnTo>
                <a:lnTo>
                  <a:pt x="1245621" y="599758"/>
                </a:lnTo>
                <a:lnTo>
                  <a:pt x="1250073" y="597535"/>
                </a:lnTo>
                <a:lnTo>
                  <a:pt x="1254843" y="596265"/>
                </a:lnTo>
                <a:lnTo>
                  <a:pt x="1259295" y="594678"/>
                </a:lnTo>
                <a:lnTo>
                  <a:pt x="1264065" y="593408"/>
                </a:lnTo>
                <a:lnTo>
                  <a:pt x="1268835" y="592138"/>
                </a:lnTo>
                <a:lnTo>
                  <a:pt x="1278694" y="590868"/>
                </a:lnTo>
                <a:lnTo>
                  <a:pt x="1288552" y="590550"/>
                </a:lnTo>
                <a:close/>
                <a:moveTo>
                  <a:pt x="799395" y="26988"/>
                </a:moveTo>
                <a:lnTo>
                  <a:pt x="618825" y="785302"/>
                </a:lnTo>
                <a:lnTo>
                  <a:pt x="426196" y="592785"/>
                </a:lnTo>
                <a:lnTo>
                  <a:pt x="414454" y="608987"/>
                </a:lnTo>
                <a:lnTo>
                  <a:pt x="403030" y="625189"/>
                </a:lnTo>
                <a:lnTo>
                  <a:pt x="392240" y="641708"/>
                </a:lnTo>
                <a:lnTo>
                  <a:pt x="381450" y="658228"/>
                </a:lnTo>
                <a:lnTo>
                  <a:pt x="371295" y="674748"/>
                </a:lnTo>
                <a:lnTo>
                  <a:pt x="361775" y="691585"/>
                </a:lnTo>
                <a:lnTo>
                  <a:pt x="352254" y="709058"/>
                </a:lnTo>
                <a:lnTo>
                  <a:pt x="343369" y="726213"/>
                </a:lnTo>
                <a:lnTo>
                  <a:pt x="336387" y="741144"/>
                </a:lnTo>
                <a:lnTo>
                  <a:pt x="329088" y="756393"/>
                </a:lnTo>
                <a:lnTo>
                  <a:pt x="322741" y="771642"/>
                </a:lnTo>
                <a:lnTo>
                  <a:pt x="316711" y="786573"/>
                </a:lnTo>
                <a:lnTo>
                  <a:pt x="310365" y="801822"/>
                </a:lnTo>
                <a:lnTo>
                  <a:pt x="304652" y="817706"/>
                </a:lnTo>
                <a:lnTo>
                  <a:pt x="299257" y="832955"/>
                </a:lnTo>
                <a:lnTo>
                  <a:pt x="294180" y="848839"/>
                </a:lnTo>
                <a:lnTo>
                  <a:pt x="289420" y="864723"/>
                </a:lnTo>
                <a:lnTo>
                  <a:pt x="284977" y="880290"/>
                </a:lnTo>
                <a:lnTo>
                  <a:pt x="280851" y="896174"/>
                </a:lnTo>
                <a:lnTo>
                  <a:pt x="276726" y="912376"/>
                </a:lnTo>
                <a:lnTo>
                  <a:pt x="273235" y="927942"/>
                </a:lnTo>
                <a:lnTo>
                  <a:pt x="270062" y="944144"/>
                </a:lnTo>
                <a:lnTo>
                  <a:pt x="267523" y="960346"/>
                </a:lnTo>
                <a:lnTo>
                  <a:pt x="264667" y="976548"/>
                </a:lnTo>
                <a:lnTo>
                  <a:pt x="262128" y="992433"/>
                </a:lnTo>
                <a:lnTo>
                  <a:pt x="260224" y="1008634"/>
                </a:lnTo>
                <a:lnTo>
                  <a:pt x="258637" y="1024836"/>
                </a:lnTo>
                <a:lnTo>
                  <a:pt x="257050" y="1041038"/>
                </a:lnTo>
                <a:lnTo>
                  <a:pt x="256098" y="1057240"/>
                </a:lnTo>
                <a:lnTo>
                  <a:pt x="255464" y="1073760"/>
                </a:lnTo>
                <a:lnTo>
                  <a:pt x="254829" y="1089962"/>
                </a:lnTo>
                <a:lnTo>
                  <a:pt x="254829" y="1105846"/>
                </a:lnTo>
                <a:lnTo>
                  <a:pt x="254829" y="1122683"/>
                </a:lnTo>
                <a:lnTo>
                  <a:pt x="255464" y="1138568"/>
                </a:lnTo>
                <a:lnTo>
                  <a:pt x="256416" y="1155087"/>
                </a:lnTo>
                <a:lnTo>
                  <a:pt x="257050" y="1171289"/>
                </a:lnTo>
                <a:lnTo>
                  <a:pt x="258637" y="1187491"/>
                </a:lnTo>
                <a:lnTo>
                  <a:pt x="260224" y="1203693"/>
                </a:lnTo>
                <a:lnTo>
                  <a:pt x="262128" y="1219895"/>
                </a:lnTo>
                <a:lnTo>
                  <a:pt x="264667" y="1236097"/>
                </a:lnTo>
                <a:lnTo>
                  <a:pt x="267523" y="1251981"/>
                </a:lnTo>
                <a:lnTo>
                  <a:pt x="270379" y="1268183"/>
                </a:lnTo>
                <a:lnTo>
                  <a:pt x="273552" y="1284385"/>
                </a:lnTo>
                <a:lnTo>
                  <a:pt x="277361" y="1300269"/>
                </a:lnTo>
                <a:lnTo>
                  <a:pt x="281169" y="1316153"/>
                </a:lnTo>
                <a:lnTo>
                  <a:pt x="284977" y="1332038"/>
                </a:lnTo>
                <a:lnTo>
                  <a:pt x="289737" y="1347922"/>
                </a:lnTo>
                <a:lnTo>
                  <a:pt x="294497" y="1363488"/>
                </a:lnTo>
                <a:lnTo>
                  <a:pt x="299575" y="1379373"/>
                </a:lnTo>
                <a:lnTo>
                  <a:pt x="305287" y="1394622"/>
                </a:lnTo>
                <a:lnTo>
                  <a:pt x="310682" y="1410188"/>
                </a:lnTo>
                <a:lnTo>
                  <a:pt x="317029" y="1425437"/>
                </a:lnTo>
                <a:lnTo>
                  <a:pt x="323376" y="1440686"/>
                </a:lnTo>
                <a:lnTo>
                  <a:pt x="330040" y="1456252"/>
                </a:lnTo>
                <a:lnTo>
                  <a:pt x="337022" y="1471184"/>
                </a:lnTo>
                <a:lnTo>
                  <a:pt x="344003" y="1486115"/>
                </a:lnTo>
                <a:lnTo>
                  <a:pt x="351620" y="1501046"/>
                </a:lnTo>
                <a:lnTo>
                  <a:pt x="359553" y="1515660"/>
                </a:lnTo>
                <a:lnTo>
                  <a:pt x="367804" y="1530273"/>
                </a:lnTo>
                <a:lnTo>
                  <a:pt x="376373" y="1544887"/>
                </a:lnTo>
                <a:lnTo>
                  <a:pt x="384941" y="1558865"/>
                </a:lnTo>
                <a:lnTo>
                  <a:pt x="394461" y="1573161"/>
                </a:lnTo>
                <a:lnTo>
                  <a:pt x="403982" y="1587139"/>
                </a:lnTo>
                <a:lnTo>
                  <a:pt x="413819" y="1601117"/>
                </a:lnTo>
                <a:lnTo>
                  <a:pt x="423657" y="1614777"/>
                </a:lnTo>
                <a:lnTo>
                  <a:pt x="434130" y="1628120"/>
                </a:lnTo>
                <a:lnTo>
                  <a:pt x="444919" y="1641780"/>
                </a:lnTo>
                <a:lnTo>
                  <a:pt x="455709" y="1655123"/>
                </a:lnTo>
                <a:lnTo>
                  <a:pt x="466816" y="1668148"/>
                </a:lnTo>
                <a:lnTo>
                  <a:pt x="478558" y="1680856"/>
                </a:lnTo>
                <a:lnTo>
                  <a:pt x="490300" y="1693563"/>
                </a:lnTo>
                <a:lnTo>
                  <a:pt x="502676" y="1706270"/>
                </a:lnTo>
                <a:lnTo>
                  <a:pt x="512832" y="1716119"/>
                </a:lnTo>
                <a:lnTo>
                  <a:pt x="522987" y="1725967"/>
                </a:lnTo>
                <a:lnTo>
                  <a:pt x="533776" y="1735497"/>
                </a:lnTo>
                <a:lnTo>
                  <a:pt x="544249" y="1744710"/>
                </a:lnTo>
                <a:lnTo>
                  <a:pt x="555039" y="1753923"/>
                </a:lnTo>
                <a:lnTo>
                  <a:pt x="565511" y="1762818"/>
                </a:lnTo>
                <a:lnTo>
                  <a:pt x="587725" y="1780291"/>
                </a:lnTo>
                <a:lnTo>
                  <a:pt x="609939" y="1796811"/>
                </a:lnTo>
                <a:lnTo>
                  <a:pt x="633106" y="1812695"/>
                </a:lnTo>
                <a:lnTo>
                  <a:pt x="656589" y="1827626"/>
                </a:lnTo>
                <a:lnTo>
                  <a:pt x="680073" y="1841604"/>
                </a:lnTo>
                <a:lnTo>
                  <a:pt x="704509" y="1854629"/>
                </a:lnTo>
                <a:lnTo>
                  <a:pt x="728944" y="1867337"/>
                </a:lnTo>
                <a:lnTo>
                  <a:pt x="753697" y="1878774"/>
                </a:lnTo>
                <a:lnTo>
                  <a:pt x="778768" y="1889257"/>
                </a:lnTo>
                <a:lnTo>
                  <a:pt x="804155" y="1899741"/>
                </a:lnTo>
                <a:lnTo>
                  <a:pt x="829543" y="1908636"/>
                </a:lnTo>
                <a:lnTo>
                  <a:pt x="855566" y="1916896"/>
                </a:lnTo>
                <a:lnTo>
                  <a:pt x="881906" y="1923885"/>
                </a:lnTo>
                <a:lnTo>
                  <a:pt x="908245" y="1930556"/>
                </a:lnTo>
                <a:lnTo>
                  <a:pt x="934585" y="1936592"/>
                </a:lnTo>
                <a:lnTo>
                  <a:pt x="961242" y="1941357"/>
                </a:lnTo>
                <a:lnTo>
                  <a:pt x="988217" y="1945805"/>
                </a:lnTo>
                <a:lnTo>
                  <a:pt x="1014874" y="1948982"/>
                </a:lnTo>
                <a:lnTo>
                  <a:pt x="1042165" y="1951206"/>
                </a:lnTo>
                <a:lnTo>
                  <a:pt x="1068823" y="1952794"/>
                </a:lnTo>
                <a:lnTo>
                  <a:pt x="1095797" y="1953112"/>
                </a:lnTo>
                <a:lnTo>
                  <a:pt x="1123089" y="1953112"/>
                </a:lnTo>
                <a:lnTo>
                  <a:pt x="1150063" y="1951841"/>
                </a:lnTo>
                <a:lnTo>
                  <a:pt x="1177355" y="1950253"/>
                </a:lnTo>
                <a:lnTo>
                  <a:pt x="1204012" y="1947711"/>
                </a:lnTo>
                <a:lnTo>
                  <a:pt x="1231304" y="1944217"/>
                </a:lnTo>
                <a:lnTo>
                  <a:pt x="1257961" y="1939451"/>
                </a:lnTo>
                <a:lnTo>
                  <a:pt x="1284618" y="1934368"/>
                </a:lnTo>
                <a:lnTo>
                  <a:pt x="1311275" y="1928015"/>
                </a:lnTo>
                <a:lnTo>
                  <a:pt x="1258913" y="2147853"/>
                </a:lnTo>
                <a:lnTo>
                  <a:pt x="1246219" y="2200588"/>
                </a:lnTo>
                <a:lnTo>
                  <a:pt x="1220514" y="2203130"/>
                </a:lnTo>
                <a:lnTo>
                  <a:pt x="1195126" y="2205989"/>
                </a:lnTo>
                <a:lnTo>
                  <a:pt x="1169104" y="2207895"/>
                </a:lnTo>
                <a:lnTo>
                  <a:pt x="1143082" y="2209166"/>
                </a:lnTo>
                <a:lnTo>
                  <a:pt x="1117694" y="2209801"/>
                </a:lnTo>
                <a:lnTo>
                  <a:pt x="1091672" y="2209801"/>
                </a:lnTo>
                <a:lnTo>
                  <a:pt x="1065649" y="2209483"/>
                </a:lnTo>
                <a:lnTo>
                  <a:pt x="1039627" y="2208530"/>
                </a:lnTo>
                <a:lnTo>
                  <a:pt x="1013287" y="2206307"/>
                </a:lnTo>
                <a:lnTo>
                  <a:pt x="987265" y="2204083"/>
                </a:lnTo>
                <a:lnTo>
                  <a:pt x="961242" y="2201224"/>
                </a:lnTo>
                <a:lnTo>
                  <a:pt x="935537" y="2197411"/>
                </a:lnTo>
                <a:lnTo>
                  <a:pt x="909832" y="2193282"/>
                </a:lnTo>
                <a:lnTo>
                  <a:pt x="883810" y="2188199"/>
                </a:lnTo>
                <a:lnTo>
                  <a:pt x="857787" y="2182798"/>
                </a:lnTo>
                <a:lnTo>
                  <a:pt x="832400" y="2176762"/>
                </a:lnTo>
                <a:lnTo>
                  <a:pt x="832717" y="2174856"/>
                </a:lnTo>
                <a:lnTo>
                  <a:pt x="814946" y="2170091"/>
                </a:lnTo>
                <a:lnTo>
                  <a:pt x="797808" y="2165325"/>
                </a:lnTo>
                <a:lnTo>
                  <a:pt x="780037" y="2160242"/>
                </a:lnTo>
                <a:lnTo>
                  <a:pt x="762583" y="2154842"/>
                </a:lnTo>
                <a:lnTo>
                  <a:pt x="745446" y="2149441"/>
                </a:lnTo>
                <a:lnTo>
                  <a:pt x="727992" y="2143087"/>
                </a:lnTo>
                <a:lnTo>
                  <a:pt x="710856" y="2136734"/>
                </a:lnTo>
                <a:lnTo>
                  <a:pt x="693719" y="2130380"/>
                </a:lnTo>
                <a:lnTo>
                  <a:pt x="676900" y="2123391"/>
                </a:lnTo>
                <a:lnTo>
                  <a:pt x="660080" y="2116084"/>
                </a:lnTo>
                <a:lnTo>
                  <a:pt x="642943" y="2108777"/>
                </a:lnTo>
                <a:lnTo>
                  <a:pt x="626441" y="2100835"/>
                </a:lnTo>
                <a:lnTo>
                  <a:pt x="609939" y="2092893"/>
                </a:lnTo>
                <a:lnTo>
                  <a:pt x="593437" y="2084633"/>
                </a:lnTo>
                <a:lnTo>
                  <a:pt x="577253" y="2076056"/>
                </a:lnTo>
                <a:lnTo>
                  <a:pt x="561385" y="2067478"/>
                </a:lnTo>
                <a:lnTo>
                  <a:pt x="545201" y="2057948"/>
                </a:lnTo>
                <a:lnTo>
                  <a:pt x="529016" y="2048417"/>
                </a:lnTo>
                <a:lnTo>
                  <a:pt x="513149" y="2038887"/>
                </a:lnTo>
                <a:lnTo>
                  <a:pt x="497916" y="2028721"/>
                </a:lnTo>
                <a:lnTo>
                  <a:pt x="482049" y="2018555"/>
                </a:lnTo>
                <a:lnTo>
                  <a:pt x="466816" y="2007754"/>
                </a:lnTo>
                <a:lnTo>
                  <a:pt x="451901" y="1996952"/>
                </a:lnTo>
                <a:lnTo>
                  <a:pt x="436668" y="1985833"/>
                </a:lnTo>
                <a:lnTo>
                  <a:pt x="422070" y="1974397"/>
                </a:lnTo>
                <a:lnTo>
                  <a:pt x="407155" y="1962642"/>
                </a:lnTo>
                <a:lnTo>
                  <a:pt x="392557" y="1950888"/>
                </a:lnTo>
                <a:lnTo>
                  <a:pt x="378277" y="1938498"/>
                </a:lnTo>
                <a:lnTo>
                  <a:pt x="364313" y="1926109"/>
                </a:lnTo>
                <a:lnTo>
                  <a:pt x="350033" y="1913083"/>
                </a:lnTo>
                <a:lnTo>
                  <a:pt x="336387" y="1900058"/>
                </a:lnTo>
                <a:lnTo>
                  <a:pt x="322424" y="1886716"/>
                </a:lnTo>
                <a:lnTo>
                  <a:pt x="305604" y="1869243"/>
                </a:lnTo>
                <a:lnTo>
                  <a:pt x="289420" y="1852088"/>
                </a:lnTo>
                <a:lnTo>
                  <a:pt x="273235" y="1833980"/>
                </a:lnTo>
                <a:lnTo>
                  <a:pt x="258002" y="1815554"/>
                </a:lnTo>
                <a:lnTo>
                  <a:pt x="242452" y="1797446"/>
                </a:lnTo>
                <a:lnTo>
                  <a:pt x="228172" y="1779020"/>
                </a:lnTo>
                <a:lnTo>
                  <a:pt x="213891" y="1760277"/>
                </a:lnTo>
                <a:lnTo>
                  <a:pt x="200245" y="1741216"/>
                </a:lnTo>
                <a:lnTo>
                  <a:pt x="187234" y="1721837"/>
                </a:lnTo>
                <a:lnTo>
                  <a:pt x="174223" y="1702141"/>
                </a:lnTo>
                <a:lnTo>
                  <a:pt x="161846" y="1682444"/>
                </a:lnTo>
                <a:lnTo>
                  <a:pt x="150105" y="1662748"/>
                </a:lnTo>
                <a:lnTo>
                  <a:pt x="138363" y="1642734"/>
                </a:lnTo>
                <a:lnTo>
                  <a:pt x="127573" y="1622402"/>
                </a:lnTo>
                <a:lnTo>
                  <a:pt x="117101" y="1602388"/>
                </a:lnTo>
                <a:lnTo>
                  <a:pt x="106946" y="1581420"/>
                </a:lnTo>
                <a:lnTo>
                  <a:pt x="97425" y="1560453"/>
                </a:lnTo>
                <a:lnTo>
                  <a:pt x="87905" y="1539486"/>
                </a:lnTo>
                <a:lnTo>
                  <a:pt x="79336" y="1518836"/>
                </a:lnTo>
                <a:lnTo>
                  <a:pt x="71085" y="1497551"/>
                </a:lnTo>
                <a:lnTo>
                  <a:pt x="63152" y="1476267"/>
                </a:lnTo>
                <a:lnTo>
                  <a:pt x="56170" y="1454664"/>
                </a:lnTo>
                <a:lnTo>
                  <a:pt x="49189" y="1432744"/>
                </a:lnTo>
                <a:lnTo>
                  <a:pt x="42842" y="1411141"/>
                </a:lnTo>
                <a:lnTo>
                  <a:pt x="36495" y="1389539"/>
                </a:lnTo>
                <a:lnTo>
                  <a:pt x="31100" y="1367618"/>
                </a:lnTo>
                <a:lnTo>
                  <a:pt x="25705" y="1345380"/>
                </a:lnTo>
                <a:lnTo>
                  <a:pt x="21262" y="1323460"/>
                </a:lnTo>
                <a:lnTo>
                  <a:pt x="17137" y="1301222"/>
                </a:lnTo>
                <a:lnTo>
                  <a:pt x="13328" y="1278984"/>
                </a:lnTo>
                <a:lnTo>
                  <a:pt x="10155" y="1256746"/>
                </a:lnTo>
                <a:lnTo>
                  <a:pt x="7299" y="1234508"/>
                </a:lnTo>
                <a:lnTo>
                  <a:pt x="5077" y="1211953"/>
                </a:lnTo>
                <a:lnTo>
                  <a:pt x="2856" y="1189397"/>
                </a:lnTo>
                <a:lnTo>
                  <a:pt x="1587" y="1167159"/>
                </a:lnTo>
                <a:lnTo>
                  <a:pt x="317" y="1144604"/>
                </a:lnTo>
                <a:lnTo>
                  <a:pt x="0" y="1122048"/>
                </a:lnTo>
                <a:lnTo>
                  <a:pt x="0" y="1099810"/>
                </a:lnTo>
                <a:lnTo>
                  <a:pt x="0" y="1077254"/>
                </a:lnTo>
                <a:lnTo>
                  <a:pt x="635" y="1054699"/>
                </a:lnTo>
                <a:lnTo>
                  <a:pt x="2221" y="1032461"/>
                </a:lnTo>
                <a:lnTo>
                  <a:pt x="3808" y="1009905"/>
                </a:lnTo>
                <a:lnTo>
                  <a:pt x="5712" y="987350"/>
                </a:lnTo>
                <a:lnTo>
                  <a:pt x="8568" y="965429"/>
                </a:lnTo>
                <a:lnTo>
                  <a:pt x="11742" y="942874"/>
                </a:lnTo>
                <a:lnTo>
                  <a:pt x="14915" y="920636"/>
                </a:lnTo>
                <a:lnTo>
                  <a:pt x="19041" y="898398"/>
                </a:lnTo>
                <a:lnTo>
                  <a:pt x="23484" y="876478"/>
                </a:lnTo>
                <a:lnTo>
                  <a:pt x="28244" y="854240"/>
                </a:lnTo>
                <a:lnTo>
                  <a:pt x="33639" y="832319"/>
                </a:lnTo>
                <a:lnTo>
                  <a:pt x="39351" y="810717"/>
                </a:lnTo>
                <a:lnTo>
                  <a:pt x="45380" y="788479"/>
                </a:lnTo>
                <a:lnTo>
                  <a:pt x="52045" y="766876"/>
                </a:lnTo>
                <a:lnTo>
                  <a:pt x="59344" y="745591"/>
                </a:lnTo>
                <a:lnTo>
                  <a:pt x="66643" y="723989"/>
                </a:lnTo>
                <a:lnTo>
                  <a:pt x="74894" y="702704"/>
                </a:lnTo>
                <a:lnTo>
                  <a:pt x="83145" y="681737"/>
                </a:lnTo>
                <a:lnTo>
                  <a:pt x="92348" y="660452"/>
                </a:lnTo>
                <a:lnTo>
                  <a:pt x="101868" y="639802"/>
                </a:lnTo>
                <a:lnTo>
                  <a:pt x="111706" y="619153"/>
                </a:lnTo>
                <a:lnTo>
                  <a:pt x="121861" y="598821"/>
                </a:lnTo>
                <a:lnTo>
                  <a:pt x="132333" y="578171"/>
                </a:lnTo>
                <a:lnTo>
                  <a:pt x="143758" y="558157"/>
                </a:lnTo>
                <a:lnTo>
                  <a:pt x="155182" y="538143"/>
                </a:lnTo>
                <a:lnTo>
                  <a:pt x="165337" y="521623"/>
                </a:lnTo>
                <a:lnTo>
                  <a:pt x="175810" y="505422"/>
                </a:lnTo>
                <a:lnTo>
                  <a:pt x="186282" y="489220"/>
                </a:lnTo>
                <a:lnTo>
                  <a:pt x="197389" y="473018"/>
                </a:lnTo>
                <a:lnTo>
                  <a:pt x="208814" y="457451"/>
                </a:lnTo>
                <a:lnTo>
                  <a:pt x="220238" y="441567"/>
                </a:lnTo>
                <a:lnTo>
                  <a:pt x="231980" y="425683"/>
                </a:lnTo>
                <a:lnTo>
                  <a:pt x="244039" y="410434"/>
                </a:lnTo>
                <a:lnTo>
                  <a:pt x="41255" y="207115"/>
                </a:lnTo>
                <a:lnTo>
                  <a:pt x="799395" y="26988"/>
                </a:lnTo>
                <a:close/>
                <a:moveTo>
                  <a:pt x="1115113" y="0"/>
                </a:moveTo>
                <a:lnTo>
                  <a:pt x="1141155" y="953"/>
                </a:lnTo>
                <a:lnTo>
                  <a:pt x="1167196" y="1906"/>
                </a:lnTo>
                <a:lnTo>
                  <a:pt x="1193555" y="3494"/>
                </a:lnTo>
                <a:lnTo>
                  <a:pt x="1219596" y="6035"/>
                </a:lnTo>
                <a:lnTo>
                  <a:pt x="1245320" y="9212"/>
                </a:lnTo>
                <a:lnTo>
                  <a:pt x="1271044" y="12706"/>
                </a:lnTo>
                <a:lnTo>
                  <a:pt x="1297085" y="17152"/>
                </a:lnTo>
                <a:lnTo>
                  <a:pt x="1323126" y="21599"/>
                </a:lnTo>
                <a:lnTo>
                  <a:pt x="1348532" y="27317"/>
                </a:lnTo>
                <a:lnTo>
                  <a:pt x="1374574" y="33670"/>
                </a:lnTo>
                <a:lnTo>
                  <a:pt x="1392676" y="38434"/>
                </a:lnTo>
                <a:lnTo>
                  <a:pt x="1410460" y="42881"/>
                </a:lnTo>
                <a:lnTo>
                  <a:pt x="1428244" y="48599"/>
                </a:lnTo>
                <a:lnTo>
                  <a:pt x="1445711" y="53999"/>
                </a:lnTo>
                <a:lnTo>
                  <a:pt x="1463495" y="60034"/>
                </a:lnTo>
                <a:lnTo>
                  <a:pt x="1480962" y="66387"/>
                </a:lnTo>
                <a:lnTo>
                  <a:pt x="1498746" y="72422"/>
                </a:lnTo>
                <a:lnTo>
                  <a:pt x="1515578" y="79092"/>
                </a:lnTo>
                <a:lnTo>
                  <a:pt x="1532727" y="86398"/>
                </a:lnTo>
                <a:lnTo>
                  <a:pt x="1549876" y="93703"/>
                </a:lnTo>
                <a:lnTo>
                  <a:pt x="1566708" y="101327"/>
                </a:lnTo>
                <a:lnTo>
                  <a:pt x="1583222" y="109585"/>
                </a:lnTo>
                <a:lnTo>
                  <a:pt x="1600053" y="117526"/>
                </a:lnTo>
                <a:lnTo>
                  <a:pt x="1616250" y="126103"/>
                </a:lnTo>
                <a:lnTo>
                  <a:pt x="1632764" y="134679"/>
                </a:lnTo>
                <a:lnTo>
                  <a:pt x="1648960" y="143890"/>
                </a:lnTo>
                <a:lnTo>
                  <a:pt x="1665157" y="152784"/>
                </a:lnTo>
                <a:lnTo>
                  <a:pt x="1681035" y="162631"/>
                </a:lnTo>
                <a:lnTo>
                  <a:pt x="1696597" y="172478"/>
                </a:lnTo>
                <a:lnTo>
                  <a:pt x="1712158" y="182325"/>
                </a:lnTo>
                <a:lnTo>
                  <a:pt x="1727402" y="193124"/>
                </a:lnTo>
                <a:lnTo>
                  <a:pt x="1742645" y="203606"/>
                </a:lnTo>
                <a:lnTo>
                  <a:pt x="1757572" y="214406"/>
                </a:lnTo>
                <a:lnTo>
                  <a:pt x="1772498" y="225206"/>
                </a:lnTo>
                <a:lnTo>
                  <a:pt x="1787106" y="236641"/>
                </a:lnTo>
                <a:lnTo>
                  <a:pt x="1801715" y="248711"/>
                </a:lnTo>
                <a:lnTo>
                  <a:pt x="1816323" y="260464"/>
                </a:lnTo>
                <a:lnTo>
                  <a:pt x="1830614" y="272534"/>
                </a:lnTo>
                <a:lnTo>
                  <a:pt x="1844270" y="284922"/>
                </a:lnTo>
                <a:lnTo>
                  <a:pt x="1857926" y="297310"/>
                </a:lnTo>
                <a:lnTo>
                  <a:pt x="1871582" y="310333"/>
                </a:lnTo>
                <a:lnTo>
                  <a:pt x="1884920" y="323356"/>
                </a:lnTo>
                <a:lnTo>
                  <a:pt x="1901751" y="340826"/>
                </a:lnTo>
                <a:lnTo>
                  <a:pt x="1918265" y="358296"/>
                </a:lnTo>
                <a:lnTo>
                  <a:pt x="1934144" y="376084"/>
                </a:lnTo>
                <a:lnTo>
                  <a:pt x="1949706" y="394190"/>
                </a:lnTo>
                <a:lnTo>
                  <a:pt x="1964632" y="412295"/>
                </a:lnTo>
                <a:lnTo>
                  <a:pt x="1979240" y="431036"/>
                </a:lnTo>
                <a:lnTo>
                  <a:pt x="1993531" y="449776"/>
                </a:lnTo>
                <a:lnTo>
                  <a:pt x="2007187" y="468835"/>
                </a:lnTo>
                <a:lnTo>
                  <a:pt x="2020525" y="487893"/>
                </a:lnTo>
                <a:lnTo>
                  <a:pt x="2033228" y="507587"/>
                </a:lnTo>
                <a:lnTo>
                  <a:pt x="2045931" y="527280"/>
                </a:lnTo>
                <a:lnTo>
                  <a:pt x="2057682" y="546974"/>
                </a:lnTo>
                <a:lnTo>
                  <a:pt x="2069114" y="567303"/>
                </a:lnTo>
                <a:lnTo>
                  <a:pt x="2080230" y="587314"/>
                </a:lnTo>
                <a:lnTo>
                  <a:pt x="2090710" y="607643"/>
                </a:lnTo>
                <a:lnTo>
                  <a:pt x="2100555" y="628607"/>
                </a:lnTo>
                <a:lnTo>
                  <a:pt x="2110399" y="648936"/>
                </a:lnTo>
                <a:lnTo>
                  <a:pt x="2119609" y="670218"/>
                </a:lnTo>
                <a:lnTo>
                  <a:pt x="2128184" y="691182"/>
                </a:lnTo>
                <a:lnTo>
                  <a:pt x="2136441" y="712464"/>
                </a:lnTo>
                <a:lnTo>
                  <a:pt x="2144380" y="733745"/>
                </a:lnTo>
                <a:lnTo>
                  <a:pt x="2151684" y="755345"/>
                </a:lnTo>
                <a:lnTo>
                  <a:pt x="2158354" y="776627"/>
                </a:lnTo>
                <a:lnTo>
                  <a:pt x="2165023" y="798544"/>
                </a:lnTo>
                <a:lnTo>
                  <a:pt x="2171057" y="820461"/>
                </a:lnTo>
                <a:lnTo>
                  <a:pt x="2176455" y="842378"/>
                </a:lnTo>
                <a:lnTo>
                  <a:pt x="2181537" y="863977"/>
                </a:lnTo>
                <a:lnTo>
                  <a:pt x="2186300" y="886530"/>
                </a:lnTo>
                <a:lnTo>
                  <a:pt x="2190429" y="908447"/>
                </a:lnTo>
                <a:lnTo>
                  <a:pt x="2194240" y="930681"/>
                </a:lnTo>
                <a:lnTo>
                  <a:pt x="2197416" y="952916"/>
                </a:lnTo>
                <a:lnTo>
                  <a:pt x="2200591" y="975151"/>
                </a:lnTo>
                <a:lnTo>
                  <a:pt x="2202814" y="997703"/>
                </a:lnTo>
                <a:lnTo>
                  <a:pt x="2204402" y="1019938"/>
                </a:lnTo>
                <a:lnTo>
                  <a:pt x="2205990" y="1042490"/>
                </a:lnTo>
                <a:lnTo>
                  <a:pt x="2207260" y="1065043"/>
                </a:lnTo>
                <a:lnTo>
                  <a:pt x="2207578" y="1087277"/>
                </a:lnTo>
                <a:lnTo>
                  <a:pt x="2208213" y="1109830"/>
                </a:lnTo>
                <a:lnTo>
                  <a:pt x="2207578" y="1132382"/>
                </a:lnTo>
                <a:lnTo>
                  <a:pt x="2206943" y="1154617"/>
                </a:lnTo>
                <a:lnTo>
                  <a:pt x="2205673" y="1177169"/>
                </a:lnTo>
                <a:lnTo>
                  <a:pt x="2203767" y="1199721"/>
                </a:lnTo>
                <a:lnTo>
                  <a:pt x="2201862" y="1221956"/>
                </a:lnTo>
                <a:lnTo>
                  <a:pt x="2199003" y="1244508"/>
                </a:lnTo>
                <a:lnTo>
                  <a:pt x="2195828" y="1267061"/>
                </a:lnTo>
                <a:lnTo>
                  <a:pt x="2192652" y="1288978"/>
                </a:lnTo>
                <a:lnTo>
                  <a:pt x="2188841" y="1310895"/>
                </a:lnTo>
                <a:lnTo>
                  <a:pt x="2184077" y="1333447"/>
                </a:lnTo>
                <a:lnTo>
                  <a:pt x="2179314" y="1355047"/>
                </a:lnTo>
                <a:lnTo>
                  <a:pt x="2173915" y="1377281"/>
                </a:lnTo>
                <a:lnTo>
                  <a:pt x="2168198" y="1399198"/>
                </a:lnTo>
                <a:lnTo>
                  <a:pt x="2162165" y="1420798"/>
                </a:lnTo>
                <a:lnTo>
                  <a:pt x="2155178" y="1442397"/>
                </a:lnTo>
                <a:lnTo>
                  <a:pt x="2148191" y="1464314"/>
                </a:lnTo>
                <a:lnTo>
                  <a:pt x="2140887" y="1485596"/>
                </a:lnTo>
                <a:lnTo>
                  <a:pt x="2132630" y="1506878"/>
                </a:lnTo>
                <a:lnTo>
                  <a:pt x="2124055" y="1527842"/>
                </a:lnTo>
                <a:lnTo>
                  <a:pt x="2115163" y="1548806"/>
                </a:lnTo>
                <a:lnTo>
                  <a:pt x="2105636" y="1569770"/>
                </a:lnTo>
                <a:lnTo>
                  <a:pt x="2095791" y="1590735"/>
                </a:lnTo>
                <a:lnTo>
                  <a:pt x="2085628" y="1611063"/>
                </a:lnTo>
                <a:lnTo>
                  <a:pt x="2075148" y="1631710"/>
                </a:lnTo>
                <a:lnTo>
                  <a:pt x="2063716" y="1651721"/>
                </a:lnTo>
                <a:lnTo>
                  <a:pt x="2052283" y="1671732"/>
                </a:lnTo>
                <a:lnTo>
                  <a:pt x="2041803" y="1687932"/>
                </a:lnTo>
                <a:lnTo>
                  <a:pt x="2031640" y="1704449"/>
                </a:lnTo>
                <a:lnTo>
                  <a:pt x="2021160" y="1720649"/>
                </a:lnTo>
                <a:lnTo>
                  <a:pt x="2010045" y="1736848"/>
                </a:lnTo>
                <a:lnTo>
                  <a:pt x="1998930" y="1752413"/>
                </a:lnTo>
                <a:lnTo>
                  <a:pt x="1987180" y="1768295"/>
                </a:lnTo>
                <a:lnTo>
                  <a:pt x="1975429" y="1783541"/>
                </a:lnTo>
                <a:lnTo>
                  <a:pt x="1963044" y="1798788"/>
                </a:lnTo>
                <a:lnTo>
                  <a:pt x="2166293" y="2002394"/>
                </a:lnTo>
                <a:lnTo>
                  <a:pt x="1407602" y="2182813"/>
                </a:lnTo>
                <a:lnTo>
                  <a:pt x="1588303" y="1424292"/>
                </a:lnTo>
                <a:lnTo>
                  <a:pt x="1780755" y="1616463"/>
                </a:lnTo>
                <a:lnTo>
                  <a:pt x="1792823" y="1600899"/>
                </a:lnTo>
                <a:lnTo>
                  <a:pt x="1804255" y="1584699"/>
                </a:lnTo>
                <a:lnTo>
                  <a:pt x="1815053" y="1568182"/>
                </a:lnTo>
                <a:lnTo>
                  <a:pt x="1825851" y="1551665"/>
                </a:lnTo>
                <a:lnTo>
                  <a:pt x="1836013" y="1534830"/>
                </a:lnTo>
                <a:lnTo>
                  <a:pt x="1845540" y="1517678"/>
                </a:lnTo>
                <a:lnTo>
                  <a:pt x="1855068" y="1500525"/>
                </a:lnTo>
                <a:lnTo>
                  <a:pt x="1863960" y="1483055"/>
                </a:lnTo>
                <a:lnTo>
                  <a:pt x="1870946" y="1468126"/>
                </a:lnTo>
                <a:lnTo>
                  <a:pt x="1878251" y="1453197"/>
                </a:lnTo>
                <a:lnTo>
                  <a:pt x="1884602" y="1438268"/>
                </a:lnTo>
                <a:lnTo>
                  <a:pt x="1891271" y="1422704"/>
                </a:lnTo>
                <a:lnTo>
                  <a:pt x="1896988" y="1407457"/>
                </a:lnTo>
                <a:lnTo>
                  <a:pt x="1902704" y="1392210"/>
                </a:lnTo>
                <a:lnTo>
                  <a:pt x="1908103" y="1376328"/>
                </a:lnTo>
                <a:lnTo>
                  <a:pt x="1913184" y="1360764"/>
                </a:lnTo>
                <a:lnTo>
                  <a:pt x="1917948" y="1344882"/>
                </a:lnTo>
                <a:lnTo>
                  <a:pt x="1922712" y="1329000"/>
                </a:lnTo>
                <a:lnTo>
                  <a:pt x="1926522" y="1313436"/>
                </a:lnTo>
                <a:lnTo>
                  <a:pt x="1930651" y="1297554"/>
                </a:lnTo>
                <a:lnTo>
                  <a:pt x="1934144" y="1281354"/>
                </a:lnTo>
                <a:lnTo>
                  <a:pt x="1937320" y="1265473"/>
                </a:lnTo>
                <a:lnTo>
                  <a:pt x="1940496" y="1249591"/>
                </a:lnTo>
                <a:lnTo>
                  <a:pt x="1942719" y="1233391"/>
                </a:lnTo>
                <a:lnTo>
                  <a:pt x="1944942" y="1217191"/>
                </a:lnTo>
                <a:lnTo>
                  <a:pt x="1947165" y="1200992"/>
                </a:lnTo>
                <a:lnTo>
                  <a:pt x="1949070" y="1184475"/>
                </a:lnTo>
                <a:lnTo>
                  <a:pt x="1950341" y="1168593"/>
                </a:lnTo>
                <a:lnTo>
                  <a:pt x="1951293" y="1152393"/>
                </a:lnTo>
                <a:lnTo>
                  <a:pt x="1952246" y="1135876"/>
                </a:lnTo>
                <a:lnTo>
                  <a:pt x="1952564" y="1119676"/>
                </a:lnTo>
                <a:lnTo>
                  <a:pt x="1952564" y="1103477"/>
                </a:lnTo>
                <a:lnTo>
                  <a:pt x="1952564" y="1086960"/>
                </a:lnTo>
                <a:lnTo>
                  <a:pt x="1952246" y="1070760"/>
                </a:lnTo>
                <a:lnTo>
                  <a:pt x="1951293" y="1054560"/>
                </a:lnTo>
                <a:lnTo>
                  <a:pt x="1950341" y="1038043"/>
                </a:lnTo>
                <a:lnTo>
                  <a:pt x="1948753" y="1021844"/>
                </a:lnTo>
                <a:lnTo>
                  <a:pt x="1947165" y="1005962"/>
                </a:lnTo>
                <a:lnTo>
                  <a:pt x="1944942" y="989762"/>
                </a:lnTo>
                <a:lnTo>
                  <a:pt x="1942719" y="973563"/>
                </a:lnTo>
                <a:lnTo>
                  <a:pt x="1939861" y="957363"/>
                </a:lnTo>
                <a:lnTo>
                  <a:pt x="1937320" y="941163"/>
                </a:lnTo>
                <a:lnTo>
                  <a:pt x="1933509" y="925599"/>
                </a:lnTo>
                <a:lnTo>
                  <a:pt x="1930016" y="909400"/>
                </a:lnTo>
                <a:lnTo>
                  <a:pt x="1926522" y="893518"/>
                </a:lnTo>
                <a:lnTo>
                  <a:pt x="1922394" y="877318"/>
                </a:lnTo>
                <a:lnTo>
                  <a:pt x="1917948" y="861754"/>
                </a:lnTo>
                <a:lnTo>
                  <a:pt x="1912867" y="845872"/>
                </a:lnTo>
                <a:lnTo>
                  <a:pt x="1907785" y="830625"/>
                </a:lnTo>
                <a:lnTo>
                  <a:pt x="1902704" y="814743"/>
                </a:lnTo>
                <a:lnTo>
                  <a:pt x="1896670" y="799497"/>
                </a:lnTo>
                <a:lnTo>
                  <a:pt x="1890636" y="784250"/>
                </a:lnTo>
                <a:lnTo>
                  <a:pt x="1883967" y="768686"/>
                </a:lnTo>
                <a:lnTo>
                  <a:pt x="1877298" y="753757"/>
                </a:lnTo>
                <a:lnTo>
                  <a:pt x="1870629" y="738510"/>
                </a:lnTo>
                <a:lnTo>
                  <a:pt x="1863325" y="723899"/>
                </a:lnTo>
                <a:lnTo>
                  <a:pt x="1855703" y="708970"/>
                </a:lnTo>
                <a:lnTo>
                  <a:pt x="1847763" y="694358"/>
                </a:lnTo>
                <a:lnTo>
                  <a:pt x="1839506" y="679747"/>
                </a:lnTo>
                <a:lnTo>
                  <a:pt x="1830932" y="665135"/>
                </a:lnTo>
                <a:lnTo>
                  <a:pt x="1822357" y="650524"/>
                </a:lnTo>
                <a:lnTo>
                  <a:pt x="1813147" y="636548"/>
                </a:lnTo>
                <a:lnTo>
                  <a:pt x="1803620" y="622572"/>
                </a:lnTo>
                <a:lnTo>
                  <a:pt x="1793775" y="608913"/>
                </a:lnTo>
                <a:lnTo>
                  <a:pt x="1783613" y="595255"/>
                </a:lnTo>
                <a:lnTo>
                  <a:pt x="1773450" y="581279"/>
                </a:lnTo>
                <a:lnTo>
                  <a:pt x="1762653" y="567938"/>
                </a:lnTo>
                <a:lnTo>
                  <a:pt x="1751855" y="554915"/>
                </a:lnTo>
                <a:lnTo>
                  <a:pt x="1740422" y="541892"/>
                </a:lnTo>
                <a:lnTo>
                  <a:pt x="1728672" y="528868"/>
                </a:lnTo>
                <a:lnTo>
                  <a:pt x="1716604" y="516481"/>
                </a:lnTo>
                <a:lnTo>
                  <a:pt x="1704536" y="503775"/>
                </a:lnTo>
                <a:lnTo>
                  <a:pt x="1694374" y="493611"/>
                </a:lnTo>
                <a:lnTo>
                  <a:pt x="1683576" y="483764"/>
                </a:lnTo>
                <a:lnTo>
                  <a:pt x="1673414" y="473917"/>
                </a:lnTo>
                <a:lnTo>
                  <a:pt x="1662298" y="464388"/>
                </a:lnTo>
                <a:lnTo>
                  <a:pt x="1651818" y="455176"/>
                </a:lnTo>
                <a:lnTo>
                  <a:pt x="1640703" y="445965"/>
                </a:lnTo>
                <a:lnTo>
                  <a:pt x="1629270" y="437071"/>
                </a:lnTo>
                <a:lnTo>
                  <a:pt x="1618155" y="428177"/>
                </a:lnTo>
                <a:lnTo>
                  <a:pt x="1607040" y="419918"/>
                </a:lnTo>
                <a:lnTo>
                  <a:pt x="1594972" y="411342"/>
                </a:lnTo>
                <a:lnTo>
                  <a:pt x="1583539" y="403401"/>
                </a:lnTo>
                <a:lnTo>
                  <a:pt x="1571789" y="395460"/>
                </a:lnTo>
                <a:lnTo>
                  <a:pt x="1559721" y="387519"/>
                </a:lnTo>
                <a:lnTo>
                  <a:pt x="1547971" y="380213"/>
                </a:lnTo>
                <a:lnTo>
                  <a:pt x="1535585" y="372590"/>
                </a:lnTo>
                <a:lnTo>
                  <a:pt x="1522882" y="365602"/>
                </a:lnTo>
                <a:lnTo>
                  <a:pt x="1510814" y="358296"/>
                </a:lnTo>
                <a:lnTo>
                  <a:pt x="1498111" y="351626"/>
                </a:lnTo>
                <a:lnTo>
                  <a:pt x="1485726" y="345591"/>
                </a:lnTo>
                <a:lnTo>
                  <a:pt x="1472705" y="339238"/>
                </a:lnTo>
                <a:lnTo>
                  <a:pt x="1460002" y="332885"/>
                </a:lnTo>
                <a:lnTo>
                  <a:pt x="1446981" y="326850"/>
                </a:lnTo>
                <a:lnTo>
                  <a:pt x="1433961" y="321450"/>
                </a:lnTo>
                <a:lnTo>
                  <a:pt x="1420622" y="316051"/>
                </a:lnTo>
                <a:lnTo>
                  <a:pt x="1407284" y="310651"/>
                </a:lnTo>
                <a:lnTo>
                  <a:pt x="1394263" y="305568"/>
                </a:lnTo>
                <a:lnTo>
                  <a:pt x="1380608" y="300804"/>
                </a:lnTo>
                <a:lnTo>
                  <a:pt x="1367269" y="296674"/>
                </a:lnTo>
                <a:lnTo>
                  <a:pt x="1353614" y="292228"/>
                </a:lnTo>
                <a:lnTo>
                  <a:pt x="1339958" y="288416"/>
                </a:lnTo>
                <a:lnTo>
                  <a:pt x="1326302" y="284287"/>
                </a:lnTo>
                <a:lnTo>
                  <a:pt x="1312329" y="280793"/>
                </a:lnTo>
                <a:lnTo>
                  <a:pt x="1286287" y="274440"/>
                </a:lnTo>
                <a:lnTo>
                  <a:pt x="1259928" y="269358"/>
                </a:lnTo>
                <a:lnTo>
                  <a:pt x="1234205" y="264593"/>
                </a:lnTo>
                <a:lnTo>
                  <a:pt x="1207528" y="261099"/>
                </a:lnTo>
                <a:lnTo>
                  <a:pt x="1181169" y="258558"/>
                </a:lnTo>
                <a:lnTo>
                  <a:pt x="1155446" y="256334"/>
                </a:lnTo>
                <a:lnTo>
                  <a:pt x="1129087" y="255381"/>
                </a:lnTo>
                <a:lnTo>
                  <a:pt x="1102410" y="254746"/>
                </a:lnTo>
                <a:lnTo>
                  <a:pt x="1076687" y="255699"/>
                </a:lnTo>
                <a:lnTo>
                  <a:pt x="1050328" y="256970"/>
                </a:lnTo>
                <a:lnTo>
                  <a:pt x="1024286" y="258875"/>
                </a:lnTo>
                <a:lnTo>
                  <a:pt x="998245" y="261417"/>
                </a:lnTo>
                <a:lnTo>
                  <a:pt x="972204" y="265546"/>
                </a:lnTo>
                <a:lnTo>
                  <a:pt x="946798" y="269993"/>
                </a:lnTo>
                <a:lnTo>
                  <a:pt x="921074" y="275075"/>
                </a:lnTo>
                <a:lnTo>
                  <a:pt x="895350" y="280793"/>
                </a:lnTo>
                <a:lnTo>
                  <a:pt x="947750" y="62257"/>
                </a:lnTo>
                <a:lnTo>
                  <a:pt x="960453" y="9847"/>
                </a:lnTo>
                <a:lnTo>
                  <a:pt x="986177" y="6670"/>
                </a:lnTo>
                <a:lnTo>
                  <a:pt x="1011583" y="4129"/>
                </a:lnTo>
                <a:lnTo>
                  <a:pt x="1037625" y="2541"/>
                </a:lnTo>
                <a:lnTo>
                  <a:pt x="1063666" y="953"/>
                </a:lnTo>
                <a:lnTo>
                  <a:pt x="1089072" y="635"/>
                </a:lnTo>
                <a:lnTo>
                  <a:pt x="11151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4659556" y="2321698"/>
            <a:ext cx="541371" cy="380102"/>
            <a:chOff x="2409665" y="939861"/>
            <a:chExt cx="5638961" cy="3959164"/>
          </a:xfrm>
          <a:solidFill>
            <a:schemeClr val="bg1"/>
          </a:solidFill>
        </p:grpSpPr>
        <p:sp>
          <p:nvSpPr>
            <p:cNvPr id="87" name="流程图: 联系 2"/>
            <p:cNvSpPr/>
            <p:nvPr/>
          </p:nvSpPr>
          <p:spPr>
            <a:xfrm>
              <a:off x="3884040" y="1024462"/>
              <a:ext cx="2680685" cy="3874563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流程图: 联系 2"/>
            <p:cNvSpPr/>
            <p:nvPr/>
          </p:nvSpPr>
          <p:spPr>
            <a:xfrm>
              <a:off x="2409665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流程图: 联系 2"/>
            <p:cNvSpPr/>
            <p:nvPr/>
          </p:nvSpPr>
          <p:spPr>
            <a:xfrm>
              <a:off x="6133940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Freeform 913"/>
          <p:cNvSpPr>
            <a:spLocks noEditPoints="1"/>
          </p:cNvSpPr>
          <p:nvPr/>
        </p:nvSpPr>
        <p:spPr bwMode="auto">
          <a:xfrm>
            <a:off x="7022130" y="4677193"/>
            <a:ext cx="479258" cy="411373"/>
          </a:xfrm>
          <a:custGeom>
            <a:avLst/>
            <a:gdLst>
              <a:gd name="T0" fmla="*/ 562282 w 154"/>
              <a:gd name="T1" fmla="*/ 371910 h 144"/>
              <a:gd name="T2" fmla="*/ 621754 w 154"/>
              <a:gd name="T3" fmla="*/ 355740 h 144"/>
              <a:gd name="T4" fmla="*/ 805577 w 154"/>
              <a:gd name="T5" fmla="*/ 32340 h 144"/>
              <a:gd name="T6" fmla="*/ 697446 w 154"/>
              <a:gd name="T7" fmla="*/ 32340 h 144"/>
              <a:gd name="T8" fmla="*/ 643380 w 154"/>
              <a:gd name="T9" fmla="*/ 32340 h 144"/>
              <a:gd name="T10" fmla="*/ 643380 w 154"/>
              <a:gd name="T11" fmla="*/ 0 h 144"/>
              <a:gd name="T12" fmla="*/ 189230 w 154"/>
              <a:gd name="T13" fmla="*/ 0 h 144"/>
              <a:gd name="T14" fmla="*/ 189230 w 154"/>
              <a:gd name="T15" fmla="*/ 32340 h 144"/>
              <a:gd name="T16" fmla="*/ 135164 w 154"/>
              <a:gd name="T17" fmla="*/ 32340 h 144"/>
              <a:gd name="T18" fmla="*/ 27033 w 154"/>
              <a:gd name="T19" fmla="*/ 32340 h 144"/>
              <a:gd name="T20" fmla="*/ 210856 w 154"/>
              <a:gd name="T21" fmla="*/ 355740 h 144"/>
              <a:gd name="T22" fmla="*/ 270328 w 154"/>
              <a:gd name="T23" fmla="*/ 371910 h 144"/>
              <a:gd name="T24" fmla="*/ 383866 w 154"/>
              <a:gd name="T25" fmla="*/ 447371 h 144"/>
              <a:gd name="T26" fmla="*/ 383866 w 154"/>
              <a:gd name="T27" fmla="*/ 679141 h 144"/>
              <a:gd name="T28" fmla="*/ 189230 w 154"/>
              <a:gd name="T29" fmla="*/ 776161 h 144"/>
              <a:gd name="T30" fmla="*/ 643380 w 154"/>
              <a:gd name="T31" fmla="*/ 776161 h 144"/>
              <a:gd name="T32" fmla="*/ 448744 w 154"/>
              <a:gd name="T33" fmla="*/ 679141 h 144"/>
              <a:gd name="T34" fmla="*/ 448744 w 154"/>
              <a:gd name="T35" fmla="*/ 447371 h 144"/>
              <a:gd name="T36" fmla="*/ 562282 w 154"/>
              <a:gd name="T37" fmla="*/ 371910 h 144"/>
              <a:gd name="T38" fmla="*/ 643380 w 154"/>
              <a:gd name="T39" fmla="*/ 140140 h 144"/>
              <a:gd name="T40" fmla="*/ 643380 w 154"/>
              <a:gd name="T41" fmla="*/ 64680 h 144"/>
              <a:gd name="T42" fmla="*/ 697446 w 154"/>
              <a:gd name="T43" fmla="*/ 64680 h 144"/>
              <a:gd name="T44" fmla="*/ 773138 w 154"/>
              <a:gd name="T45" fmla="*/ 64680 h 144"/>
              <a:gd name="T46" fmla="*/ 610941 w 154"/>
              <a:gd name="T47" fmla="*/ 323400 h 144"/>
              <a:gd name="T48" fmla="*/ 589315 w 154"/>
              <a:gd name="T49" fmla="*/ 334180 h 144"/>
              <a:gd name="T50" fmla="*/ 643380 w 154"/>
              <a:gd name="T51" fmla="*/ 140140 h 144"/>
              <a:gd name="T52" fmla="*/ 221669 w 154"/>
              <a:gd name="T53" fmla="*/ 323400 h 144"/>
              <a:gd name="T54" fmla="*/ 59472 w 154"/>
              <a:gd name="T55" fmla="*/ 64680 h 144"/>
              <a:gd name="T56" fmla="*/ 135164 w 154"/>
              <a:gd name="T57" fmla="*/ 64680 h 144"/>
              <a:gd name="T58" fmla="*/ 189230 w 154"/>
              <a:gd name="T59" fmla="*/ 64680 h 144"/>
              <a:gd name="T60" fmla="*/ 189230 w 154"/>
              <a:gd name="T61" fmla="*/ 140140 h 144"/>
              <a:gd name="T62" fmla="*/ 243295 w 154"/>
              <a:gd name="T63" fmla="*/ 334180 h 144"/>
              <a:gd name="T64" fmla="*/ 221669 w 154"/>
              <a:gd name="T65" fmla="*/ 323400 h 144"/>
              <a:gd name="T66" fmla="*/ 416305 w 154"/>
              <a:gd name="T67" fmla="*/ 285670 h 144"/>
              <a:gd name="T68" fmla="*/ 313580 w 154"/>
              <a:gd name="T69" fmla="*/ 355740 h 144"/>
              <a:gd name="T70" fmla="*/ 351426 w 154"/>
              <a:gd name="T71" fmla="*/ 237160 h 144"/>
              <a:gd name="T72" fmla="*/ 254108 w 154"/>
              <a:gd name="T73" fmla="*/ 167090 h 144"/>
              <a:gd name="T74" fmla="*/ 378459 w 154"/>
              <a:gd name="T75" fmla="*/ 161700 h 144"/>
              <a:gd name="T76" fmla="*/ 416305 w 154"/>
              <a:gd name="T77" fmla="*/ 48510 h 144"/>
              <a:gd name="T78" fmla="*/ 454151 w 154"/>
              <a:gd name="T79" fmla="*/ 161700 h 144"/>
              <a:gd name="T80" fmla="*/ 578502 w 154"/>
              <a:gd name="T81" fmla="*/ 167090 h 144"/>
              <a:gd name="T82" fmla="*/ 481184 w 154"/>
              <a:gd name="T83" fmla="*/ 237160 h 144"/>
              <a:gd name="T84" fmla="*/ 519030 w 154"/>
              <a:gd name="T85" fmla="*/ 355740 h 144"/>
              <a:gd name="T86" fmla="*/ 416305 w 154"/>
              <a:gd name="T87" fmla="*/ 285670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4"/>
              <a:gd name="T133" fmla="*/ 0 h 144"/>
              <a:gd name="T134" fmla="*/ 154 w 154"/>
              <a:gd name="T135" fmla="*/ 144 h 14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2148 2.59259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 animBg="1"/>
      <p:bldP spid="84" grpId="0" animBg="1"/>
      <p:bldP spid="85" grpId="0" animBg="1"/>
      <p:bldP spid="90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262626"/>
      </a:dk1>
      <a:lt1>
        <a:sysClr val="window" lastClr="FFFFFF"/>
      </a:lt1>
      <a:dk2>
        <a:srgbClr val="003366"/>
      </a:dk2>
      <a:lt2>
        <a:srgbClr val="FFFFFF"/>
      </a:lt2>
      <a:accent1>
        <a:srgbClr val="003366"/>
      </a:accent1>
      <a:accent2>
        <a:srgbClr val="24699C"/>
      </a:accent2>
      <a:accent3>
        <a:srgbClr val="003366"/>
      </a:accent3>
      <a:accent4>
        <a:srgbClr val="24699C"/>
      </a:accent4>
      <a:accent5>
        <a:srgbClr val="003366"/>
      </a:accent5>
      <a:accent6>
        <a:srgbClr val="80808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1765</Words>
  <Application>WPS 演示</Application>
  <PresentationFormat>宽屏</PresentationFormat>
  <Paragraphs>97</Paragraphs>
  <Slides>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Times New Roman</vt:lpstr>
      <vt:lpstr>Aharoni</vt:lpstr>
      <vt:lpstr>Gill Sans</vt:lpstr>
      <vt:lpstr>Arial Unicode MS</vt:lpstr>
      <vt:lpstr>Calibri Light</vt:lpstr>
      <vt:lpstr>等线</vt:lpstr>
      <vt:lpstr>Gill Sans MT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合作共赢</dc:title>
  <dc:creator>第一PPT</dc:creator>
  <cp:keywords>www.1ppt.com</cp:keywords>
  <cp:lastModifiedBy>丁亮1411184057</cp:lastModifiedBy>
  <cp:revision>225</cp:revision>
  <dcterms:created xsi:type="dcterms:W3CDTF">2016-07-09T01:44:00Z</dcterms:created>
  <dcterms:modified xsi:type="dcterms:W3CDTF">2021-11-16T09:49:33Z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4DAC79FF887F435AB4D17E99F99B7169</vt:lpwstr>
  </property>
</Properties>
</file>